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4"/>
  </p:sldMasterIdLst>
  <p:notesMasterIdLst>
    <p:notesMasterId r:id="rId24"/>
  </p:notesMasterIdLst>
  <p:sldIdLst>
    <p:sldId id="256" r:id="rId5"/>
    <p:sldId id="306" r:id="rId6"/>
    <p:sldId id="309" r:id="rId7"/>
    <p:sldId id="464" r:id="rId8"/>
    <p:sldId id="2147471330" r:id="rId9"/>
    <p:sldId id="998" r:id="rId10"/>
    <p:sldId id="279" r:id="rId11"/>
    <p:sldId id="2145706312" r:id="rId12"/>
    <p:sldId id="305" r:id="rId13"/>
    <p:sldId id="2147471333" r:id="rId14"/>
    <p:sldId id="2147471334" r:id="rId15"/>
    <p:sldId id="308" r:id="rId16"/>
    <p:sldId id="285" r:id="rId17"/>
    <p:sldId id="286" r:id="rId18"/>
    <p:sldId id="278" r:id="rId19"/>
    <p:sldId id="303" r:id="rId20"/>
    <p:sldId id="2147471335" r:id="rId21"/>
    <p:sldId id="2429" r:id="rId22"/>
    <p:sldId id="409" r:id="rId23"/>
  </p:sldIdLst>
  <p:sldSz cx="12192000" cy="6858000"/>
  <p:notesSz cx="6669088"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1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C93574-36AB-4AA0-A132-6097E429F817}" v="32" dt="2025-11-10T16:04:06.1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Children at risk of exploitation</c:v>
                </c:pt>
              </c:strCache>
            </c:strRef>
          </c:tx>
          <c:dPt>
            <c:idx val="0"/>
            <c:bubble3D val="0"/>
            <c:spPr>
              <a:solidFill>
                <a:schemeClr val="accent4">
                  <a:tint val="46000"/>
                </a:schemeClr>
              </a:solidFill>
              <a:ln w="19050">
                <a:solidFill>
                  <a:schemeClr val="lt1"/>
                </a:solidFill>
              </a:ln>
              <a:effectLst/>
            </c:spPr>
          </c:dPt>
          <c:dPt>
            <c:idx val="1"/>
            <c:bubble3D val="0"/>
            <c:spPr>
              <a:solidFill>
                <a:schemeClr val="accent4">
                  <a:tint val="62000"/>
                </a:schemeClr>
              </a:solidFill>
              <a:ln w="19050">
                <a:solidFill>
                  <a:schemeClr val="lt1"/>
                </a:solidFill>
              </a:ln>
              <a:effectLst/>
            </c:spPr>
          </c:dPt>
          <c:dPt>
            <c:idx val="2"/>
            <c:bubble3D val="0"/>
            <c:spPr>
              <a:solidFill>
                <a:schemeClr val="accent4">
                  <a:tint val="77000"/>
                </a:schemeClr>
              </a:solidFill>
              <a:ln w="19050">
                <a:solidFill>
                  <a:schemeClr val="lt1"/>
                </a:solidFill>
              </a:ln>
              <a:effectLst/>
            </c:spPr>
          </c:dPt>
          <c:dPt>
            <c:idx val="3"/>
            <c:bubble3D val="0"/>
            <c:spPr>
              <a:solidFill>
                <a:schemeClr val="accent4">
                  <a:tint val="93000"/>
                </a:schemeClr>
              </a:solidFill>
              <a:ln w="19050">
                <a:solidFill>
                  <a:schemeClr val="lt1"/>
                </a:solidFill>
              </a:ln>
              <a:effectLst/>
            </c:spPr>
          </c:dPt>
          <c:dPt>
            <c:idx val="4"/>
            <c:bubble3D val="0"/>
            <c:spPr>
              <a:solidFill>
                <a:schemeClr val="accent4">
                  <a:shade val="92000"/>
                </a:schemeClr>
              </a:solidFill>
              <a:ln w="19050">
                <a:solidFill>
                  <a:schemeClr val="lt1"/>
                </a:solidFill>
              </a:ln>
              <a:effectLst/>
            </c:spPr>
            <c:extLst>
              <c:ext xmlns:c16="http://schemas.microsoft.com/office/drawing/2014/chart" uri="{C3380CC4-5D6E-409C-BE32-E72D297353CC}">
                <c16:uniqueId val="{00000001-C48B-4A86-BDDD-692CE77750F9}"/>
              </c:ext>
            </c:extLst>
          </c:dPt>
          <c:dPt>
            <c:idx val="5"/>
            <c:bubble3D val="0"/>
            <c:spPr>
              <a:solidFill>
                <a:schemeClr val="accent4">
                  <a:shade val="76000"/>
                </a:schemeClr>
              </a:solidFill>
              <a:ln w="19050">
                <a:solidFill>
                  <a:schemeClr val="lt1"/>
                </a:solidFill>
              </a:ln>
              <a:effectLst/>
            </c:spPr>
          </c:dPt>
          <c:dPt>
            <c:idx val="6"/>
            <c:bubble3D val="0"/>
            <c:spPr>
              <a:solidFill>
                <a:schemeClr val="accent4">
                  <a:shade val="61000"/>
                </a:schemeClr>
              </a:solidFill>
              <a:ln w="19050">
                <a:solidFill>
                  <a:schemeClr val="lt1"/>
                </a:solidFill>
              </a:ln>
              <a:effectLst/>
            </c:spPr>
          </c:dPt>
          <c:dPt>
            <c:idx val="7"/>
            <c:bubble3D val="0"/>
            <c:spPr>
              <a:solidFill>
                <a:schemeClr val="accent4">
                  <a:shade val="45000"/>
                </a:schemeClr>
              </a:solidFill>
              <a:ln w="19050">
                <a:solidFill>
                  <a:schemeClr val="lt1"/>
                </a:solidFill>
              </a:ln>
              <a:effectLst/>
            </c:spPr>
          </c:dPt>
          <c:dLbls>
            <c:dLbl>
              <c:idx val="4"/>
              <c:layout>
                <c:manualLayout>
                  <c:x val="7.5334482771837519E-2"/>
                  <c:y val="3.314490168725024E-2"/>
                </c:manualLayout>
              </c:layout>
              <c:dLblPos val="bestFit"/>
              <c:showLegendKey val="0"/>
              <c:showVal val="0"/>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C48B-4A86-BDDD-692CE77750F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Above 90%</c:v>
                </c:pt>
                <c:pt idx="1">
                  <c:v>Persistently absent</c:v>
                </c:pt>
                <c:pt idx="2">
                  <c:v>Severley absent</c:v>
                </c:pt>
                <c:pt idx="3">
                  <c:v>Independent</c:v>
                </c:pt>
                <c:pt idx="4">
                  <c:v>Outside Norfolk</c:v>
                </c:pt>
                <c:pt idx="5">
                  <c:v>CME</c:v>
                </c:pt>
                <c:pt idx="6">
                  <c:v>CME with TES</c:v>
                </c:pt>
                <c:pt idx="7">
                  <c:v>EHE</c:v>
                </c:pt>
              </c:strCache>
            </c:strRef>
          </c:cat>
          <c:val>
            <c:numRef>
              <c:f>Sheet1!$B$2:$B$9</c:f>
              <c:numCache>
                <c:formatCode>0%</c:formatCode>
                <c:ptCount val="8"/>
                <c:pt idx="0">
                  <c:v>0.13</c:v>
                </c:pt>
                <c:pt idx="1">
                  <c:v>0.18</c:v>
                </c:pt>
                <c:pt idx="2">
                  <c:v>0.28999999999999998</c:v>
                </c:pt>
                <c:pt idx="3">
                  <c:v>0.18</c:v>
                </c:pt>
                <c:pt idx="4">
                  <c:v>0.04</c:v>
                </c:pt>
                <c:pt idx="5">
                  <c:v>0.05</c:v>
                </c:pt>
                <c:pt idx="6">
                  <c:v>0.13</c:v>
                </c:pt>
                <c:pt idx="7" formatCode="0.00%">
                  <c:v>5.0000000000000001E-3</c:v>
                </c:pt>
              </c:numCache>
            </c:numRef>
          </c:val>
          <c:extLst>
            <c:ext xmlns:c16="http://schemas.microsoft.com/office/drawing/2014/chart" uri="{C3380CC4-5D6E-409C-BE32-E72D297353CC}">
              <c16:uniqueId val="{00000000-C48B-4A86-BDDD-692CE77750F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26988" y="744538"/>
            <a:ext cx="6615112" cy="3722687"/>
          </a:xfrm>
          <a:prstGeom prst="rect">
            <a:avLst/>
          </a:prstGeom>
        </p:spPr>
        <p:txBody>
          <a:bodyPr/>
          <a:lstStyle/>
          <a:p>
            <a:endParaRPr/>
          </a:p>
        </p:txBody>
      </p:sp>
      <p:sp>
        <p:nvSpPr>
          <p:cNvPr id="109" name="Shape 109"/>
          <p:cNvSpPr>
            <a:spLocks noGrp="1"/>
          </p:cNvSpPr>
          <p:nvPr>
            <p:ph type="body" sz="quarter" idx="1"/>
          </p:nvPr>
        </p:nvSpPr>
        <p:spPr>
          <a:xfrm>
            <a:off x="889212" y="4715153"/>
            <a:ext cx="4890665"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LM</a:t>
            </a:r>
          </a:p>
        </p:txBody>
      </p:sp>
    </p:spTree>
    <p:extLst>
      <p:ext uri="{BB962C8B-B14F-4D97-AF65-F5344CB8AC3E}">
        <p14:creationId xmlns:p14="http://schemas.microsoft.com/office/powerpoint/2010/main" val="50583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318BD-5011-8D65-EE24-363552033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F7CE9B-6915-4C60-10B0-9C6F74DA4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D588D-C3D6-1426-27A0-C3213A66A6D7}"/>
              </a:ext>
            </a:extLst>
          </p:cNvPr>
          <p:cNvSpPr>
            <a:spLocks noGrp="1"/>
          </p:cNvSpPr>
          <p:nvPr>
            <p:ph type="body" idx="1"/>
          </p:nvPr>
        </p:nvSpPr>
        <p:spPr/>
        <p:txBody>
          <a:bodyPr/>
          <a:lstStyle/>
          <a:p>
            <a:r>
              <a:rPr lang="en-GB" dirty="0"/>
              <a:t>LM</a:t>
            </a:r>
          </a:p>
        </p:txBody>
      </p:sp>
    </p:spTree>
    <p:extLst>
      <p:ext uri="{BB962C8B-B14F-4D97-AF65-F5344CB8AC3E}">
        <p14:creationId xmlns:p14="http://schemas.microsoft.com/office/powerpoint/2010/main" val="1409181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4538"/>
            <a:ext cx="6615112" cy="3722687"/>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16008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A7617-CD32-3D28-A4E5-821E27DA7B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256F7E-E119-9A3B-414C-39F683885E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7443DE-3AFE-A446-97CD-96E87C4818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4E90EFB-4D28-B363-E2B7-ED493722CC88}"/>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3295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u="sng" dirty="0"/>
              <a:t>Think attendance in every professional conversation about a child</a:t>
            </a:r>
          </a:p>
          <a:p>
            <a:r>
              <a:rPr lang="en-GB" dirty="0"/>
              <a:t>Attendance should be integral to all planning. Think about and work with the child or young person and their family (where appropriate) to understand the young person’s relationship to education. Where there are issues with school attendance take the time to listen and understand why this is the case before identifying how the child or young person’s attendance could be improved. </a:t>
            </a:r>
          </a:p>
          <a:p>
            <a:pPr marL="0" indent="0">
              <a:buFont typeface="Arial" panose="020B0604020202020204" pitchFamily="34" charset="0"/>
              <a:buNone/>
            </a:pPr>
            <a:endParaRPr lang="en-GB" dirty="0"/>
          </a:p>
          <a:p>
            <a:pPr marL="0" indent="0">
              <a:buFont typeface="Arial" panose="020B0604020202020204" pitchFamily="34" charset="0"/>
              <a:buNone/>
            </a:pPr>
            <a:r>
              <a:rPr lang="en-GB" u="sng" dirty="0"/>
              <a:t>Attendance in assessment</a:t>
            </a:r>
          </a:p>
          <a:p>
            <a:pPr marL="0" indent="0">
              <a:buFont typeface="Arial" panose="020B0604020202020204" pitchFamily="34" charset="0"/>
              <a:buNone/>
            </a:pPr>
            <a:r>
              <a:rPr lang="en-GB" dirty="0"/>
              <a:t>When working with a child or young person where attendance is a concern, it may be helpful to consider the following-</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What is the child’s current attendance? Consider framing this in terms of days and learning missed when communicating with the child and their family because what might sound like a high percentage of attendance can still mean a lot of school has been missed. If attendance is under 90% (or at risk of dropping below 90%) what is the plan to improve it?</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Low level attendance is usually a symptom of underlying issues for the child and their family. Try to identify the underlying issues to identify what types of support might be needed. It is essential to include the voice of the child not just the professionals or adults supporting the family. Learning from SCR continually tells us that we need to ensure the </a:t>
            </a:r>
            <a:r>
              <a:rPr lang="en-GB" dirty="0" err="1"/>
              <a:t>childs</a:t>
            </a:r>
            <a:r>
              <a:rPr lang="en-GB" dirty="0"/>
              <a:t> voice is heard, that we understand what life looks like for that child and ensure that adults needs don’t dominate.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Is the child on track for age related expectations? (The child’s teacher/school should be able to advise whether this is the case) </a:t>
            </a:r>
          </a:p>
          <a:p>
            <a:endParaRPr lang="en-GB" sz="1200" dirty="0"/>
          </a:p>
          <a:p>
            <a:r>
              <a:rPr lang="en-GB" dirty="0"/>
              <a:t>Is behaviour/suspension impacting on their educational outcomes? Is there a pastoral support plan in place? What support strategies are being used in school? </a:t>
            </a:r>
          </a:p>
          <a:p>
            <a:endParaRPr lang="en-GB" dirty="0"/>
          </a:p>
          <a:p>
            <a:r>
              <a:rPr lang="en-GB" dirty="0"/>
              <a:t>Is mental health or wellbeing impacting on attendance? Is anxiety playing a part in low level attendance and how can the child be supported in managing that</a:t>
            </a:r>
            <a:endParaRPr lang="en-GB" sz="1200" dirty="0"/>
          </a:p>
          <a:p>
            <a:endParaRPr lang="en-GB" sz="1200" dirty="0"/>
          </a:p>
          <a:p>
            <a:endParaRPr lang="en-GB" sz="1200" dirty="0"/>
          </a:p>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610194C-BCE9-47EE-A1FC-A411D134C74E}" type="slidenum">
              <a:rPr lang="en-GB" smtClean="0"/>
              <a:t>18</a:t>
            </a:fld>
            <a:endParaRPr lang="en-GB"/>
          </a:p>
        </p:txBody>
      </p:sp>
    </p:spTree>
    <p:extLst>
      <p:ext uri="{BB962C8B-B14F-4D97-AF65-F5344CB8AC3E}">
        <p14:creationId xmlns:p14="http://schemas.microsoft.com/office/powerpoint/2010/main" val="314324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26157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5D8F-2509-E2B5-3102-79E89E8A1A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1DE07D-3391-1407-7026-2E8C99691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DCA58B-230C-74CB-821E-376460DD665E}"/>
              </a:ext>
            </a:extLst>
          </p:cNvPr>
          <p:cNvSpPr>
            <a:spLocks noGrp="1"/>
          </p:cNvSpPr>
          <p:nvPr>
            <p:ph type="body" idx="1"/>
          </p:nvPr>
        </p:nvSpPr>
        <p:spPr/>
        <p:txBody>
          <a:bodyPr/>
          <a:lstStyle/>
          <a:p>
            <a:r>
              <a:rPr lang="en-GB" dirty="0"/>
              <a:t>LM</a:t>
            </a:r>
          </a:p>
        </p:txBody>
      </p:sp>
    </p:spTree>
    <p:extLst>
      <p:ext uri="{BB962C8B-B14F-4D97-AF65-F5344CB8AC3E}">
        <p14:creationId xmlns:p14="http://schemas.microsoft.com/office/powerpoint/2010/main" val="64376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2DE63-938F-3546-B060-57BA5DB4B8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83B29-F3E4-A384-E2A9-2611A4F6E05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590E4EB-B434-9C36-17EC-C0F9BD2A6C2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5412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79227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en-GB"/>
          </a:p>
        </p:txBody>
      </p:sp>
      <p:sp>
        <p:nvSpPr>
          <p:cNvPr id="5" name="Slide Number Placeholder 4"/>
          <p:cNvSpPr>
            <a:spLocks noGrp="1"/>
          </p:cNvSpPr>
          <p:nvPr>
            <p:ph type="sldNum" sz="quarter" idx="5"/>
          </p:nvPr>
        </p:nvSpPr>
        <p:spPr/>
        <p:txBody>
          <a:bodyPr/>
          <a:lstStyle/>
          <a:p>
            <a:fld id="{8610194C-BCE9-47EE-A1FC-A411D134C74E}" type="slidenum">
              <a:rPr lang="en-GB" smtClean="0"/>
              <a:t>7</a:t>
            </a:fld>
            <a:endParaRPr lang="en-GB"/>
          </a:p>
        </p:txBody>
      </p:sp>
    </p:spTree>
    <p:extLst>
      <p:ext uri="{BB962C8B-B14F-4D97-AF65-F5344CB8AC3E}">
        <p14:creationId xmlns:p14="http://schemas.microsoft.com/office/powerpoint/2010/main" val="326668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44847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DF2E0-4CAD-52C1-7898-4EEAC12D4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9023E1-35BA-2265-2185-069400FA6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706B5-CB2E-A3FB-CF1B-E192668E4C9E}"/>
              </a:ext>
            </a:extLst>
          </p:cNvPr>
          <p:cNvSpPr>
            <a:spLocks noGrp="1"/>
          </p:cNvSpPr>
          <p:nvPr>
            <p:ph type="body" idx="1"/>
          </p:nvPr>
        </p:nvSpPr>
        <p:spPr/>
        <p:txBody>
          <a:bodyPr/>
          <a:lstStyle/>
          <a:p>
            <a:r>
              <a:rPr lang="en-GB" dirty="0"/>
              <a:t>LM</a:t>
            </a:r>
          </a:p>
        </p:txBody>
      </p:sp>
    </p:spTree>
    <p:extLst>
      <p:ext uri="{BB962C8B-B14F-4D97-AF65-F5344CB8AC3E}">
        <p14:creationId xmlns:p14="http://schemas.microsoft.com/office/powerpoint/2010/main" val="2137293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Working together to improve school attendance is the statutory guidance which all schools and LAs must follow. The guidance is clear that attendance is the essential foundation to positive outcomes for all pupils including their safeguarding and </a:t>
            </a:r>
          </a:p>
          <a:p>
            <a:r>
              <a:rPr lang="en-GB"/>
              <a:t>welfare and should therefore be seen as everyone’s responsibility in school. That starts with the senior attendance champion on the school’s leadership team but includes all school staff playing an active role.  The guidance stresses the importance of a collaborative working approach between schools, the Local Authority and other partners who work with children and young people, to have a holistic approach to tackling the barriers to school attendance. It highlights the need to build relationships with parents and carers and to ensure that at all stages work is undertaken to remove barriers and the right support is provided at the right time.</a:t>
            </a:r>
          </a:p>
        </p:txBody>
      </p:sp>
    </p:spTree>
    <p:extLst>
      <p:ext uri="{BB962C8B-B14F-4D97-AF65-F5344CB8AC3E}">
        <p14:creationId xmlns:p14="http://schemas.microsoft.com/office/powerpoint/2010/main" val="325630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7F755-0738-D527-8E30-114AC048C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35255D-B132-5191-558D-E0E7E736C5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60A3A3-2BCF-8B27-49F8-EB65B5516E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653960-76D4-81AB-BBBB-8976535CAAF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8630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1DB32-AFFD-3C82-1C31-93C45B0C47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8C997A-FCB9-95AA-08F1-B67FE44D21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95C2050-8709-D74F-9E26-490E786E0837}"/>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5" name="Footer Placeholder 4">
            <a:extLst>
              <a:ext uri="{FF2B5EF4-FFF2-40B4-BE49-F238E27FC236}">
                <a16:creationId xmlns:a16="http://schemas.microsoft.com/office/drawing/2014/main" id="{F3880B78-0285-64B9-9948-098E20A9B1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1E5C8A-559B-520F-C50E-85A3A8D0DAC1}"/>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397010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C457-E0AD-E2C0-41B8-7FEA83590E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7FB2E-4696-A1B4-FAFF-FDDBB036E4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B20FCF-B809-CEF9-9938-685EA34A4DD6}"/>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5" name="Footer Placeholder 4">
            <a:extLst>
              <a:ext uri="{FF2B5EF4-FFF2-40B4-BE49-F238E27FC236}">
                <a16:creationId xmlns:a16="http://schemas.microsoft.com/office/drawing/2014/main" id="{DDC78B27-41D2-04A7-1B07-8EB2D24252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E98610-AFF7-2BA6-C814-9967F8122489}"/>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422522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150C0C-4A36-D145-1931-EA61EF554D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C2B0A2-3E5B-8853-9231-ECFCACF3AA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74F207-AB0B-C085-D33C-3E06EA3279F3}"/>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5" name="Footer Placeholder 4">
            <a:extLst>
              <a:ext uri="{FF2B5EF4-FFF2-40B4-BE49-F238E27FC236}">
                <a16:creationId xmlns:a16="http://schemas.microsoft.com/office/drawing/2014/main" id="{86ED6D11-9812-C610-9ECA-BA752FEFF2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5257ED-39D4-8A4E-1266-52C900D590F6}"/>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3051589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rPr lang="en-US"/>
              <a:t>Click to edit Master title style</a:t>
            </a:r>
            <a:endParaRPr/>
          </a:p>
        </p:txBody>
      </p:sp>
      <p:sp>
        <p:nvSpPr>
          <p:cNvPr id="30" name="Body Level One…"/>
          <p:cNvSpPr txBox="1">
            <a:spLocks noGrp="1"/>
          </p:cNvSpPr>
          <p:nvPr>
            <p:ph type="body"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6134971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3" name="Rectangle 2">
            <a:extLst>
              <a:ext uri="{FF2B5EF4-FFF2-40B4-BE49-F238E27FC236}">
                <a16:creationId xmlns:a16="http://schemas.microsoft.com/office/drawing/2014/main" id="{2D30578C-D37C-382D-AA19-E9FC0D5578BC}"/>
              </a:ext>
            </a:extLst>
          </p:cNvPr>
          <p:cNvSpPr/>
          <p:nvPr userDrawn="1"/>
        </p:nvSpPr>
        <p:spPr>
          <a:xfrm>
            <a:off x="-1" y="0"/>
            <a:ext cx="4643021" cy="6858000"/>
          </a:xfrm>
          <a:prstGeom prst="rect">
            <a:avLst/>
          </a:prstGeom>
          <a:solidFill>
            <a:srgbClr val="1838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7938C1C4-85EA-A725-B664-51D6E44F152B}"/>
              </a:ext>
            </a:extLst>
          </p:cNvPr>
          <p:cNvPicPr>
            <a:picLocks noChangeAspect="1"/>
          </p:cNvPicPr>
          <p:nvPr userDrawn="1"/>
        </p:nvPicPr>
        <p:blipFill>
          <a:blip r:embed="rId2"/>
          <a:stretch>
            <a:fillRect/>
          </a:stretch>
        </p:blipFill>
        <p:spPr>
          <a:xfrm rot="5400000">
            <a:off x="1410828" y="3294337"/>
            <a:ext cx="6858000" cy="269327"/>
          </a:xfrm>
          <a:prstGeom prst="rect">
            <a:avLst/>
          </a:prstGeom>
        </p:spPr>
      </p:pic>
      <p:sp>
        <p:nvSpPr>
          <p:cNvPr id="7" name="Rectangle 6">
            <a:extLst>
              <a:ext uri="{FF2B5EF4-FFF2-40B4-BE49-F238E27FC236}">
                <a16:creationId xmlns:a16="http://schemas.microsoft.com/office/drawing/2014/main" id="{8C213EAC-DA38-35A6-0867-6A106A2FC938}"/>
              </a:ext>
            </a:extLst>
          </p:cNvPr>
          <p:cNvSpPr/>
          <p:nvPr userDrawn="1"/>
        </p:nvSpPr>
        <p:spPr>
          <a:xfrm rot="5400000">
            <a:off x="1245092" y="3397928"/>
            <a:ext cx="6858000" cy="62145"/>
          </a:xfrm>
          <a:prstGeom prst="rect">
            <a:avLst/>
          </a:prstGeom>
          <a:solidFill>
            <a:srgbClr val="794B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7">
            <a:extLst>
              <a:ext uri="{FF2B5EF4-FFF2-40B4-BE49-F238E27FC236}">
                <a16:creationId xmlns:a16="http://schemas.microsoft.com/office/drawing/2014/main" id="{D18DE1B0-7D40-9E2C-B137-D25C21F62D95}"/>
              </a:ext>
            </a:extLst>
          </p:cNvPr>
          <p:cNvSpPr>
            <a:spLocks noGrp="1"/>
          </p:cNvSpPr>
          <p:nvPr>
            <p:ph type="body" sz="quarter" idx="13" hasCustomPrompt="1"/>
          </p:nvPr>
        </p:nvSpPr>
        <p:spPr>
          <a:xfrm>
            <a:off x="357271" y="322459"/>
            <a:ext cx="4016421" cy="600820"/>
          </a:xfrm>
        </p:spPr>
        <p:txBody>
          <a:bodyPr/>
          <a:lstStyle>
            <a:lvl1pPr>
              <a:defRPr sz="3600" b="1">
                <a:solidFill>
                  <a:schemeClr val="bg1"/>
                </a:solidFill>
              </a:defRPr>
            </a:lvl1pPr>
          </a:lstStyle>
          <a:p>
            <a:pPr lvl="0"/>
            <a:r>
              <a:rPr lang="en-GB"/>
              <a:t>Heading</a:t>
            </a:r>
          </a:p>
        </p:txBody>
      </p:sp>
      <p:sp>
        <p:nvSpPr>
          <p:cNvPr id="18" name="Content Placeholder 17">
            <a:extLst>
              <a:ext uri="{FF2B5EF4-FFF2-40B4-BE49-F238E27FC236}">
                <a16:creationId xmlns:a16="http://schemas.microsoft.com/office/drawing/2014/main" id="{95A00B35-93A8-2D8F-8CD3-1775E3665665}"/>
              </a:ext>
            </a:extLst>
          </p:cNvPr>
          <p:cNvSpPr>
            <a:spLocks noGrp="1"/>
          </p:cNvSpPr>
          <p:nvPr>
            <p:ph sz="quarter" idx="14"/>
          </p:nvPr>
        </p:nvSpPr>
        <p:spPr>
          <a:xfrm>
            <a:off x="5219700" y="322263"/>
            <a:ext cx="6518275" cy="62468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577393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01D1E-922B-F55A-397F-9309439CAA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74B91C-5ECF-12FF-C489-05A1462978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34817E-9D90-2A60-1D56-8F82BC2C2E5B}"/>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5" name="Footer Placeholder 4">
            <a:extLst>
              <a:ext uri="{FF2B5EF4-FFF2-40B4-BE49-F238E27FC236}">
                <a16:creationId xmlns:a16="http://schemas.microsoft.com/office/drawing/2014/main" id="{12766530-9AD6-ABAC-5DEC-0277281F12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A5B6C0-0E11-8D31-34AA-C906799725C0}"/>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420612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2F18-4139-47DB-BD7A-99DB7F1337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398D99A-4A52-67B5-DF65-AAED6B10A3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67D84C-E9DE-4088-BA0C-230DF7451792}"/>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5" name="Footer Placeholder 4">
            <a:extLst>
              <a:ext uri="{FF2B5EF4-FFF2-40B4-BE49-F238E27FC236}">
                <a16:creationId xmlns:a16="http://schemas.microsoft.com/office/drawing/2014/main" id="{F9012E10-EE4C-F57D-1617-A804A75873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1EDC9-D74C-0744-CB14-D25A0669E75C}"/>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232448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4571-1806-63CF-BFDC-319907445B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616F4-70A3-A038-8AC1-D67B83D1C6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980125-970E-EC61-2854-FE1E98766E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AE8074C-A7C8-CF84-A21E-D2703250225C}"/>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6" name="Footer Placeholder 5">
            <a:extLst>
              <a:ext uri="{FF2B5EF4-FFF2-40B4-BE49-F238E27FC236}">
                <a16:creationId xmlns:a16="http://schemas.microsoft.com/office/drawing/2014/main" id="{DB730392-DDA1-16B9-276D-F3E88EA55EC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193E16-5BA0-3669-4C23-0DE0ABE5E7E3}"/>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4193315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A2F17-0A74-5F1B-F375-7660A70B77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698D92-58AB-D89D-8120-8F4C8DC10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0A4FC7-E631-2E17-EE1B-28B4755237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B0F77E9-E8BD-5458-D8BE-9A5059D78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DB938F-9927-8877-9A42-DF4BBA4E44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AA8496-1504-D778-924D-006D0D89B69C}"/>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8" name="Footer Placeholder 7">
            <a:extLst>
              <a:ext uri="{FF2B5EF4-FFF2-40B4-BE49-F238E27FC236}">
                <a16:creationId xmlns:a16="http://schemas.microsoft.com/office/drawing/2014/main" id="{0657109F-125D-C3FD-467C-AD70B3B046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90AA8A-497A-26CF-1338-46123F7DAA38}"/>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144447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6150-4E6C-0CEF-1A3B-D474DD94DFC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96FAEB-2374-BC41-F820-89BE7ADA3C25}"/>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4" name="Footer Placeholder 3">
            <a:extLst>
              <a:ext uri="{FF2B5EF4-FFF2-40B4-BE49-F238E27FC236}">
                <a16:creationId xmlns:a16="http://schemas.microsoft.com/office/drawing/2014/main" id="{A2E2DF79-1344-16D0-FCEF-16EC9FBA3F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F22E098-3146-FB15-184C-BFABCE8AC867}"/>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161777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AB678A-082C-746B-3549-D374FAB9B6AF}"/>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3" name="Footer Placeholder 2">
            <a:extLst>
              <a:ext uri="{FF2B5EF4-FFF2-40B4-BE49-F238E27FC236}">
                <a16:creationId xmlns:a16="http://schemas.microsoft.com/office/drawing/2014/main" id="{F39A5753-5864-F603-178B-B5F0826A88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3D255B-CF9B-AEA7-BCF9-88BA7B8F54C3}"/>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332499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224ED-060E-2B92-C7A0-2F4993F1E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FB6C8B-D163-8C00-C5AE-9F5E31E21A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6CE81F-AA40-763E-AFFF-296829683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68013-8A0A-231C-F1E9-9880FDA18E19}"/>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6" name="Footer Placeholder 5">
            <a:extLst>
              <a:ext uri="{FF2B5EF4-FFF2-40B4-BE49-F238E27FC236}">
                <a16:creationId xmlns:a16="http://schemas.microsoft.com/office/drawing/2014/main" id="{7E5B73D5-FD83-4A85-CB9B-D36185F2F7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D3A11B-41E4-0FC8-CCE6-CEDC16A5DF75}"/>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4176215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D0E3-B5B2-ADFD-96E3-60897F2959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29717D-3979-1C05-516C-8D5FC1E577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4A8180E-6019-B622-6EC4-B78D912726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F31CEE-FB88-5FC7-57F1-FA4F10640F1E}"/>
              </a:ext>
            </a:extLst>
          </p:cNvPr>
          <p:cNvSpPr>
            <a:spLocks noGrp="1"/>
          </p:cNvSpPr>
          <p:nvPr>
            <p:ph type="dt" sz="half" idx="10"/>
          </p:nvPr>
        </p:nvSpPr>
        <p:spPr/>
        <p:txBody>
          <a:bodyPr/>
          <a:lstStyle/>
          <a:p>
            <a:fld id="{5B06F6EA-505A-4A79-8FE4-F6D3ADB36F29}" type="datetimeFigureOut">
              <a:rPr lang="en-GB" smtClean="0"/>
              <a:t>10/11/2025</a:t>
            </a:fld>
            <a:endParaRPr lang="en-GB"/>
          </a:p>
        </p:txBody>
      </p:sp>
      <p:sp>
        <p:nvSpPr>
          <p:cNvPr id="6" name="Footer Placeholder 5">
            <a:extLst>
              <a:ext uri="{FF2B5EF4-FFF2-40B4-BE49-F238E27FC236}">
                <a16:creationId xmlns:a16="http://schemas.microsoft.com/office/drawing/2014/main" id="{F7D584F5-6183-54C2-E115-EF0265BC1F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38CB4A-766E-7036-1F07-8A29EC7AFE0A}"/>
              </a:ext>
            </a:extLst>
          </p:cNvPr>
          <p:cNvSpPr>
            <a:spLocks noGrp="1"/>
          </p:cNvSpPr>
          <p:nvPr>
            <p:ph type="sldNum" sz="quarter" idx="12"/>
          </p:nvPr>
        </p:nvSpPr>
        <p:spPr/>
        <p:txBody>
          <a:bodyPr/>
          <a:lstStyle/>
          <a:p>
            <a:fld id="{C5CD6ACD-6D46-4F57-B569-6727C6D9EE34}" type="slidenum">
              <a:rPr lang="en-GB" smtClean="0"/>
              <a:t>‹#›</a:t>
            </a:fld>
            <a:endParaRPr lang="en-GB"/>
          </a:p>
        </p:txBody>
      </p:sp>
    </p:spTree>
    <p:extLst>
      <p:ext uri="{BB962C8B-B14F-4D97-AF65-F5344CB8AC3E}">
        <p14:creationId xmlns:p14="http://schemas.microsoft.com/office/powerpoint/2010/main" val="404283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6AB2B6-8103-8CAB-1246-65C13AA3EB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79E3C8B-FDB7-A68B-674E-F18834932D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CF651-715D-158A-4F27-B8B69AF73F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06F6EA-505A-4A79-8FE4-F6D3ADB36F29}" type="datetimeFigureOut">
              <a:rPr lang="en-GB" smtClean="0"/>
              <a:t>10/11/2025</a:t>
            </a:fld>
            <a:endParaRPr lang="en-GB"/>
          </a:p>
        </p:txBody>
      </p:sp>
      <p:sp>
        <p:nvSpPr>
          <p:cNvPr id="5" name="Footer Placeholder 4">
            <a:extLst>
              <a:ext uri="{FF2B5EF4-FFF2-40B4-BE49-F238E27FC236}">
                <a16:creationId xmlns:a16="http://schemas.microsoft.com/office/drawing/2014/main" id="{ECA5C01B-DAA6-3F46-707D-D6DE07E480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30CA5DF-FDCC-2EC7-568C-B24354108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5CD6ACD-6D46-4F57-B569-6727C6D9EE34}" type="slidenum">
              <a:rPr lang="en-GB" smtClean="0"/>
              <a:t>‹#›</a:t>
            </a:fld>
            <a:endParaRPr lang="en-GB"/>
          </a:p>
        </p:txBody>
      </p:sp>
    </p:spTree>
    <p:extLst>
      <p:ext uri="{BB962C8B-B14F-4D97-AF65-F5344CB8AC3E}">
        <p14:creationId xmlns:p14="http://schemas.microsoft.com/office/powerpoint/2010/main" val="850036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schools.norfolk.gov.uk/attenda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9.emf"/><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5" Type="http://schemas.openxmlformats.org/officeDocument/2006/relationships/image" Target="../media/image19.emf"/><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norfolk.gov.uk/article/38144/Elective-Home-Education-EH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schools.norfolk.gov.uk/article/29535/Introduc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324C"/>
        </a:solidFill>
        <a:effectLst/>
      </p:bgPr>
    </p:bg>
    <p:spTree>
      <p:nvGrpSpPr>
        <p:cNvPr id="1" name=""/>
        <p:cNvGrpSpPr/>
        <p:nvPr/>
      </p:nvGrpSpPr>
      <p:grpSpPr>
        <a:xfrm>
          <a:off x="0" y="0"/>
          <a:ext cx="0" cy="0"/>
          <a:chOff x="0" y="0"/>
          <a:chExt cx="0" cy="0"/>
        </a:xfrm>
      </p:grpSpPr>
      <p:sp>
        <p:nvSpPr>
          <p:cNvPr id="111" name="Title of presentation…"/>
          <p:cNvSpPr txBox="1"/>
          <p:nvPr/>
        </p:nvSpPr>
        <p:spPr>
          <a:xfrm>
            <a:off x="212456" y="1842578"/>
            <a:ext cx="11776834" cy="230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p>
            <a:pPr algn="ctr">
              <a:defRPr sz="4900" b="1">
                <a:solidFill>
                  <a:srgbClr val="FFFFFF"/>
                </a:solidFill>
              </a:defRPr>
            </a:pPr>
            <a:r>
              <a:rPr lang="en-GB" sz="7200" dirty="0"/>
              <a:t>Child Exploitation and Entitlement to Education</a:t>
            </a:r>
          </a:p>
        </p:txBody>
      </p:sp>
      <p:pic>
        <p:nvPicPr>
          <p:cNvPr id="112" name="New NCC Long Logo White.png" descr="New NCC Long Logo White.png"/>
          <p:cNvPicPr>
            <a:picLocks noChangeAspect="1"/>
          </p:cNvPicPr>
          <p:nvPr/>
        </p:nvPicPr>
        <p:blipFill>
          <a:blip r:embed="rId3"/>
          <a:stretch>
            <a:fillRect/>
          </a:stretch>
        </p:blipFill>
        <p:spPr>
          <a:xfrm>
            <a:off x="480216" y="350521"/>
            <a:ext cx="3214196" cy="488369"/>
          </a:xfrm>
          <a:prstGeom prst="rect">
            <a:avLst/>
          </a:prstGeom>
          <a:ln w="12700">
            <a:miter lim="400000"/>
          </a:ln>
        </p:spPr>
      </p:pic>
      <p:pic>
        <p:nvPicPr>
          <p:cNvPr id="113" name="Flourish Logo.png" descr="Flourish Logo.png"/>
          <p:cNvPicPr>
            <a:picLocks noChangeAspect="1"/>
          </p:cNvPicPr>
          <p:nvPr/>
        </p:nvPicPr>
        <p:blipFill>
          <a:blip r:embed="rId4"/>
          <a:stretch>
            <a:fillRect/>
          </a:stretch>
        </p:blipFill>
        <p:spPr>
          <a:xfrm>
            <a:off x="968970" y="5756340"/>
            <a:ext cx="845300" cy="568007"/>
          </a:xfrm>
          <a:prstGeom prst="rect">
            <a:avLst/>
          </a:prstGeom>
          <a:ln w="12700">
            <a:miter lim="400000"/>
          </a:ln>
        </p:spPr>
      </p:pic>
      <p:pic>
        <p:nvPicPr>
          <p:cNvPr id="114" name="Vital Signs for Children Logo (White).png" descr="Vital Signs for Children Logo (White).png"/>
          <p:cNvPicPr>
            <a:picLocks noChangeAspect="1"/>
          </p:cNvPicPr>
          <p:nvPr/>
        </p:nvPicPr>
        <p:blipFill>
          <a:blip r:embed="rId5"/>
          <a:stretch>
            <a:fillRect/>
          </a:stretch>
        </p:blipFill>
        <p:spPr>
          <a:xfrm>
            <a:off x="2087314" y="5831470"/>
            <a:ext cx="1259635" cy="488369"/>
          </a:xfrm>
          <a:prstGeom prst="rect">
            <a:avLst/>
          </a:prstGeom>
          <a:ln w="12700">
            <a:miter lim="400000"/>
          </a:ln>
        </p:spPr>
      </p:pic>
      <p:sp>
        <p:nvSpPr>
          <p:cNvPr id="2" name="TextBox 1">
            <a:extLst>
              <a:ext uri="{FF2B5EF4-FFF2-40B4-BE49-F238E27FC236}">
                <a16:creationId xmlns:a16="http://schemas.microsoft.com/office/drawing/2014/main" id="{81E15604-FED8-C938-B771-9249CC44BED3}"/>
              </a:ext>
            </a:extLst>
          </p:cNvPr>
          <p:cNvSpPr txBox="1"/>
          <p:nvPr/>
        </p:nvSpPr>
        <p:spPr>
          <a:xfrm>
            <a:off x="1435608" y="4556011"/>
            <a:ext cx="9518904" cy="1200329"/>
          </a:xfrm>
          <a:prstGeom prst="rect">
            <a:avLst/>
          </a:prstGeom>
          <a:noFill/>
        </p:spPr>
        <p:txBody>
          <a:bodyPr wrap="square" rtlCol="0">
            <a:spAutoFit/>
          </a:bodyPr>
          <a:lstStyle/>
          <a:p>
            <a:pPr algn="ctr"/>
            <a:r>
              <a:rPr lang="en-GB" b="1" dirty="0">
                <a:solidFill>
                  <a:schemeClr val="bg1"/>
                </a:solidFill>
              </a:rPr>
              <a:t>Claire Farrelly </a:t>
            </a:r>
            <a:r>
              <a:rPr lang="en-GB" dirty="0">
                <a:solidFill>
                  <a:schemeClr val="bg1"/>
                </a:solidFill>
              </a:rPr>
              <a:t>– Adviser Safeguarding</a:t>
            </a:r>
          </a:p>
          <a:p>
            <a:pPr algn="ctr"/>
            <a:r>
              <a:rPr lang="en-GB" b="1" dirty="0">
                <a:solidFill>
                  <a:schemeClr val="bg1"/>
                </a:solidFill>
              </a:rPr>
              <a:t>Shelley Horne </a:t>
            </a:r>
            <a:r>
              <a:rPr lang="en-GB" dirty="0">
                <a:solidFill>
                  <a:schemeClr val="bg1"/>
                </a:solidFill>
              </a:rPr>
              <a:t>– Senior Officer- Children Missing Education</a:t>
            </a:r>
          </a:p>
          <a:p>
            <a:pPr algn="ctr"/>
            <a:r>
              <a:rPr lang="en-GB" b="1" dirty="0">
                <a:solidFill>
                  <a:schemeClr val="bg1"/>
                </a:solidFill>
              </a:rPr>
              <a:t>Ian Smart  </a:t>
            </a:r>
            <a:r>
              <a:rPr lang="en-GB" dirty="0">
                <a:solidFill>
                  <a:schemeClr val="bg1"/>
                </a:solidFill>
              </a:rPr>
              <a:t>- EHE Team Manager</a:t>
            </a:r>
          </a:p>
          <a:p>
            <a:pPr algn="ctr"/>
            <a:endParaRPr lang="en-GB"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C5C746-5ABA-647C-64F3-E69DD7D76A72}"/>
              </a:ext>
            </a:extLst>
          </p:cNvPr>
          <p:cNvPicPr>
            <a:picLocks noChangeAspect="1"/>
          </p:cNvPicPr>
          <p:nvPr/>
        </p:nvPicPr>
        <p:blipFill>
          <a:blip r:embed="rId5"/>
          <a:stretch>
            <a:fillRect/>
          </a:stretch>
        </p:blipFill>
        <p:spPr>
          <a:xfrm rot="13239057">
            <a:off x="6634364" y="-5434457"/>
            <a:ext cx="11656569" cy="8792126"/>
          </a:xfrm>
          <a:prstGeom prst="rect">
            <a:avLst/>
          </a:prstGeom>
        </p:spPr>
      </p:pic>
      <p:sp>
        <p:nvSpPr>
          <p:cNvPr id="5" name="TextBox 4">
            <a:extLst>
              <a:ext uri="{FF2B5EF4-FFF2-40B4-BE49-F238E27FC236}">
                <a16:creationId xmlns:a16="http://schemas.microsoft.com/office/drawing/2014/main" id="{50D244C4-1757-0F15-CBD7-41148B3A174C}"/>
              </a:ext>
            </a:extLst>
          </p:cNvPr>
          <p:cNvSpPr txBox="1"/>
          <p:nvPr/>
        </p:nvSpPr>
        <p:spPr>
          <a:xfrm>
            <a:off x="576291" y="465706"/>
            <a:ext cx="5985376" cy="1323439"/>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4000" b="1" dirty="0">
                <a:solidFill>
                  <a:srgbClr val="332F60"/>
                </a:solidFill>
              </a:rPr>
              <a:t>The importance of school attendance</a:t>
            </a:r>
            <a:endParaRPr kumimoji="0" lang="en-US" sz="4000" b="1" i="0" u="none" strike="noStrike" kern="0" cap="none" spc="0" normalizeH="0" baseline="0" noProof="0" dirty="0">
              <a:ln>
                <a:noFill/>
              </a:ln>
              <a:solidFill>
                <a:srgbClr val="332F60"/>
              </a:solidFill>
              <a:effectLst/>
              <a:uLnTx/>
              <a:uFillTx/>
              <a:cs typeface="Calibri"/>
              <a:sym typeface="Calibri"/>
            </a:endParaRPr>
          </a:p>
        </p:txBody>
      </p:sp>
      <p:sp>
        <p:nvSpPr>
          <p:cNvPr id="6" name="TextBox 5">
            <a:extLst>
              <a:ext uri="{FF2B5EF4-FFF2-40B4-BE49-F238E27FC236}">
                <a16:creationId xmlns:a16="http://schemas.microsoft.com/office/drawing/2014/main" id="{B8726930-3708-2838-AFDF-A09CFD52A71C}"/>
              </a:ext>
            </a:extLst>
          </p:cNvPr>
          <p:cNvSpPr txBox="1"/>
          <p:nvPr/>
        </p:nvSpPr>
        <p:spPr>
          <a:xfrm>
            <a:off x="576291" y="1846378"/>
            <a:ext cx="6195655" cy="3693319"/>
          </a:xfrm>
          <a:prstGeom prst="rect">
            <a:avLst/>
          </a:prstGeom>
          <a:noFill/>
        </p:spPr>
        <p:txBody>
          <a:bodyPr wrap="square" rtlCol="0">
            <a:spAutoFit/>
          </a:bodyPr>
          <a:lstStyle/>
          <a:p>
            <a:pPr marL="285750" indent="-285750">
              <a:buFont typeface="Arial" panose="020B0604020202020204" pitchFamily="34" charset="0"/>
              <a:buChar char="•"/>
            </a:pPr>
            <a:r>
              <a:rPr lang="en-GB" sz="1800" b="1" dirty="0">
                <a:solidFill>
                  <a:srgbClr val="332F60"/>
                </a:solidFill>
              </a:rPr>
              <a:t>Improving attendance is everyone’s business</a:t>
            </a:r>
            <a:r>
              <a:rPr lang="en-GB" sz="1800" dirty="0">
                <a:solidFill>
                  <a:srgbClr val="332F60"/>
                </a:solidFill>
              </a:rPr>
              <a:t>; a holistic approach is required by all staff in school, trust,  Governing Board and LA including other partners. </a:t>
            </a:r>
          </a:p>
          <a:p>
            <a:pPr marL="285750" indent="-285750">
              <a:buFont typeface="Arial" panose="020B0604020202020204" pitchFamily="34" charset="0"/>
              <a:buChar char="•"/>
            </a:pPr>
            <a:r>
              <a:rPr lang="en-GB" sz="1800" b="1" dirty="0">
                <a:solidFill>
                  <a:srgbClr val="332F60"/>
                </a:solidFill>
              </a:rPr>
              <a:t>Support </a:t>
            </a:r>
            <a:r>
              <a:rPr lang="en-GB" b="1" dirty="0">
                <a:solidFill>
                  <a:srgbClr val="332F60"/>
                </a:solidFill>
              </a:rPr>
              <a:t>first approach</a:t>
            </a:r>
            <a:r>
              <a:rPr lang="en-GB" dirty="0">
                <a:solidFill>
                  <a:srgbClr val="332F60"/>
                </a:solidFill>
              </a:rPr>
              <a:t>: a</a:t>
            </a:r>
            <a:r>
              <a:rPr lang="en-GB" sz="1800" dirty="0">
                <a:solidFill>
                  <a:srgbClr val="332F60"/>
                </a:solidFill>
              </a:rPr>
              <a:t>t all stages of improving attendance, work should be undertaken to remove barriers, build strong relationships with parents and carers, work collaboratively to provide the right support at the right time.</a:t>
            </a:r>
          </a:p>
          <a:p>
            <a:pPr marL="285750" indent="-285750">
              <a:buFont typeface="Arial" panose="020B0604020202020204" pitchFamily="34" charset="0"/>
              <a:buChar char="•"/>
            </a:pPr>
            <a:r>
              <a:rPr lang="en-GB" sz="1800" b="1" dirty="0">
                <a:solidFill>
                  <a:srgbClr val="332F60"/>
                </a:solidFill>
              </a:rPr>
              <a:t>Working Together: </a:t>
            </a:r>
            <a:r>
              <a:rPr lang="en-GB" sz="1800" dirty="0">
                <a:solidFill>
                  <a:srgbClr val="332F60"/>
                </a:solidFill>
              </a:rPr>
              <a:t>work in relation to school attendance cannot be seen in isolation. </a:t>
            </a:r>
          </a:p>
          <a:p>
            <a:pPr marL="285750" indent="-285750">
              <a:buFont typeface="Arial" panose="020B0604020202020204" pitchFamily="34" charset="0"/>
              <a:buChar char="•"/>
            </a:pPr>
            <a:r>
              <a:rPr lang="en-GB" sz="1800" dirty="0">
                <a:solidFill>
                  <a:srgbClr val="332F60"/>
                </a:solidFill>
              </a:rPr>
              <a:t>Effective practice will include close interaction with schools’ efforts on curriculum, behaviour, bullying, special educational needs support, pastoral and mental health and wellbeing, and effective use of resources, including pupil premium. </a:t>
            </a:r>
          </a:p>
        </p:txBody>
      </p:sp>
      <p:pic>
        <p:nvPicPr>
          <p:cNvPr id="1026" name="Picture 2">
            <a:extLst>
              <a:ext uri="{FF2B5EF4-FFF2-40B4-BE49-F238E27FC236}">
                <a16:creationId xmlns:a16="http://schemas.microsoft.com/office/drawing/2014/main" id="{B57CD882-E398-0F49-DB4C-E01899EA32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98677" y="864472"/>
            <a:ext cx="3907448" cy="5557484"/>
          </a:xfrm>
          <a:prstGeom prst="rect">
            <a:avLst/>
          </a:prstGeom>
          <a:noFill/>
          <a:extLst>
            <a:ext uri="{909E8E84-426E-40DD-AFC4-6F175D3DCCD1}">
              <a14:hiddenFill xmlns:a14="http://schemas.microsoft.com/office/drawing/2010/main">
                <a:solidFill>
                  <a:srgbClr val="FFFFFF"/>
                </a:solidFill>
              </a14:hiddenFill>
            </a:ext>
          </a:extLst>
        </p:spPr>
      </p:pic>
      <p:pic>
        <p:nvPicPr>
          <p:cNvPr id="3" name="slide 7">
            <a:hlinkClick r:id="" action="ppaction://media"/>
            <a:extLst>
              <a:ext uri="{FF2B5EF4-FFF2-40B4-BE49-F238E27FC236}">
                <a16:creationId xmlns:a16="http://schemas.microsoft.com/office/drawing/2014/main" id="{DE699F7D-7040-7F5B-DB96-452232BA6D0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4053" y="286235"/>
            <a:ext cx="244475" cy="244475"/>
          </a:xfrm>
          <a:prstGeom prst="rect">
            <a:avLst/>
          </a:prstGeom>
        </p:spPr>
      </p:pic>
    </p:spTree>
    <p:extLst>
      <p:ext uri="{BB962C8B-B14F-4D97-AF65-F5344CB8AC3E}">
        <p14:creationId xmlns:p14="http://schemas.microsoft.com/office/powerpoint/2010/main" val="3678661925"/>
      </p:ext>
    </p:extLst>
  </p:cSld>
  <p:clrMapOvr>
    <a:masterClrMapping/>
  </p:clrMapOvr>
  <mc:AlternateContent xmlns:mc="http://schemas.openxmlformats.org/markup-compatibility/2006" xmlns:p14="http://schemas.microsoft.com/office/powerpoint/2010/main">
    <mc:Choice Requires="p14">
      <p:transition spd="slow" p14:dur="2000" advTm="54065"/>
    </mc:Choice>
    <mc:Fallback xmlns="">
      <p:transition spd="slow" advTm="54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93F69-F738-6678-C6CD-A01E643DD17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AEDDFD4-2F1D-A30E-BFD8-5DCA831AE32A}"/>
              </a:ext>
            </a:extLst>
          </p:cNvPr>
          <p:cNvPicPr>
            <a:picLocks noChangeAspect="1"/>
          </p:cNvPicPr>
          <p:nvPr/>
        </p:nvPicPr>
        <p:blipFill>
          <a:blip r:embed="rId3"/>
          <a:stretch>
            <a:fillRect/>
          </a:stretch>
        </p:blipFill>
        <p:spPr>
          <a:xfrm rot="3072043">
            <a:off x="10432370" y="4996619"/>
            <a:ext cx="4204156" cy="3171042"/>
          </a:xfrm>
          <a:prstGeom prst="rect">
            <a:avLst/>
          </a:prstGeom>
        </p:spPr>
      </p:pic>
      <p:pic>
        <p:nvPicPr>
          <p:cNvPr id="4" name="Picture 3">
            <a:extLst>
              <a:ext uri="{FF2B5EF4-FFF2-40B4-BE49-F238E27FC236}">
                <a16:creationId xmlns:a16="http://schemas.microsoft.com/office/drawing/2014/main" id="{13352EE8-A7F7-BE25-E6D8-34E5804CCADC}"/>
              </a:ext>
            </a:extLst>
          </p:cNvPr>
          <p:cNvPicPr>
            <a:picLocks noChangeAspect="1"/>
          </p:cNvPicPr>
          <p:nvPr/>
        </p:nvPicPr>
        <p:blipFill>
          <a:blip r:embed="rId3"/>
          <a:stretch>
            <a:fillRect/>
          </a:stretch>
        </p:blipFill>
        <p:spPr>
          <a:xfrm rot="7574541">
            <a:off x="-2011305" y="-619114"/>
            <a:ext cx="3691554" cy="2784405"/>
          </a:xfrm>
          <a:prstGeom prst="rect">
            <a:avLst/>
          </a:prstGeom>
        </p:spPr>
      </p:pic>
      <p:sp>
        <p:nvSpPr>
          <p:cNvPr id="6" name="Subtitle 5">
            <a:extLst>
              <a:ext uri="{FF2B5EF4-FFF2-40B4-BE49-F238E27FC236}">
                <a16:creationId xmlns:a16="http://schemas.microsoft.com/office/drawing/2014/main" id="{C089EEBB-4C45-D8A1-B392-EF421FA8BEE0}"/>
              </a:ext>
            </a:extLst>
          </p:cNvPr>
          <p:cNvSpPr>
            <a:spLocks noGrp="1"/>
          </p:cNvSpPr>
          <p:nvPr>
            <p:ph type="subTitle" idx="1"/>
          </p:nvPr>
        </p:nvSpPr>
        <p:spPr>
          <a:xfrm>
            <a:off x="1343607" y="2215299"/>
            <a:ext cx="9324391" cy="3129700"/>
          </a:xfrm>
        </p:spPr>
        <p:txBody>
          <a:bodyPr vert="horz" lIns="91440" tIns="45720" rIns="91440" bIns="45720" rtlCol="0" anchor="t">
            <a:noAutofit/>
          </a:bodyPr>
          <a:lstStyle/>
          <a:p>
            <a:pPr algn="l" fontAlgn="base"/>
            <a:r>
              <a:rPr lang="en-GB" b="1" dirty="0">
                <a:solidFill>
                  <a:srgbClr val="29314C"/>
                </a:solidFill>
                <a:highlight>
                  <a:srgbClr val="FFFFFF"/>
                </a:highlight>
                <a:latin typeface="+mj-lt"/>
              </a:rPr>
              <a:t>School attendance</a:t>
            </a:r>
            <a:r>
              <a:rPr lang="en-US" dirty="0">
                <a:solidFill>
                  <a:srgbClr val="29314C"/>
                </a:solidFill>
                <a:highlight>
                  <a:srgbClr val="FFFFFF"/>
                </a:highlight>
                <a:latin typeface="+mj-lt"/>
              </a:rPr>
              <a:t>​</a:t>
            </a:r>
          </a:p>
          <a:p>
            <a:pPr algn="l" fontAlgn="base"/>
            <a:r>
              <a:rPr lang="en-GB" dirty="0">
                <a:solidFill>
                  <a:srgbClr val="29314C"/>
                </a:solidFill>
                <a:highlight>
                  <a:srgbClr val="FFFFFF"/>
                </a:highlight>
                <a:latin typeface="+mj-lt"/>
              </a:rPr>
              <a:t>Further support and guidance can be found at: </a:t>
            </a:r>
            <a:r>
              <a:rPr lang="en-GB" b="1" u="sng" dirty="0">
                <a:solidFill>
                  <a:srgbClr val="29314C"/>
                </a:solidFill>
                <a:highlight>
                  <a:srgbClr val="FFFFFF"/>
                </a:highlight>
                <a:latin typeface="+mj-lt"/>
                <a:hlinkClick r:id="rId4">
                  <a:extLst>
                    <a:ext uri="{A12FA001-AC4F-418D-AE19-62706E023703}">
                      <ahyp:hlinkClr xmlns:ahyp="http://schemas.microsoft.com/office/drawing/2018/hyperlinkcolor" val="tx"/>
                    </a:ext>
                  </a:extLst>
                </a:hlinkClick>
              </a:rPr>
              <a:t>School attendance - Schools (norfolk.gov.uk)</a:t>
            </a:r>
            <a:r>
              <a:rPr lang="en-GB" b="1" dirty="0">
                <a:solidFill>
                  <a:srgbClr val="29314C"/>
                </a:solidFill>
                <a:highlight>
                  <a:srgbClr val="FFFFFF"/>
                </a:highlight>
                <a:latin typeface="+mj-lt"/>
              </a:rPr>
              <a:t>​</a:t>
            </a:r>
          </a:p>
          <a:p>
            <a:pPr algn="l" fontAlgn="base"/>
            <a:r>
              <a:rPr lang="en-GB" dirty="0">
                <a:solidFill>
                  <a:srgbClr val="29314C"/>
                </a:solidFill>
                <a:highlight>
                  <a:srgbClr val="FFFFFF"/>
                </a:highlight>
                <a:latin typeface="+mj-lt"/>
              </a:rPr>
              <a:t>For any queries about poor school attendance including part-time timetables, please contact the Attendance Team on </a:t>
            </a:r>
          </a:p>
          <a:p>
            <a:pPr algn="l" fontAlgn="base"/>
            <a:r>
              <a:rPr lang="en-GB" dirty="0">
                <a:solidFill>
                  <a:srgbClr val="29314C"/>
                </a:solidFill>
                <a:highlight>
                  <a:srgbClr val="FFFFFF"/>
                </a:highlight>
                <a:latin typeface="+mj-lt"/>
              </a:rPr>
              <a:t>Phone: </a:t>
            </a:r>
            <a:r>
              <a:rPr lang="en-GB" b="1" dirty="0">
                <a:solidFill>
                  <a:srgbClr val="29314C"/>
                </a:solidFill>
                <a:highlight>
                  <a:srgbClr val="FFFFFF"/>
                </a:highlight>
                <a:latin typeface="+mj-lt"/>
              </a:rPr>
              <a:t>01603 233681 </a:t>
            </a:r>
          </a:p>
          <a:p>
            <a:pPr algn="l" fontAlgn="base"/>
            <a:r>
              <a:rPr lang="en-GB" dirty="0">
                <a:solidFill>
                  <a:srgbClr val="29314C"/>
                </a:solidFill>
                <a:highlight>
                  <a:srgbClr val="FFFFFF"/>
                </a:highlight>
                <a:latin typeface="+mj-lt"/>
              </a:rPr>
              <a:t>Email:</a:t>
            </a:r>
            <a:r>
              <a:rPr lang="en-GB" b="1" dirty="0">
                <a:solidFill>
                  <a:srgbClr val="29314C"/>
                </a:solidFill>
                <a:highlight>
                  <a:srgbClr val="FFFFFF"/>
                </a:highlight>
                <a:latin typeface="+mj-lt"/>
              </a:rPr>
              <a:t>  csattendance@norfolk.gov.uk </a:t>
            </a:r>
            <a:r>
              <a:rPr lang="en-US" dirty="0">
                <a:solidFill>
                  <a:srgbClr val="29314C"/>
                </a:solidFill>
                <a:highlight>
                  <a:srgbClr val="FFFFFF"/>
                </a:highlight>
                <a:latin typeface="+mj-lt"/>
              </a:rPr>
              <a:t>​</a:t>
            </a:r>
          </a:p>
          <a:p>
            <a:pPr algn="l">
              <a:buClr>
                <a:srgbClr val="002060"/>
              </a:buClr>
            </a:pPr>
            <a:endParaRPr lang="en-GB" sz="2000" dirty="0">
              <a:solidFill>
                <a:schemeClr val="accent5">
                  <a:lumMod val="50000"/>
                </a:schemeClr>
              </a:solidFill>
              <a:highlight>
                <a:srgbClr val="FFFFFF"/>
              </a:highlight>
              <a:latin typeface="Aptos" panose="020B0004020202020204" pitchFamily="34" charset="0"/>
              <a:cs typeface="Helvetica" panose="020B0604020202020204" pitchFamily="34" charset="0"/>
            </a:endParaRPr>
          </a:p>
          <a:p>
            <a:pPr algn="l">
              <a:buClr>
                <a:srgbClr val="002060"/>
              </a:buClr>
            </a:pPr>
            <a:endParaRPr lang="en-GB" sz="2000" dirty="0">
              <a:solidFill>
                <a:srgbClr val="002060"/>
              </a:solidFill>
              <a:highlight>
                <a:srgbClr val="FFFFFF"/>
              </a:highlight>
              <a:latin typeface="Helvetica" panose="020B0604020202020204" pitchFamily="34" charset="0"/>
              <a:cs typeface="Helvetica" panose="020B0604020202020204" pitchFamily="34" charset="0"/>
            </a:endParaRPr>
          </a:p>
        </p:txBody>
      </p:sp>
      <p:sp>
        <p:nvSpPr>
          <p:cNvPr id="5" name="Title 4">
            <a:extLst>
              <a:ext uri="{FF2B5EF4-FFF2-40B4-BE49-F238E27FC236}">
                <a16:creationId xmlns:a16="http://schemas.microsoft.com/office/drawing/2014/main" id="{A39BBE19-CABE-819F-84D4-F6D2A88D3E77}"/>
              </a:ext>
            </a:extLst>
          </p:cNvPr>
          <p:cNvSpPr>
            <a:spLocks noGrp="1"/>
          </p:cNvSpPr>
          <p:nvPr>
            <p:ph type="ctrTitle"/>
          </p:nvPr>
        </p:nvSpPr>
        <p:spPr>
          <a:xfrm>
            <a:off x="1524000" y="411643"/>
            <a:ext cx="9144000" cy="1454863"/>
          </a:xfrm>
        </p:spPr>
        <p:txBody>
          <a:bodyPr>
            <a:normAutofit/>
          </a:bodyPr>
          <a:lstStyle/>
          <a:p>
            <a:r>
              <a:rPr lang="en-GB" sz="4800" b="1" dirty="0">
                <a:solidFill>
                  <a:srgbClr val="29314C"/>
                </a:solidFill>
              </a:rPr>
              <a:t>How to contact the Attendance  Team</a:t>
            </a:r>
          </a:p>
        </p:txBody>
      </p:sp>
    </p:spTree>
    <p:extLst>
      <p:ext uri="{BB962C8B-B14F-4D97-AF65-F5344CB8AC3E}">
        <p14:creationId xmlns:p14="http://schemas.microsoft.com/office/powerpoint/2010/main" val="265150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9324C"/>
        </a:solidFill>
        <a:effectLst/>
      </p:bgPr>
    </p:bg>
    <p:spTree>
      <p:nvGrpSpPr>
        <p:cNvPr id="1" name="">
          <a:extLst>
            <a:ext uri="{FF2B5EF4-FFF2-40B4-BE49-F238E27FC236}">
              <a16:creationId xmlns:a16="http://schemas.microsoft.com/office/drawing/2014/main" id="{BF674DDD-3D4C-2A1E-333B-8710C8FC887A}"/>
            </a:ext>
          </a:extLst>
        </p:cNvPr>
        <p:cNvGrpSpPr/>
        <p:nvPr/>
      </p:nvGrpSpPr>
      <p:grpSpPr>
        <a:xfrm>
          <a:off x="0" y="0"/>
          <a:ext cx="0" cy="0"/>
          <a:chOff x="0" y="0"/>
          <a:chExt cx="0" cy="0"/>
        </a:xfrm>
      </p:grpSpPr>
      <p:sp>
        <p:nvSpPr>
          <p:cNvPr id="111" name="Title of presentation…">
            <a:extLst>
              <a:ext uri="{FF2B5EF4-FFF2-40B4-BE49-F238E27FC236}">
                <a16:creationId xmlns:a16="http://schemas.microsoft.com/office/drawing/2014/main" id="{261E0097-8365-5253-C5D8-B61FF10EAFE0}"/>
              </a:ext>
            </a:extLst>
          </p:cNvPr>
          <p:cNvSpPr txBox="1"/>
          <p:nvPr/>
        </p:nvSpPr>
        <p:spPr>
          <a:xfrm>
            <a:off x="212456" y="1842578"/>
            <a:ext cx="11776834" cy="2308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nchor="t">
            <a:spAutoFit/>
          </a:bodyPr>
          <a:lstStyle/>
          <a:p>
            <a:pPr algn="ctr">
              <a:defRPr sz="4900" b="1">
                <a:solidFill>
                  <a:srgbClr val="FFFFFF"/>
                </a:solidFill>
              </a:defRPr>
            </a:pPr>
            <a:r>
              <a:rPr lang="en-GB" sz="7200" dirty="0"/>
              <a:t>Elective Home Education (EHE)</a:t>
            </a:r>
          </a:p>
        </p:txBody>
      </p:sp>
      <p:pic>
        <p:nvPicPr>
          <p:cNvPr id="112" name="New NCC Long Logo White.png" descr="New NCC Long Logo White.png">
            <a:extLst>
              <a:ext uri="{FF2B5EF4-FFF2-40B4-BE49-F238E27FC236}">
                <a16:creationId xmlns:a16="http://schemas.microsoft.com/office/drawing/2014/main" id="{61141CAC-A919-6919-5C66-0F97A2C07376}"/>
              </a:ext>
            </a:extLst>
          </p:cNvPr>
          <p:cNvPicPr>
            <a:picLocks noChangeAspect="1"/>
          </p:cNvPicPr>
          <p:nvPr/>
        </p:nvPicPr>
        <p:blipFill>
          <a:blip r:embed="rId3"/>
          <a:stretch>
            <a:fillRect/>
          </a:stretch>
        </p:blipFill>
        <p:spPr>
          <a:xfrm>
            <a:off x="480216" y="350521"/>
            <a:ext cx="3214196" cy="488369"/>
          </a:xfrm>
          <a:prstGeom prst="rect">
            <a:avLst/>
          </a:prstGeom>
          <a:ln w="12700">
            <a:miter lim="400000"/>
          </a:ln>
        </p:spPr>
      </p:pic>
      <p:pic>
        <p:nvPicPr>
          <p:cNvPr id="113" name="Flourish Logo.png" descr="Flourish Logo.png">
            <a:extLst>
              <a:ext uri="{FF2B5EF4-FFF2-40B4-BE49-F238E27FC236}">
                <a16:creationId xmlns:a16="http://schemas.microsoft.com/office/drawing/2014/main" id="{7343663C-BE44-E1B2-032D-3C4D3CF6832B}"/>
              </a:ext>
            </a:extLst>
          </p:cNvPr>
          <p:cNvPicPr>
            <a:picLocks noChangeAspect="1"/>
          </p:cNvPicPr>
          <p:nvPr/>
        </p:nvPicPr>
        <p:blipFill>
          <a:blip r:embed="rId4"/>
          <a:stretch>
            <a:fillRect/>
          </a:stretch>
        </p:blipFill>
        <p:spPr>
          <a:xfrm>
            <a:off x="968970" y="5756340"/>
            <a:ext cx="845300" cy="568007"/>
          </a:xfrm>
          <a:prstGeom prst="rect">
            <a:avLst/>
          </a:prstGeom>
          <a:ln w="12700">
            <a:miter lim="400000"/>
          </a:ln>
        </p:spPr>
      </p:pic>
      <p:pic>
        <p:nvPicPr>
          <p:cNvPr id="114" name="Vital Signs for Children Logo (White).png" descr="Vital Signs for Children Logo (White).png">
            <a:extLst>
              <a:ext uri="{FF2B5EF4-FFF2-40B4-BE49-F238E27FC236}">
                <a16:creationId xmlns:a16="http://schemas.microsoft.com/office/drawing/2014/main" id="{6CB14B1D-0B0F-1082-C5D6-45798D1A8D77}"/>
              </a:ext>
            </a:extLst>
          </p:cNvPr>
          <p:cNvPicPr>
            <a:picLocks noChangeAspect="1"/>
          </p:cNvPicPr>
          <p:nvPr/>
        </p:nvPicPr>
        <p:blipFill>
          <a:blip r:embed="rId5"/>
          <a:stretch>
            <a:fillRect/>
          </a:stretch>
        </p:blipFill>
        <p:spPr>
          <a:xfrm>
            <a:off x="2087314" y="5831470"/>
            <a:ext cx="1259635" cy="488369"/>
          </a:xfrm>
          <a:prstGeom prst="rect">
            <a:avLst/>
          </a:prstGeom>
          <a:ln w="12700">
            <a:miter lim="400000"/>
          </a:ln>
        </p:spPr>
      </p:pic>
    </p:spTree>
    <p:extLst>
      <p:ext uri="{BB962C8B-B14F-4D97-AF65-F5344CB8AC3E}">
        <p14:creationId xmlns:p14="http://schemas.microsoft.com/office/powerpoint/2010/main" val="152764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Flourish Logo2.png" descr="Flourish Logo2.png"/>
          <p:cNvPicPr>
            <a:picLocks noChangeAspect="1"/>
          </p:cNvPicPr>
          <p:nvPr/>
        </p:nvPicPr>
        <p:blipFill>
          <a:blip r:embed="rId3"/>
          <a:stretch>
            <a:fillRect/>
          </a:stretch>
        </p:blipFill>
        <p:spPr>
          <a:xfrm>
            <a:off x="10244724" y="6128720"/>
            <a:ext cx="384384" cy="258290"/>
          </a:xfrm>
          <a:prstGeom prst="rect">
            <a:avLst/>
          </a:prstGeom>
          <a:ln w="12700">
            <a:miter lim="400000"/>
          </a:ln>
        </p:spPr>
      </p:pic>
      <p:pic>
        <p:nvPicPr>
          <p:cNvPr id="222" name="Stacked New NCC Logo 376.jpg" descr="Stacked New NCC Logo 376.jpg"/>
          <p:cNvPicPr>
            <a:picLocks noChangeAspect="1"/>
          </p:cNvPicPr>
          <p:nvPr/>
        </p:nvPicPr>
        <p:blipFill>
          <a:blip r:embed="rId4"/>
          <a:stretch>
            <a:fillRect/>
          </a:stretch>
        </p:blipFill>
        <p:spPr>
          <a:xfrm>
            <a:off x="9120037" y="6147772"/>
            <a:ext cx="863943" cy="258291"/>
          </a:xfrm>
          <a:prstGeom prst="rect">
            <a:avLst/>
          </a:prstGeom>
          <a:ln w="12700">
            <a:miter lim="400000"/>
          </a:ln>
        </p:spPr>
      </p:pic>
      <p:pic>
        <p:nvPicPr>
          <p:cNvPr id="223" name="Vital Signs for Children Logo (1).jpg" descr="Vital Signs for Children Logo (1).jpg"/>
          <p:cNvPicPr>
            <a:picLocks noChangeAspect="1"/>
          </p:cNvPicPr>
          <p:nvPr/>
        </p:nvPicPr>
        <p:blipFill>
          <a:blip r:embed="rId5"/>
          <a:stretch>
            <a:fillRect/>
          </a:stretch>
        </p:blipFill>
        <p:spPr>
          <a:xfrm>
            <a:off x="10814440" y="6125171"/>
            <a:ext cx="666220" cy="258291"/>
          </a:xfrm>
          <a:prstGeom prst="rect">
            <a:avLst/>
          </a:prstGeom>
          <a:ln w="12700">
            <a:miter lim="400000"/>
          </a:ln>
        </p:spPr>
      </p:pic>
      <p:sp>
        <p:nvSpPr>
          <p:cNvPr id="224" name="Rectangle 2"/>
          <p:cNvSpPr txBox="1"/>
          <p:nvPr/>
        </p:nvSpPr>
        <p:spPr>
          <a:xfrm>
            <a:off x="190709" y="239313"/>
            <a:ext cx="7671246" cy="58169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600" b="1">
                <a:solidFill>
                  <a:srgbClr val="002060"/>
                </a:solidFill>
              </a:defRPr>
            </a:lvl1pPr>
          </a:lstStyle>
          <a:p>
            <a:r>
              <a:rPr lang="en-GB" dirty="0"/>
              <a:t>Why do parents choose EHE?</a:t>
            </a:r>
          </a:p>
          <a:p>
            <a:endParaRPr lang="en-GB" dirty="0">
              <a:solidFill>
                <a:srgbClr val="FF0000"/>
              </a:solidFill>
            </a:endParaRPr>
          </a:p>
          <a:p>
            <a:r>
              <a:rPr lang="en-GB" b="0" dirty="0"/>
              <a:t>There are many reasons, the main reasons include:</a:t>
            </a:r>
          </a:p>
          <a:p>
            <a:pPr marL="571500" indent="-571500">
              <a:buFont typeface="Arial" panose="020B0604020202020204" pitchFamily="34" charset="0"/>
              <a:buChar char="•"/>
            </a:pPr>
            <a:r>
              <a:rPr lang="en-GB" sz="2800" b="0" dirty="0"/>
              <a:t>Philosophical reasons</a:t>
            </a:r>
          </a:p>
          <a:p>
            <a:pPr marL="571500" indent="-571500">
              <a:buFont typeface="Arial" panose="020B0604020202020204" pitchFamily="34" charset="0"/>
              <a:buChar char="•"/>
            </a:pPr>
            <a:r>
              <a:rPr lang="en-GB" sz="2800" b="0" dirty="0"/>
              <a:t>Mental health</a:t>
            </a:r>
          </a:p>
          <a:p>
            <a:pPr marL="571500" indent="-571500">
              <a:buFont typeface="Arial" panose="020B0604020202020204" pitchFamily="34" charset="0"/>
              <a:buChar char="•"/>
            </a:pPr>
            <a:r>
              <a:rPr lang="en-GB" sz="2800" b="0" dirty="0"/>
              <a:t>Parents are not satisfied with school in general</a:t>
            </a:r>
          </a:p>
          <a:p>
            <a:pPr marL="571500" indent="-571500">
              <a:buFont typeface="Arial" panose="020B0604020202020204" pitchFamily="34" charset="0"/>
              <a:buChar char="•"/>
            </a:pPr>
            <a:r>
              <a:rPr lang="en-GB" sz="2800" b="0" dirty="0"/>
              <a:t>Parent feels that SEND needs not being met in school</a:t>
            </a:r>
          </a:p>
          <a:p>
            <a:pPr marL="571500" indent="-571500">
              <a:buFont typeface="Arial" panose="020B0604020202020204" pitchFamily="34" charset="0"/>
              <a:buChar char="•"/>
            </a:pPr>
            <a:r>
              <a:rPr lang="en-GB" sz="2800" b="0" dirty="0"/>
              <a:t>Risk of exclusion</a:t>
            </a:r>
          </a:p>
          <a:p>
            <a:pPr marL="571500" indent="-571500">
              <a:buFont typeface="Arial" panose="020B0604020202020204" pitchFamily="34" charset="0"/>
              <a:buChar char="•"/>
            </a:pPr>
            <a:r>
              <a:rPr lang="en-GB" sz="2800" b="0" dirty="0"/>
              <a:t>School of choice not available</a:t>
            </a:r>
          </a:p>
          <a:p>
            <a:endParaRPr lang="en-GB" sz="1600" b="0" dirty="0"/>
          </a:p>
          <a:p>
            <a:r>
              <a:rPr lang="en-GB" sz="1600" b="0" dirty="0"/>
              <a:t>(List is not exhaustive)</a:t>
            </a:r>
            <a:endParaRPr sz="1600" b="0" dirty="0"/>
          </a:p>
        </p:txBody>
      </p:sp>
      <p:sp>
        <p:nvSpPr>
          <p:cNvPr id="2" name="Rectangle 2">
            <a:extLst>
              <a:ext uri="{FF2B5EF4-FFF2-40B4-BE49-F238E27FC236}">
                <a16:creationId xmlns:a16="http://schemas.microsoft.com/office/drawing/2014/main" id="{D3C2AF9A-3E73-646E-25B3-563ED7F1B7F7}"/>
              </a:ext>
            </a:extLst>
          </p:cNvPr>
          <p:cNvSpPr txBox="1"/>
          <p:nvPr/>
        </p:nvSpPr>
        <p:spPr>
          <a:xfrm>
            <a:off x="566871" y="1351817"/>
            <a:ext cx="7201175"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3600" b="1">
                <a:solidFill>
                  <a:srgbClr val="002060"/>
                </a:solidFill>
              </a:defRPr>
            </a:lvl1pPr>
          </a:lstStyle>
          <a:p>
            <a:endParaRPr lang="en-GB" b="0"/>
          </a:p>
          <a:p>
            <a:endParaRPr lang="en-GB" b="0"/>
          </a:p>
        </p:txBody>
      </p:sp>
      <p:pic>
        <p:nvPicPr>
          <p:cNvPr id="3" name="Image" descr="Image">
            <a:extLst>
              <a:ext uri="{FF2B5EF4-FFF2-40B4-BE49-F238E27FC236}">
                <a16:creationId xmlns:a16="http://schemas.microsoft.com/office/drawing/2014/main" id="{417314C4-89C3-4701-4075-ADEB7A1312D7}"/>
              </a:ext>
            </a:extLst>
          </p:cNvPr>
          <p:cNvPicPr>
            <a:picLocks noChangeAspect="1"/>
          </p:cNvPicPr>
          <p:nvPr/>
        </p:nvPicPr>
        <p:blipFill>
          <a:blip r:embed="rId6"/>
          <a:stretch>
            <a:fillRect/>
          </a:stretch>
        </p:blipFill>
        <p:spPr>
          <a:xfrm>
            <a:off x="8229600" y="1291411"/>
            <a:ext cx="3962400" cy="2521470"/>
          </a:xfrm>
          <a:prstGeom prst="rect">
            <a:avLst/>
          </a:prstGeom>
          <a:ln w="12700">
            <a:miter lim="400000"/>
          </a:ln>
        </p:spPr>
      </p:pic>
    </p:spTree>
    <p:extLst>
      <p:ext uri="{BB962C8B-B14F-4D97-AF65-F5344CB8AC3E}">
        <p14:creationId xmlns:p14="http://schemas.microsoft.com/office/powerpoint/2010/main" val="114714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1600ED-788A-71C8-6ACD-164D8F1F2A66}"/>
              </a:ext>
            </a:extLst>
          </p:cNvPr>
          <p:cNvSpPr txBox="1"/>
          <p:nvPr/>
        </p:nvSpPr>
        <p:spPr>
          <a:xfrm>
            <a:off x="204307" y="131260"/>
            <a:ext cx="8737600" cy="707886"/>
          </a:xfrm>
          <a:prstGeom prst="rect">
            <a:avLst/>
          </a:prstGeom>
          <a:noFill/>
        </p:spPr>
        <p:txBody>
          <a:bodyPr wrap="square" rtlCol="0">
            <a:spAutoFit/>
          </a:bodyPr>
          <a:lstStyle/>
          <a:p>
            <a:r>
              <a:rPr lang="en-US" sz="4000" b="1" dirty="0">
                <a:solidFill>
                  <a:srgbClr val="29235C"/>
                </a:solidFill>
              </a:rPr>
              <a:t>What home education can look like…</a:t>
            </a:r>
          </a:p>
        </p:txBody>
      </p:sp>
      <p:sp>
        <p:nvSpPr>
          <p:cNvPr id="8" name="TextBox 7">
            <a:extLst>
              <a:ext uri="{FF2B5EF4-FFF2-40B4-BE49-F238E27FC236}">
                <a16:creationId xmlns:a16="http://schemas.microsoft.com/office/drawing/2014/main" id="{D39B83AF-946A-BE37-7872-85E0E465D7AB}"/>
              </a:ext>
            </a:extLst>
          </p:cNvPr>
          <p:cNvSpPr txBox="1"/>
          <p:nvPr/>
        </p:nvSpPr>
        <p:spPr>
          <a:xfrm>
            <a:off x="328132" y="1122819"/>
            <a:ext cx="10735593" cy="5386090"/>
          </a:xfrm>
          <a:prstGeom prst="rect">
            <a:avLst/>
          </a:prstGeom>
          <a:noFill/>
        </p:spPr>
        <p:txBody>
          <a:bodyPr wrap="square" rtlCol="0">
            <a:spAutoFit/>
          </a:bodyPr>
          <a:lstStyle/>
          <a:p>
            <a:r>
              <a:rPr lang="en-GB" sz="2400" b="1" dirty="0">
                <a:solidFill>
                  <a:srgbClr val="29235C"/>
                </a:solidFill>
              </a:rPr>
              <a:t>Parents who choose home education do not need to:</a:t>
            </a:r>
          </a:p>
          <a:p>
            <a:endParaRPr lang="en-GB" sz="2400" b="1" dirty="0">
              <a:solidFill>
                <a:srgbClr val="29235C"/>
              </a:solidFill>
            </a:endParaRPr>
          </a:p>
          <a:p>
            <a:pPr marL="285750" indent="-285750">
              <a:buFont typeface="Arial" panose="020B0604020202020204" pitchFamily="34" charset="0"/>
              <a:buChar char="•"/>
            </a:pPr>
            <a:r>
              <a:rPr lang="en-GB" sz="2000" dirty="0">
                <a:solidFill>
                  <a:srgbClr val="29235C"/>
                </a:solidFill>
              </a:rPr>
              <a:t>Follow the national curriculum</a:t>
            </a:r>
          </a:p>
          <a:p>
            <a:pPr marL="285750" indent="-285750">
              <a:buFont typeface="Arial" panose="020B0604020202020204" pitchFamily="34" charset="0"/>
              <a:buChar char="•"/>
            </a:pPr>
            <a:r>
              <a:rPr lang="en-GB" sz="2000" dirty="0">
                <a:solidFill>
                  <a:srgbClr val="29235C"/>
                </a:solidFill>
              </a:rPr>
              <a:t>Enter for GCSE examinations</a:t>
            </a:r>
          </a:p>
          <a:p>
            <a:pPr marL="285750" indent="-285750">
              <a:buFont typeface="Arial" panose="020B0604020202020204" pitchFamily="34" charset="0"/>
              <a:buChar char="•"/>
            </a:pPr>
            <a:r>
              <a:rPr lang="en-GB" sz="2000" dirty="0">
                <a:solidFill>
                  <a:srgbClr val="29235C"/>
                </a:solidFill>
              </a:rPr>
              <a:t>Follow the traditional school day</a:t>
            </a:r>
          </a:p>
          <a:p>
            <a:pPr marL="285750" indent="-285750">
              <a:buFont typeface="Arial" panose="020B0604020202020204" pitchFamily="34" charset="0"/>
              <a:buChar char="•"/>
            </a:pPr>
            <a:r>
              <a:rPr lang="en-GB" sz="2000" dirty="0">
                <a:solidFill>
                  <a:srgbClr val="29235C"/>
                </a:solidFill>
              </a:rPr>
              <a:t>Follow a set timetable</a:t>
            </a:r>
          </a:p>
          <a:p>
            <a:pPr marL="285750" indent="-285750">
              <a:buFont typeface="Arial" panose="020B0604020202020204" pitchFamily="34" charset="0"/>
              <a:buChar char="•"/>
            </a:pPr>
            <a:r>
              <a:rPr lang="en-GB" sz="2000" dirty="0">
                <a:solidFill>
                  <a:srgbClr val="29235C"/>
                </a:solidFill>
              </a:rPr>
              <a:t>Provide a broad and balanced curriculum</a:t>
            </a:r>
          </a:p>
          <a:p>
            <a:pPr marL="285750" indent="-285750">
              <a:buFont typeface="Arial" panose="020B0604020202020204" pitchFamily="34" charset="0"/>
              <a:buChar char="•"/>
            </a:pPr>
            <a:r>
              <a:rPr lang="en-GB" sz="2000" dirty="0">
                <a:solidFill>
                  <a:srgbClr val="29235C"/>
                </a:solidFill>
              </a:rPr>
              <a:t>Follow school term dates</a:t>
            </a:r>
          </a:p>
          <a:p>
            <a:pPr marL="285750" indent="-285750">
              <a:buFont typeface="Arial" panose="020B0604020202020204" pitchFamily="34" charset="0"/>
              <a:buChar char="•"/>
            </a:pPr>
            <a:endParaRPr lang="en-GB" sz="2000" dirty="0">
              <a:solidFill>
                <a:srgbClr val="29235C"/>
              </a:solidFill>
            </a:endParaRPr>
          </a:p>
          <a:p>
            <a:endParaRPr lang="en-GB" sz="2000" dirty="0">
              <a:solidFill>
                <a:srgbClr val="29235C"/>
              </a:solidFill>
            </a:endParaRPr>
          </a:p>
          <a:p>
            <a:pPr marL="285750" indent="-285750">
              <a:buFont typeface="Arial" panose="020B0604020202020204" pitchFamily="34" charset="0"/>
              <a:buChar char="•"/>
            </a:pPr>
            <a:endParaRPr lang="en-GB" sz="2000" dirty="0">
              <a:solidFill>
                <a:srgbClr val="29235C"/>
              </a:solidFill>
            </a:endParaRPr>
          </a:p>
          <a:p>
            <a:endParaRPr lang="en-GB" sz="2000" dirty="0">
              <a:solidFill>
                <a:srgbClr val="29235C"/>
              </a:solidFill>
            </a:endParaRPr>
          </a:p>
          <a:p>
            <a:r>
              <a:rPr lang="en-GB" sz="2000" dirty="0">
                <a:solidFill>
                  <a:srgbClr val="29235C"/>
                </a:solidFill>
              </a:rPr>
              <a:t>However, parents </a:t>
            </a:r>
            <a:r>
              <a:rPr lang="en-GB" sz="2000" b="1" dirty="0">
                <a:solidFill>
                  <a:srgbClr val="29235C"/>
                </a:solidFill>
              </a:rPr>
              <a:t>do</a:t>
            </a:r>
            <a:r>
              <a:rPr lang="en-GB" sz="2000" dirty="0">
                <a:solidFill>
                  <a:srgbClr val="29235C"/>
                </a:solidFill>
              </a:rPr>
              <a:t> need to ensure that their child receive a </a:t>
            </a:r>
            <a:r>
              <a:rPr lang="en-GB" sz="2000" b="1" dirty="0">
                <a:solidFill>
                  <a:srgbClr val="29235C"/>
                </a:solidFill>
              </a:rPr>
              <a:t>full time and suitable education </a:t>
            </a:r>
            <a:r>
              <a:rPr lang="en-GB" sz="2000" dirty="0">
                <a:solidFill>
                  <a:srgbClr val="29235C"/>
                </a:solidFill>
              </a:rPr>
              <a:t>which is meeting their age, </a:t>
            </a:r>
            <a:r>
              <a:rPr lang="en-GB" sz="2000" b="1" dirty="0">
                <a:solidFill>
                  <a:srgbClr val="29235C"/>
                </a:solidFill>
              </a:rPr>
              <a:t>ability and aptitude and meets any special educational needs</a:t>
            </a:r>
            <a:r>
              <a:rPr lang="en-GB" sz="2000" dirty="0">
                <a:solidFill>
                  <a:srgbClr val="29235C"/>
                </a:solidFill>
              </a:rPr>
              <a:t>.</a:t>
            </a:r>
          </a:p>
          <a:p>
            <a:pPr marL="285750" indent="-285750">
              <a:buFont typeface="Arial" panose="020B0604020202020204" pitchFamily="34" charset="0"/>
              <a:buChar char="•"/>
            </a:pPr>
            <a:endParaRPr lang="en-GB" sz="2000" dirty="0">
              <a:solidFill>
                <a:srgbClr val="29235C"/>
              </a:solidFill>
            </a:endParaRPr>
          </a:p>
          <a:p>
            <a:endParaRPr lang="en-GB" b="1" dirty="0">
              <a:solidFill>
                <a:srgbClr val="29235C"/>
              </a:solidFill>
            </a:endParaRPr>
          </a:p>
          <a:p>
            <a:endParaRPr lang="en-GB" b="1" dirty="0">
              <a:solidFill>
                <a:srgbClr val="29235C"/>
              </a:solidFill>
            </a:endParaRPr>
          </a:p>
        </p:txBody>
      </p:sp>
      <p:pic>
        <p:nvPicPr>
          <p:cNvPr id="10" name="Flourish Logo2.png" descr="Flourish Logo2.png">
            <a:extLst>
              <a:ext uri="{FF2B5EF4-FFF2-40B4-BE49-F238E27FC236}">
                <a16:creationId xmlns:a16="http://schemas.microsoft.com/office/drawing/2014/main" id="{9285B87A-4706-509A-D56E-79BD5FC8B4CE}"/>
              </a:ext>
            </a:extLst>
          </p:cNvPr>
          <p:cNvPicPr>
            <a:picLocks noChangeAspect="1"/>
          </p:cNvPicPr>
          <p:nvPr/>
        </p:nvPicPr>
        <p:blipFill>
          <a:blip r:embed="rId2"/>
          <a:stretch>
            <a:fillRect/>
          </a:stretch>
        </p:blipFill>
        <p:spPr>
          <a:xfrm>
            <a:off x="10244724" y="6128720"/>
            <a:ext cx="384384" cy="258290"/>
          </a:xfrm>
          <a:prstGeom prst="rect">
            <a:avLst/>
          </a:prstGeom>
          <a:ln w="12700">
            <a:miter lim="400000"/>
          </a:ln>
        </p:spPr>
      </p:pic>
      <p:pic>
        <p:nvPicPr>
          <p:cNvPr id="11" name="Stacked New NCC Logo 376.jpg" descr="Stacked New NCC Logo 376.jpg">
            <a:extLst>
              <a:ext uri="{FF2B5EF4-FFF2-40B4-BE49-F238E27FC236}">
                <a16:creationId xmlns:a16="http://schemas.microsoft.com/office/drawing/2014/main" id="{78E9423B-B4EA-AF2A-C30D-A2F18460BB1A}"/>
              </a:ext>
            </a:extLst>
          </p:cNvPr>
          <p:cNvPicPr>
            <a:picLocks noChangeAspect="1"/>
          </p:cNvPicPr>
          <p:nvPr/>
        </p:nvPicPr>
        <p:blipFill>
          <a:blip r:embed="rId3"/>
          <a:stretch>
            <a:fillRect/>
          </a:stretch>
        </p:blipFill>
        <p:spPr>
          <a:xfrm>
            <a:off x="9120037" y="6147772"/>
            <a:ext cx="863943" cy="258291"/>
          </a:xfrm>
          <a:prstGeom prst="rect">
            <a:avLst/>
          </a:prstGeom>
          <a:ln w="12700">
            <a:miter lim="400000"/>
          </a:ln>
        </p:spPr>
      </p:pic>
      <p:pic>
        <p:nvPicPr>
          <p:cNvPr id="12" name="Vital Signs for Children Logo (1).jpg" descr="Vital Signs for Children Logo (1).jpg">
            <a:extLst>
              <a:ext uri="{FF2B5EF4-FFF2-40B4-BE49-F238E27FC236}">
                <a16:creationId xmlns:a16="http://schemas.microsoft.com/office/drawing/2014/main" id="{8272A607-1339-FC95-0F31-62486681EC35}"/>
              </a:ext>
            </a:extLst>
          </p:cNvPr>
          <p:cNvPicPr>
            <a:picLocks noChangeAspect="1"/>
          </p:cNvPicPr>
          <p:nvPr/>
        </p:nvPicPr>
        <p:blipFill>
          <a:blip r:embed="rId4"/>
          <a:stretch>
            <a:fillRect/>
          </a:stretch>
        </p:blipFill>
        <p:spPr>
          <a:xfrm>
            <a:off x="10814440" y="6125171"/>
            <a:ext cx="666220" cy="258291"/>
          </a:xfrm>
          <a:prstGeom prst="rect">
            <a:avLst/>
          </a:prstGeom>
          <a:ln w="12700">
            <a:miter lim="400000"/>
          </a:ln>
        </p:spPr>
      </p:pic>
      <p:pic>
        <p:nvPicPr>
          <p:cNvPr id="2" name="Image" descr="Image">
            <a:extLst>
              <a:ext uri="{FF2B5EF4-FFF2-40B4-BE49-F238E27FC236}">
                <a16:creationId xmlns:a16="http://schemas.microsoft.com/office/drawing/2014/main" id="{1D4916DA-8A27-E499-5B7E-B6767F74712F}"/>
              </a:ext>
            </a:extLst>
          </p:cNvPr>
          <p:cNvPicPr>
            <a:picLocks noChangeAspect="1"/>
          </p:cNvPicPr>
          <p:nvPr/>
        </p:nvPicPr>
        <p:blipFill>
          <a:blip r:embed="rId5"/>
          <a:stretch>
            <a:fillRect/>
          </a:stretch>
        </p:blipFill>
        <p:spPr>
          <a:xfrm>
            <a:off x="7315200" y="2043886"/>
            <a:ext cx="3962400" cy="2521470"/>
          </a:xfrm>
          <a:prstGeom prst="rect">
            <a:avLst/>
          </a:prstGeom>
          <a:ln w="12700">
            <a:miter lim="400000"/>
          </a:ln>
        </p:spPr>
      </p:pic>
    </p:spTree>
    <p:extLst>
      <p:ext uri="{BB962C8B-B14F-4D97-AF65-F5344CB8AC3E}">
        <p14:creationId xmlns:p14="http://schemas.microsoft.com/office/powerpoint/2010/main" val="11307240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79090F-99F0-0484-3DDA-10E6FAE60654}"/>
              </a:ext>
            </a:extLst>
          </p:cNvPr>
          <p:cNvSpPr txBox="1"/>
          <p:nvPr/>
        </p:nvSpPr>
        <p:spPr>
          <a:xfrm>
            <a:off x="382437" y="249839"/>
            <a:ext cx="8737600" cy="707886"/>
          </a:xfrm>
          <a:prstGeom prst="rect">
            <a:avLst/>
          </a:prstGeom>
          <a:noFill/>
        </p:spPr>
        <p:txBody>
          <a:bodyPr wrap="square" rtlCol="0">
            <a:spAutoFit/>
          </a:bodyPr>
          <a:lstStyle/>
          <a:p>
            <a:r>
              <a:rPr lang="en-US" sz="4000" b="1" dirty="0">
                <a:solidFill>
                  <a:srgbClr val="002060"/>
                </a:solidFill>
              </a:rPr>
              <a:t>Our role as an EHE team within the LA	</a:t>
            </a:r>
          </a:p>
        </p:txBody>
      </p:sp>
      <p:pic>
        <p:nvPicPr>
          <p:cNvPr id="6" name="Flourish Logo2.png" descr="Flourish Logo2.png">
            <a:extLst>
              <a:ext uri="{FF2B5EF4-FFF2-40B4-BE49-F238E27FC236}">
                <a16:creationId xmlns:a16="http://schemas.microsoft.com/office/drawing/2014/main" id="{AF49BEAE-8984-5FE7-A07F-251856ECAF11}"/>
              </a:ext>
            </a:extLst>
          </p:cNvPr>
          <p:cNvPicPr>
            <a:picLocks noChangeAspect="1"/>
          </p:cNvPicPr>
          <p:nvPr/>
        </p:nvPicPr>
        <p:blipFill>
          <a:blip r:embed="rId2"/>
          <a:stretch>
            <a:fillRect/>
          </a:stretch>
        </p:blipFill>
        <p:spPr>
          <a:xfrm>
            <a:off x="10244724" y="6128720"/>
            <a:ext cx="384384" cy="258290"/>
          </a:xfrm>
          <a:prstGeom prst="rect">
            <a:avLst/>
          </a:prstGeom>
          <a:ln w="12700">
            <a:miter lim="400000"/>
          </a:ln>
        </p:spPr>
      </p:pic>
      <p:pic>
        <p:nvPicPr>
          <p:cNvPr id="7" name="Stacked New NCC Logo 376.jpg" descr="Stacked New NCC Logo 376.jpg">
            <a:extLst>
              <a:ext uri="{FF2B5EF4-FFF2-40B4-BE49-F238E27FC236}">
                <a16:creationId xmlns:a16="http://schemas.microsoft.com/office/drawing/2014/main" id="{EB4CB811-15F2-5F86-D257-43531D65754F}"/>
              </a:ext>
            </a:extLst>
          </p:cNvPr>
          <p:cNvPicPr>
            <a:picLocks noChangeAspect="1"/>
          </p:cNvPicPr>
          <p:nvPr/>
        </p:nvPicPr>
        <p:blipFill>
          <a:blip r:embed="rId3"/>
          <a:stretch>
            <a:fillRect/>
          </a:stretch>
        </p:blipFill>
        <p:spPr>
          <a:xfrm>
            <a:off x="9120037" y="6147772"/>
            <a:ext cx="863943" cy="258291"/>
          </a:xfrm>
          <a:prstGeom prst="rect">
            <a:avLst/>
          </a:prstGeom>
          <a:ln w="12700">
            <a:miter lim="400000"/>
          </a:ln>
        </p:spPr>
      </p:pic>
      <p:pic>
        <p:nvPicPr>
          <p:cNvPr id="8" name="Vital Signs for Children Logo (1).jpg" descr="Vital Signs for Children Logo (1).jpg">
            <a:extLst>
              <a:ext uri="{FF2B5EF4-FFF2-40B4-BE49-F238E27FC236}">
                <a16:creationId xmlns:a16="http://schemas.microsoft.com/office/drawing/2014/main" id="{16BCB80B-E853-7AF3-EDFE-29216E3D8AC6}"/>
              </a:ext>
            </a:extLst>
          </p:cNvPr>
          <p:cNvPicPr>
            <a:picLocks noChangeAspect="1"/>
          </p:cNvPicPr>
          <p:nvPr/>
        </p:nvPicPr>
        <p:blipFill>
          <a:blip r:embed="rId4"/>
          <a:stretch>
            <a:fillRect/>
          </a:stretch>
        </p:blipFill>
        <p:spPr>
          <a:xfrm>
            <a:off x="10814440" y="6125171"/>
            <a:ext cx="666220" cy="258291"/>
          </a:xfrm>
          <a:prstGeom prst="rect">
            <a:avLst/>
          </a:prstGeom>
          <a:ln w="12700">
            <a:miter lim="400000"/>
          </a:ln>
        </p:spPr>
      </p:pic>
      <p:pic>
        <p:nvPicPr>
          <p:cNvPr id="11" name="Picture 10">
            <a:extLst>
              <a:ext uri="{FF2B5EF4-FFF2-40B4-BE49-F238E27FC236}">
                <a16:creationId xmlns:a16="http://schemas.microsoft.com/office/drawing/2014/main" id="{104692D8-2DF5-7B7D-EA7A-2F353DDE5C7C}"/>
              </a:ext>
            </a:extLst>
          </p:cNvPr>
          <p:cNvPicPr>
            <a:picLocks noChangeAspect="1"/>
          </p:cNvPicPr>
          <p:nvPr/>
        </p:nvPicPr>
        <p:blipFill>
          <a:blip r:embed="rId5"/>
          <a:stretch>
            <a:fillRect/>
          </a:stretch>
        </p:blipFill>
        <p:spPr>
          <a:xfrm>
            <a:off x="9696838" y="480734"/>
            <a:ext cx="2420742" cy="1879903"/>
          </a:xfrm>
          <a:prstGeom prst="rect">
            <a:avLst/>
          </a:prstGeom>
        </p:spPr>
      </p:pic>
      <p:sp>
        <p:nvSpPr>
          <p:cNvPr id="3" name="TextBox 2">
            <a:extLst>
              <a:ext uri="{FF2B5EF4-FFF2-40B4-BE49-F238E27FC236}">
                <a16:creationId xmlns:a16="http://schemas.microsoft.com/office/drawing/2014/main" id="{17A832D6-3139-30B7-489D-A7D0B54377BC}"/>
              </a:ext>
            </a:extLst>
          </p:cNvPr>
          <p:cNvSpPr txBox="1"/>
          <p:nvPr/>
        </p:nvSpPr>
        <p:spPr>
          <a:xfrm>
            <a:off x="382436" y="1228397"/>
            <a:ext cx="9601543" cy="5447645"/>
          </a:xfrm>
          <a:prstGeom prst="rect">
            <a:avLst/>
          </a:prstGeom>
          <a:noFill/>
        </p:spPr>
        <p:txBody>
          <a:bodyPr wrap="square" lIns="91440" tIns="45720" rIns="91440" bIns="45720" rtlCol="0" anchor="t">
            <a:spAutoFit/>
          </a:bodyPr>
          <a:lstStyle/>
          <a:p>
            <a:r>
              <a:rPr lang="en-GB" sz="1600" dirty="0">
                <a:solidFill>
                  <a:srgbClr val="29235C"/>
                </a:solidFill>
              </a:rPr>
              <a:t>We have a statutory duty to establish the suitability of all electively home educated young people in Norfolk.</a:t>
            </a:r>
          </a:p>
          <a:p>
            <a:endParaRPr lang="en-GB" sz="1600" dirty="0">
              <a:solidFill>
                <a:srgbClr val="29235C"/>
              </a:solidFill>
            </a:endParaRPr>
          </a:p>
          <a:p>
            <a:r>
              <a:rPr lang="en-GB" sz="1600" b="1" dirty="0">
                <a:solidFill>
                  <a:srgbClr val="29235C"/>
                </a:solidFill>
              </a:rPr>
              <a:t>Can be limited to:</a:t>
            </a:r>
          </a:p>
          <a:p>
            <a:endParaRPr lang="en-GB" sz="1600" dirty="0">
              <a:solidFill>
                <a:srgbClr val="29235C"/>
              </a:solidFill>
            </a:endParaRPr>
          </a:p>
          <a:p>
            <a:pPr marL="342900" lvl="2" indent="-342900">
              <a:buFont typeface="Arial" panose="020B0604020202020204" pitchFamily="34" charset="0"/>
              <a:buChar char="•"/>
            </a:pPr>
            <a:r>
              <a:rPr lang="en-GB" sz="1600" dirty="0">
                <a:solidFill>
                  <a:srgbClr val="29235C"/>
                </a:solidFill>
              </a:rPr>
              <a:t>Only </a:t>
            </a:r>
            <a:r>
              <a:rPr lang="en-GB" sz="1600" b="1" dirty="0">
                <a:solidFill>
                  <a:srgbClr val="29235C"/>
                </a:solidFill>
              </a:rPr>
              <a:t>annual contact </a:t>
            </a:r>
            <a:r>
              <a:rPr lang="en-GB" sz="1600" dirty="0">
                <a:solidFill>
                  <a:srgbClr val="29235C"/>
                </a:solidFill>
              </a:rPr>
              <a:t>with families once suitability has been agreed.</a:t>
            </a:r>
          </a:p>
          <a:p>
            <a:pPr marL="342900" lvl="2" indent="-342900">
              <a:buFont typeface="Arial" panose="020B0604020202020204" pitchFamily="34" charset="0"/>
              <a:buChar char="•"/>
            </a:pPr>
            <a:r>
              <a:rPr lang="en-GB" sz="1600" dirty="0">
                <a:solidFill>
                  <a:srgbClr val="29235C"/>
                </a:solidFill>
              </a:rPr>
              <a:t>Parents can request that all comms is in writing, and this is currently their right.</a:t>
            </a:r>
          </a:p>
          <a:p>
            <a:pPr marL="342900" lvl="2" indent="-342900">
              <a:buFont typeface="Arial" panose="020B0604020202020204" pitchFamily="34" charset="0"/>
              <a:buChar char="•"/>
            </a:pPr>
            <a:r>
              <a:rPr lang="en-GB" sz="1600" b="1" dirty="0">
                <a:solidFill>
                  <a:srgbClr val="29235C"/>
                </a:solidFill>
              </a:rPr>
              <a:t>No right of sight of the CYP </a:t>
            </a:r>
            <a:r>
              <a:rPr lang="en-GB" sz="1600" dirty="0">
                <a:solidFill>
                  <a:srgbClr val="29235C"/>
                </a:solidFill>
              </a:rPr>
              <a:t>who are home educated.</a:t>
            </a:r>
          </a:p>
          <a:p>
            <a:pPr marL="342900" lvl="2" indent="-342900">
              <a:buFont typeface="Arial" panose="020B0604020202020204" pitchFamily="34" charset="0"/>
              <a:buChar char="•"/>
            </a:pPr>
            <a:r>
              <a:rPr lang="en-GB" sz="1600" dirty="0">
                <a:solidFill>
                  <a:srgbClr val="29235C"/>
                </a:solidFill>
              </a:rPr>
              <a:t>We only know what we know from the information that has been shared.</a:t>
            </a:r>
          </a:p>
          <a:p>
            <a:pPr lvl="2"/>
            <a:endParaRPr lang="en-GB" sz="1600" dirty="0">
              <a:solidFill>
                <a:srgbClr val="29235C"/>
              </a:solidFill>
            </a:endParaRPr>
          </a:p>
          <a:p>
            <a:pPr lvl="2"/>
            <a:r>
              <a:rPr lang="en-US" sz="2000" b="1" dirty="0">
                <a:solidFill>
                  <a:srgbClr val="29235C"/>
                </a:solidFill>
              </a:rPr>
              <a:t>Children with vulnerabilities </a:t>
            </a:r>
          </a:p>
          <a:p>
            <a:pPr lvl="2"/>
            <a:endParaRPr lang="en-GB" sz="1600" dirty="0">
              <a:solidFill>
                <a:srgbClr val="29235C"/>
              </a:solidFill>
            </a:endParaRPr>
          </a:p>
          <a:p>
            <a:r>
              <a:rPr lang="en-GB" sz="1600" b="1" dirty="0">
                <a:solidFill>
                  <a:srgbClr val="29235C"/>
                </a:solidFill>
              </a:rPr>
              <a:t>Where a child has an EHCP:</a:t>
            </a:r>
          </a:p>
          <a:p>
            <a:endParaRPr lang="en-GB" sz="1600" b="1" dirty="0">
              <a:solidFill>
                <a:srgbClr val="29235C"/>
              </a:solidFill>
            </a:endParaRPr>
          </a:p>
          <a:p>
            <a:pPr marL="285750" indent="-285750">
              <a:buFont typeface="Arial" panose="020B0604020202020204" pitchFamily="34" charset="0"/>
              <a:buChar char="•"/>
            </a:pPr>
            <a:r>
              <a:rPr lang="en-GB" sz="1600" dirty="0">
                <a:solidFill>
                  <a:srgbClr val="29235C"/>
                </a:solidFill>
              </a:rPr>
              <a:t>Our officers work with EHCP Coordinators to join up annual reviews.</a:t>
            </a:r>
          </a:p>
          <a:p>
            <a:pPr marL="285750" indent="-285750">
              <a:buFont typeface="Arial" panose="020B0604020202020204" pitchFamily="34" charset="0"/>
              <a:buChar char="•"/>
            </a:pPr>
            <a:r>
              <a:rPr lang="en-GB" sz="1600" dirty="0">
                <a:solidFill>
                  <a:srgbClr val="29235C"/>
                </a:solidFill>
              </a:rPr>
              <a:t>Our officers will liaise with health care professionals to share medical information with parent’s consent.</a:t>
            </a:r>
          </a:p>
          <a:p>
            <a:pPr marL="285750" indent="-285750">
              <a:buFont typeface="Arial" panose="020B0604020202020204" pitchFamily="34" charset="0"/>
              <a:buChar char="•"/>
            </a:pPr>
            <a:endParaRPr lang="en-GB" sz="1600" dirty="0">
              <a:solidFill>
                <a:srgbClr val="29235C"/>
              </a:solidFill>
            </a:endParaRPr>
          </a:p>
          <a:p>
            <a:r>
              <a:rPr lang="en-GB" sz="1600" b="1" dirty="0">
                <a:solidFill>
                  <a:srgbClr val="29235C"/>
                </a:solidFill>
              </a:rPr>
              <a:t>Where a child is open to Social Care:</a:t>
            </a:r>
          </a:p>
          <a:p>
            <a:pPr marL="285750" indent="-285750">
              <a:buFont typeface="Arial" panose="020B0604020202020204" pitchFamily="34" charset="0"/>
              <a:buChar char="•"/>
            </a:pPr>
            <a:r>
              <a:rPr lang="en-GB" sz="1600" dirty="0">
                <a:solidFill>
                  <a:srgbClr val="29235C"/>
                </a:solidFill>
              </a:rPr>
              <a:t>Our officers work with social care colleagues and attend all meetings such as core groups, family support meetings and initial/review child protection conferences. </a:t>
            </a:r>
          </a:p>
          <a:p>
            <a:pPr marL="342900" lvl="2" indent="-342900">
              <a:buFont typeface="Arial" panose="020B0604020202020204" pitchFamily="34" charset="0"/>
              <a:buChar char="•"/>
            </a:pPr>
            <a:endParaRPr lang="en-GB" sz="2000" dirty="0">
              <a:solidFill>
                <a:srgbClr val="29235C"/>
              </a:solidFill>
            </a:endParaRPr>
          </a:p>
          <a:p>
            <a:r>
              <a:rPr lang="en-GB" sz="2000" dirty="0">
                <a:solidFill>
                  <a:srgbClr val="29235C"/>
                </a:solidFill>
              </a:rPr>
              <a:t> </a:t>
            </a:r>
            <a:endParaRPr lang="en-GB" dirty="0">
              <a:solidFill>
                <a:srgbClr val="29235C"/>
              </a:solidFill>
            </a:endParaRPr>
          </a:p>
        </p:txBody>
      </p:sp>
    </p:spTree>
    <p:extLst>
      <p:ext uri="{BB962C8B-B14F-4D97-AF65-F5344CB8AC3E}">
        <p14:creationId xmlns:p14="http://schemas.microsoft.com/office/powerpoint/2010/main" val="13051021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C6BA9-E57B-BA44-531B-CADB97BB39A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0B37BC4-44D0-020C-F2BD-F313AF22A704}"/>
              </a:ext>
            </a:extLst>
          </p:cNvPr>
          <p:cNvSpPr txBox="1"/>
          <p:nvPr/>
        </p:nvSpPr>
        <p:spPr>
          <a:xfrm>
            <a:off x="411956" y="86269"/>
            <a:ext cx="8737600" cy="707886"/>
          </a:xfrm>
          <a:prstGeom prst="rect">
            <a:avLst/>
          </a:prstGeom>
          <a:noFill/>
        </p:spPr>
        <p:txBody>
          <a:bodyPr wrap="square" rtlCol="0">
            <a:spAutoFit/>
          </a:bodyPr>
          <a:lstStyle/>
          <a:p>
            <a:r>
              <a:rPr lang="en-US" sz="4000" b="1">
                <a:solidFill>
                  <a:srgbClr val="002060"/>
                </a:solidFill>
              </a:rPr>
              <a:t>Positive relationships are key</a:t>
            </a:r>
          </a:p>
        </p:txBody>
      </p:sp>
      <p:pic>
        <p:nvPicPr>
          <p:cNvPr id="6" name="Flourish Logo2.png" descr="Flourish Logo2.png">
            <a:extLst>
              <a:ext uri="{FF2B5EF4-FFF2-40B4-BE49-F238E27FC236}">
                <a16:creationId xmlns:a16="http://schemas.microsoft.com/office/drawing/2014/main" id="{A4240D02-2951-1B2D-E22A-3A52359335CA}"/>
              </a:ext>
            </a:extLst>
          </p:cNvPr>
          <p:cNvPicPr>
            <a:picLocks noChangeAspect="1"/>
          </p:cNvPicPr>
          <p:nvPr/>
        </p:nvPicPr>
        <p:blipFill>
          <a:blip r:embed="rId2"/>
          <a:stretch>
            <a:fillRect/>
          </a:stretch>
        </p:blipFill>
        <p:spPr>
          <a:xfrm>
            <a:off x="10244724" y="6128720"/>
            <a:ext cx="384384" cy="258290"/>
          </a:xfrm>
          <a:prstGeom prst="rect">
            <a:avLst/>
          </a:prstGeom>
          <a:ln w="12700">
            <a:miter lim="400000"/>
          </a:ln>
        </p:spPr>
      </p:pic>
      <p:pic>
        <p:nvPicPr>
          <p:cNvPr id="7" name="Stacked New NCC Logo 376.jpg" descr="Stacked New NCC Logo 376.jpg">
            <a:extLst>
              <a:ext uri="{FF2B5EF4-FFF2-40B4-BE49-F238E27FC236}">
                <a16:creationId xmlns:a16="http://schemas.microsoft.com/office/drawing/2014/main" id="{08F69397-F322-424D-D61C-AFCE9DD0C874}"/>
              </a:ext>
            </a:extLst>
          </p:cNvPr>
          <p:cNvPicPr>
            <a:picLocks noChangeAspect="1"/>
          </p:cNvPicPr>
          <p:nvPr/>
        </p:nvPicPr>
        <p:blipFill>
          <a:blip r:embed="rId3"/>
          <a:stretch>
            <a:fillRect/>
          </a:stretch>
        </p:blipFill>
        <p:spPr>
          <a:xfrm>
            <a:off x="9120037" y="6147772"/>
            <a:ext cx="863943" cy="258291"/>
          </a:xfrm>
          <a:prstGeom prst="rect">
            <a:avLst/>
          </a:prstGeom>
          <a:ln w="12700">
            <a:miter lim="400000"/>
          </a:ln>
        </p:spPr>
      </p:pic>
      <p:pic>
        <p:nvPicPr>
          <p:cNvPr id="8" name="Vital Signs for Children Logo (1).jpg" descr="Vital Signs for Children Logo (1).jpg">
            <a:extLst>
              <a:ext uri="{FF2B5EF4-FFF2-40B4-BE49-F238E27FC236}">
                <a16:creationId xmlns:a16="http://schemas.microsoft.com/office/drawing/2014/main" id="{B986BDC5-D0CE-F9DA-4581-1B2B0773B82E}"/>
              </a:ext>
            </a:extLst>
          </p:cNvPr>
          <p:cNvPicPr>
            <a:picLocks noChangeAspect="1"/>
          </p:cNvPicPr>
          <p:nvPr/>
        </p:nvPicPr>
        <p:blipFill>
          <a:blip r:embed="rId4"/>
          <a:stretch>
            <a:fillRect/>
          </a:stretch>
        </p:blipFill>
        <p:spPr>
          <a:xfrm>
            <a:off x="10814440" y="6125171"/>
            <a:ext cx="666220" cy="258291"/>
          </a:xfrm>
          <a:prstGeom prst="rect">
            <a:avLst/>
          </a:prstGeom>
          <a:ln w="12700">
            <a:miter lim="400000"/>
          </a:ln>
        </p:spPr>
      </p:pic>
      <p:pic>
        <p:nvPicPr>
          <p:cNvPr id="11" name="Picture 10">
            <a:extLst>
              <a:ext uri="{FF2B5EF4-FFF2-40B4-BE49-F238E27FC236}">
                <a16:creationId xmlns:a16="http://schemas.microsoft.com/office/drawing/2014/main" id="{2F51D213-29CE-82CD-CD48-DBAA044625F2}"/>
              </a:ext>
            </a:extLst>
          </p:cNvPr>
          <p:cNvPicPr>
            <a:picLocks noChangeAspect="1"/>
          </p:cNvPicPr>
          <p:nvPr/>
        </p:nvPicPr>
        <p:blipFill>
          <a:blip r:embed="rId5"/>
          <a:stretch>
            <a:fillRect/>
          </a:stretch>
        </p:blipFill>
        <p:spPr>
          <a:xfrm>
            <a:off x="43927" y="5140167"/>
            <a:ext cx="2164093" cy="1680594"/>
          </a:xfrm>
          <a:prstGeom prst="rect">
            <a:avLst/>
          </a:prstGeom>
        </p:spPr>
      </p:pic>
      <p:sp>
        <p:nvSpPr>
          <p:cNvPr id="3" name="TextBox 2">
            <a:extLst>
              <a:ext uri="{FF2B5EF4-FFF2-40B4-BE49-F238E27FC236}">
                <a16:creationId xmlns:a16="http://schemas.microsoft.com/office/drawing/2014/main" id="{D6712237-9BE5-66E4-30F5-6409BBBDDBEA}"/>
              </a:ext>
            </a:extLst>
          </p:cNvPr>
          <p:cNvSpPr txBox="1"/>
          <p:nvPr/>
        </p:nvSpPr>
        <p:spPr>
          <a:xfrm>
            <a:off x="745067" y="1095727"/>
            <a:ext cx="10735593" cy="4401205"/>
          </a:xfrm>
          <a:prstGeom prst="rect">
            <a:avLst/>
          </a:prstGeom>
          <a:noFill/>
        </p:spPr>
        <p:txBody>
          <a:bodyPr wrap="square" lIns="91440" tIns="45720" rIns="91440" bIns="45720" rtlCol="0" anchor="t">
            <a:spAutoFit/>
          </a:bodyPr>
          <a:lstStyle/>
          <a:p>
            <a:r>
              <a:rPr lang="en-GB" sz="2000" dirty="0">
                <a:solidFill>
                  <a:srgbClr val="29235C"/>
                </a:solidFill>
              </a:rPr>
              <a:t>Our role as a local authority is to make enquiries about home education. </a:t>
            </a:r>
            <a:r>
              <a:rPr lang="en-GB" sz="2000" b="1" dirty="0">
                <a:solidFill>
                  <a:srgbClr val="29235C"/>
                </a:solidFill>
              </a:rPr>
              <a:t>This is most successful when positive relationships are developed with home educating families</a:t>
            </a:r>
            <a:r>
              <a:rPr lang="en-GB" sz="2000" dirty="0">
                <a:solidFill>
                  <a:srgbClr val="29235C"/>
                </a:solidFill>
              </a:rPr>
              <a:t>. </a:t>
            </a:r>
          </a:p>
          <a:p>
            <a:endParaRPr lang="en-GB" sz="2000" dirty="0">
              <a:solidFill>
                <a:srgbClr val="29235C"/>
              </a:solidFill>
            </a:endParaRPr>
          </a:p>
          <a:p>
            <a:r>
              <a:rPr lang="en-GB" sz="2000" b="1" i="1" dirty="0">
                <a:solidFill>
                  <a:srgbClr val="29235C"/>
                </a:solidFill>
              </a:rPr>
              <a:t>We ask other professionals working with families to encourage them to positively engage with us, we are a supportive and approachable service.</a:t>
            </a:r>
          </a:p>
          <a:p>
            <a:endParaRPr lang="en-GB" sz="2000" dirty="0">
              <a:solidFill>
                <a:srgbClr val="29235C"/>
              </a:solidFill>
            </a:endParaRPr>
          </a:p>
          <a:p>
            <a:r>
              <a:rPr lang="en-GB" sz="2000" dirty="0">
                <a:solidFill>
                  <a:srgbClr val="29235C"/>
                </a:solidFill>
              </a:rPr>
              <a:t>We work with families as soon as possible to establish whether EHE is the right choice for a child.</a:t>
            </a:r>
          </a:p>
          <a:p>
            <a:endParaRPr lang="en-GB" sz="2000" dirty="0">
              <a:solidFill>
                <a:srgbClr val="29235C"/>
              </a:solidFill>
            </a:endParaRPr>
          </a:p>
          <a:p>
            <a:r>
              <a:rPr lang="en-GB" sz="2000" dirty="0">
                <a:solidFill>
                  <a:srgbClr val="29235C"/>
                </a:solidFill>
              </a:rPr>
              <a:t>Where we are made aware of families who are struggling with home education, we will actively work with them to find the right solutions.</a:t>
            </a:r>
          </a:p>
          <a:p>
            <a:endParaRPr lang="en-GB" sz="2000" dirty="0">
              <a:solidFill>
                <a:srgbClr val="29235C"/>
              </a:solidFill>
            </a:endParaRPr>
          </a:p>
          <a:p>
            <a:endParaRPr lang="en-GB" sz="2000" dirty="0">
              <a:solidFill>
                <a:srgbClr val="29235C"/>
              </a:solidFill>
            </a:endParaRPr>
          </a:p>
          <a:p>
            <a:r>
              <a:rPr lang="en-GB" sz="2000" dirty="0">
                <a:solidFill>
                  <a:srgbClr val="29235C"/>
                </a:solidFill>
              </a:rPr>
              <a:t>                                	</a:t>
            </a:r>
          </a:p>
          <a:p>
            <a:r>
              <a:rPr lang="en-GB" sz="2000" dirty="0">
                <a:solidFill>
                  <a:srgbClr val="29235C"/>
                </a:solidFill>
              </a:rPr>
              <a:t> </a:t>
            </a:r>
            <a:endParaRPr lang="en-GB" dirty="0">
              <a:solidFill>
                <a:srgbClr val="29235C"/>
              </a:solidFill>
            </a:endParaRPr>
          </a:p>
        </p:txBody>
      </p:sp>
    </p:spTree>
    <p:extLst>
      <p:ext uri="{BB962C8B-B14F-4D97-AF65-F5344CB8AC3E}">
        <p14:creationId xmlns:p14="http://schemas.microsoft.com/office/powerpoint/2010/main" val="17106834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17BDF-588E-72DD-F74E-5E97C01F125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2D3B72D0-4CFD-E9E9-81AD-CF9371F54983}"/>
              </a:ext>
            </a:extLst>
          </p:cNvPr>
          <p:cNvPicPr>
            <a:picLocks noChangeAspect="1"/>
          </p:cNvPicPr>
          <p:nvPr/>
        </p:nvPicPr>
        <p:blipFill>
          <a:blip r:embed="rId3"/>
          <a:stretch>
            <a:fillRect/>
          </a:stretch>
        </p:blipFill>
        <p:spPr>
          <a:xfrm rot="3072043">
            <a:off x="10432370" y="4996619"/>
            <a:ext cx="4204156" cy="3171042"/>
          </a:xfrm>
          <a:prstGeom prst="rect">
            <a:avLst/>
          </a:prstGeom>
        </p:spPr>
      </p:pic>
      <p:pic>
        <p:nvPicPr>
          <p:cNvPr id="4" name="Picture 3">
            <a:extLst>
              <a:ext uri="{FF2B5EF4-FFF2-40B4-BE49-F238E27FC236}">
                <a16:creationId xmlns:a16="http://schemas.microsoft.com/office/drawing/2014/main" id="{D6F0DF4F-BAFE-6E9B-1F0D-AB3B171CCE45}"/>
              </a:ext>
            </a:extLst>
          </p:cNvPr>
          <p:cNvPicPr>
            <a:picLocks noChangeAspect="1"/>
          </p:cNvPicPr>
          <p:nvPr/>
        </p:nvPicPr>
        <p:blipFill>
          <a:blip r:embed="rId3"/>
          <a:stretch>
            <a:fillRect/>
          </a:stretch>
        </p:blipFill>
        <p:spPr>
          <a:xfrm rot="7574541">
            <a:off x="-2011305" y="-619114"/>
            <a:ext cx="3691554" cy="2784405"/>
          </a:xfrm>
          <a:prstGeom prst="rect">
            <a:avLst/>
          </a:prstGeom>
        </p:spPr>
      </p:pic>
      <p:sp>
        <p:nvSpPr>
          <p:cNvPr id="6" name="Subtitle 5">
            <a:extLst>
              <a:ext uri="{FF2B5EF4-FFF2-40B4-BE49-F238E27FC236}">
                <a16:creationId xmlns:a16="http://schemas.microsoft.com/office/drawing/2014/main" id="{3AFDCFF2-03D7-B67C-6DED-6E9C526ECDCC}"/>
              </a:ext>
            </a:extLst>
          </p:cNvPr>
          <p:cNvSpPr>
            <a:spLocks noGrp="1"/>
          </p:cNvSpPr>
          <p:nvPr>
            <p:ph type="subTitle" idx="1"/>
          </p:nvPr>
        </p:nvSpPr>
        <p:spPr>
          <a:xfrm>
            <a:off x="1343607" y="2215299"/>
            <a:ext cx="9324391" cy="3129700"/>
          </a:xfrm>
        </p:spPr>
        <p:txBody>
          <a:bodyPr vert="horz" lIns="91440" tIns="45720" rIns="91440" bIns="45720" rtlCol="0" anchor="t">
            <a:noAutofit/>
          </a:bodyPr>
          <a:lstStyle/>
          <a:p>
            <a:pPr algn="l" fontAlgn="base"/>
            <a:r>
              <a:rPr lang="en-GB" b="1" dirty="0">
                <a:solidFill>
                  <a:srgbClr val="29314C"/>
                </a:solidFill>
                <a:highlight>
                  <a:srgbClr val="FFFFFF"/>
                </a:highlight>
                <a:latin typeface="+mj-lt"/>
              </a:rPr>
              <a:t>Elective Home Education</a:t>
            </a:r>
          </a:p>
          <a:p>
            <a:pPr algn="l" fontAlgn="base"/>
            <a:r>
              <a:rPr lang="en-GB" dirty="0">
                <a:solidFill>
                  <a:srgbClr val="29314C"/>
                </a:solidFill>
                <a:highlight>
                  <a:srgbClr val="FFFFFF"/>
                </a:highlight>
                <a:latin typeface="+mj-lt"/>
              </a:rPr>
              <a:t>Further support and guidance can be found at: </a:t>
            </a:r>
            <a:r>
              <a:rPr lang="en-GB" b="1" dirty="0">
                <a:solidFill>
                  <a:srgbClr val="29314C"/>
                </a:solidFill>
                <a:highlight>
                  <a:srgbClr val="FFFFFF"/>
                </a:highlight>
                <a:latin typeface="+mj-lt"/>
                <a:hlinkClick r:id="rId4">
                  <a:extLst>
                    <a:ext uri="{A12FA001-AC4F-418D-AE19-62706E023703}">
                      <ahyp:hlinkClr xmlns:ahyp="http://schemas.microsoft.com/office/drawing/2018/hyperlinkcolor" val="tx"/>
                    </a:ext>
                  </a:extLst>
                </a:hlinkClick>
              </a:rPr>
              <a:t>Elective Home Education (EHE) - Norfolk County Council</a:t>
            </a:r>
            <a:endParaRPr lang="en-GB" b="1" dirty="0">
              <a:solidFill>
                <a:srgbClr val="29314C"/>
              </a:solidFill>
              <a:highlight>
                <a:srgbClr val="FFFFFF"/>
              </a:highlight>
              <a:latin typeface="+mj-lt"/>
            </a:endParaRPr>
          </a:p>
          <a:p>
            <a:pPr algn="l" fontAlgn="base"/>
            <a:r>
              <a:rPr lang="en-GB" dirty="0">
                <a:solidFill>
                  <a:srgbClr val="29314C"/>
                </a:solidFill>
                <a:highlight>
                  <a:srgbClr val="FFFFFF"/>
                </a:highlight>
                <a:latin typeface="+mj-lt"/>
              </a:rPr>
              <a:t>For any queries about elective home education please contact the Services to Home Educators Team on </a:t>
            </a:r>
          </a:p>
          <a:p>
            <a:pPr algn="l" fontAlgn="base"/>
            <a:r>
              <a:rPr lang="en-GB" b="1" dirty="0">
                <a:solidFill>
                  <a:srgbClr val="29314C"/>
                </a:solidFill>
                <a:highlight>
                  <a:srgbClr val="FFFFFF"/>
                </a:highlight>
                <a:latin typeface="+mj-lt"/>
              </a:rPr>
              <a:t>Phone: 01603 307733 </a:t>
            </a:r>
          </a:p>
          <a:p>
            <a:pPr algn="l" fontAlgn="base"/>
            <a:r>
              <a:rPr lang="en-GB" b="1" dirty="0">
                <a:solidFill>
                  <a:srgbClr val="29314C"/>
                </a:solidFill>
                <a:highlight>
                  <a:srgbClr val="FFFFFF"/>
                </a:highlight>
                <a:latin typeface="+mj-lt"/>
              </a:rPr>
              <a:t>Email:  ehe@norfolk.gov.uk </a:t>
            </a:r>
            <a:r>
              <a:rPr lang="en-US" dirty="0">
                <a:solidFill>
                  <a:srgbClr val="29314C"/>
                </a:solidFill>
                <a:highlight>
                  <a:srgbClr val="FFFFFF"/>
                </a:highlight>
                <a:latin typeface="+mj-lt"/>
              </a:rPr>
              <a:t>​</a:t>
            </a:r>
          </a:p>
          <a:p>
            <a:pPr algn="l">
              <a:buClr>
                <a:srgbClr val="002060"/>
              </a:buClr>
            </a:pPr>
            <a:endParaRPr lang="en-GB" sz="2000" dirty="0">
              <a:solidFill>
                <a:schemeClr val="accent5">
                  <a:lumMod val="50000"/>
                </a:schemeClr>
              </a:solidFill>
              <a:highlight>
                <a:srgbClr val="FFFFFF"/>
              </a:highlight>
              <a:latin typeface="Aptos" panose="020B0004020202020204" pitchFamily="34" charset="0"/>
              <a:cs typeface="Helvetica" panose="020B0604020202020204" pitchFamily="34" charset="0"/>
            </a:endParaRPr>
          </a:p>
          <a:p>
            <a:pPr algn="l">
              <a:buClr>
                <a:srgbClr val="002060"/>
              </a:buClr>
            </a:pPr>
            <a:endParaRPr lang="en-GB" sz="2000" dirty="0">
              <a:solidFill>
                <a:srgbClr val="002060"/>
              </a:solidFill>
              <a:highlight>
                <a:srgbClr val="FFFFFF"/>
              </a:highlight>
              <a:latin typeface="Helvetica" panose="020B0604020202020204" pitchFamily="34" charset="0"/>
              <a:cs typeface="Helvetica" panose="020B0604020202020204" pitchFamily="34" charset="0"/>
            </a:endParaRPr>
          </a:p>
        </p:txBody>
      </p:sp>
      <p:sp>
        <p:nvSpPr>
          <p:cNvPr id="5" name="Title 4">
            <a:extLst>
              <a:ext uri="{FF2B5EF4-FFF2-40B4-BE49-F238E27FC236}">
                <a16:creationId xmlns:a16="http://schemas.microsoft.com/office/drawing/2014/main" id="{7C094D69-7ED5-85D9-C004-CEA59BB606DA}"/>
              </a:ext>
            </a:extLst>
          </p:cNvPr>
          <p:cNvSpPr>
            <a:spLocks noGrp="1"/>
          </p:cNvSpPr>
          <p:nvPr>
            <p:ph type="ctrTitle"/>
          </p:nvPr>
        </p:nvSpPr>
        <p:spPr>
          <a:xfrm>
            <a:off x="1524000" y="411643"/>
            <a:ext cx="9144000" cy="1454863"/>
          </a:xfrm>
        </p:spPr>
        <p:txBody>
          <a:bodyPr>
            <a:normAutofit/>
          </a:bodyPr>
          <a:lstStyle/>
          <a:p>
            <a:r>
              <a:rPr lang="en-GB" sz="4800" b="1" dirty="0">
                <a:solidFill>
                  <a:srgbClr val="29314C"/>
                </a:solidFill>
              </a:rPr>
              <a:t>How to contact the Services to Home Educators Team</a:t>
            </a:r>
          </a:p>
        </p:txBody>
      </p:sp>
    </p:spTree>
    <p:extLst>
      <p:ext uri="{BB962C8B-B14F-4D97-AF65-F5344CB8AC3E}">
        <p14:creationId xmlns:p14="http://schemas.microsoft.com/office/powerpoint/2010/main" val="422326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79090F-99F0-0484-3DDA-10E6FAE60654}"/>
              </a:ext>
            </a:extLst>
          </p:cNvPr>
          <p:cNvSpPr txBox="1"/>
          <p:nvPr/>
        </p:nvSpPr>
        <p:spPr>
          <a:xfrm>
            <a:off x="4348481" y="84051"/>
            <a:ext cx="7324619" cy="830997"/>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sz="2400" b="1" dirty="0">
                <a:solidFill>
                  <a:srgbClr val="1E2A5A"/>
                </a:solidFill>
              </a:rPr>
              <a:t>Think about child’s relationship with education in every professional conversation about a child</a:t>
            </a:r>
            <a:endParaRPr kumimoji="0" lang="en-US" sz="2400" b="1" i="0" u="none" strike="noStrike" kern="0" cap="none" spc="0" normalizeH="0" baseline="0" noProof="0" dirty="0">
              <a:ln>
                <a:noFill/>
              </a:ln>
              <a:solidFill>
                <a:srgbClr val="1E2A5A"/>
              </a:solidFill>
              <a:effectLst/>
              <a:uLnTx/>
              <a:uFillTx/>
              <a:cs typeface="Calibri"/>
              <a:sym typeface="Calibri"/>
            </a:endParaRPr>
          </a:p>
        </p:txBody>
      </p:sp>
      <p:sp>
        <p:nvSpPr>
          <p:cNvPr id="5" name="TextBox 4">
            <a:extLst>
              <a:ext uri="{FF2B5EF4-FFF2-40B4-BE49-F238E27FC236}">
                <a16:creationId xmlns:a16="http://schemas.microsoft.com/office/drawing/2014/main" id="{FE8BBFA0-4B22-77EC-3E7D-691DB1CC139E}"/>
              </a:ext>
            </a:extLst>
          </p:cNvPr>
          <p:cNvSpPr txBox="1"/>
          <p:nvPr/>
        </p:nvSpPr>
        <p:spPr>
          <a:xfrm>
            <a:off x="4348481" y="833768"/>
            <a:ext cx="7463768" cy="6247864"/>
          </a:xfrm>
          <a:prstGeom prst="rect">
            <a:avLst/>
          </a:prstGeom>
          <a:noFill/>
        </p:spPr>
        <p:txBody>
          <a:bodyPr wrap="square" rtlCol="0">
            <a:spAutoFit/>
          </a:bodyPr>
          <a:lstStyle/>
          <a:p>
            <a:pPr marL="285750" indent="-285750">
              <a:spcBef>
                <a:spcPct val="0"/>
              </a:spcBef>
              <a:buFont typeface="Arial" panose="020B0604020202020204" pitchFamily="34" charset="0"/>
              <a:buChar char="•"/>
              <a:defRPr/>
            </a:pPr>
            <a:r>
              <a:rPr kumimoji="0" lang="en-GB" sz="1600" b="0" u="none" strike="noStrike" kern="1200" cap="none" spc="0" normalizeH="0" baseline="0" noProof="0" dirty="0">
                <a:ln>
                  <a:noFill/>
                </a:ln>
                <a:solidFill>
                  <a:srgbClr val="002060"/>
                </a:solidFill>
                <a:effectLst/>
                <a:uLnTx/>
                <a:uFillTx/>
              </a:rPr>
              <a:t>What is the child’s current attendance?</a:t>
            </a:r>
          </a:p>
          <a:p>
            <a:pPr marL="285750" indent="-285750">
              <a:spcBef>
                <a:spcPct val="0"/>
              </a:spcBef>
              <a:buFont typeface="Arial" panose="020B0604020202020204" pitchFamily="34" charset="0"/>
              <a:buChar char="•"/>
              <a:defRPr/>
            </a:pPr>
            <a:r>
              <a:rPr lang="en-GB" sz="1600" kern="1200" dirty="0">
                <a:solidFill>
                  <a:srgbClr val="002060"/>
                </a:solidFill>
              </a:rPr>
              <a:t>Try to identify the barriers to low level attendance.</a:t>
            </a:r>
          </a:p>
          <a:p>
            <a:pPr marL="285750" lvl="1" indent="-285750">
              <a:spcBef>
                <a:spcPct val="0"/>
              </a:spcBef>
              <a:buFont typeface="Arial" panose="020B0604020202020204" pitchFamily="34" charset="0"/>
              <a:buChar char="•"/>
              <a:defRPr/>
            </a:pPr>
            <a:r>
              <a:rPr lang="en-GB" sz="1600" kern="1200" dirty="0">
                <a:solidFill>
                  <a:srgbClr val="002060"/>
                </a:solidFill>
              </a:rPr>
              <a:t>Ensure you draw on the voice of the child, making sure everyone understands what it is like for the child and make sure that adults needs don’t dominate</a:t>
            </a:r>
          </a:p>
          <a:p>
            <a:pPr marL="285750" lvl="1" indent="-285750">
              <a:spcBef>
                <a:spcPct val="0"/>
              </a:spcBef>
              <a:buFont typeface="Arial" panose="020B0604020202020204" pitchFamily="34" charset="0"/>
              <a:buChar char="•"/>
              <a:defRPr/>
            </a:pPr>
            <a:r>
              <a:rPr lang="en-GB" sz="1600" kern="1200" dirty="0">
                <a:solidFill>
                  <a:srgbClr val="002060"/>
                </a:solidFill>
              </a:rPr>
              <a:t>Is the child on track for age related expectations? </a:t>
            </a:r>
          </a:p>
          <a:p>
            <a:pPr marL="285750" lvl="1" indent="-285750">
              <a:spcBef>
                <a:spcPct val="0"/>
              </a:spcBef>
              <a:buFont typeface="Arial" panose="020B0604020202020204" pitchFamily="34" charset="0"/>
              <a:buChar char="•"/>
              <a:defRPr/>
            </a:pPr>
            <a:r>
              <a:rPr lang="en-GB" sz="1600" kern="1200" dirty="0">
                <a:solidFill>
                  <a:srgbClr val="002060"/>
                </a:solidFill>
              </a:rPr>
              <a:t>Are they eligible for pupil premium funding?  If so, how is it being used? </a:t>
            </a:r>
          </a:p>
          <a:p>
            <a:pPr marL="285750" lvl="1" indent="-285750">
              <a:spcBef>
                <a:spcPct val="0"/>
              </a:spcBef>
              <a:buFont typeface="Arial" panose="020B0604020202020204" pitchFamily="34" charset="0"/>
              <a:buChar char="•"/>
              <a:defRPr/>
            </a:pPr>
            <a:r>
              <a:rPr lang="en-GB" sz="1600" kern="1200" dirty="0">
                <a:solidFill>
                  <a:srgbClr val="002060"/>
                </a:solidFill>
              </a:rPr>
              <a:t>What additional support or interventions are they receiving, how effective have they been?</a:t>
            </a:r>
          </a:p>
          <a:p>
            <a:pPr marL="285750" lvl="1" indent="-285750">
              <a:spcBef>
                <a:spcPct val="0"/>
              </a:spcBef>
              <a:buFont typeface="Arial" panose="020B0604020202020204" pitchFamily="34" charset="0"/>
              <a:buChar char="•"/>
              <a:defRPr/>
            </a:pPr>
            <a:r>
              <a:rPr lang="en-GB" sz="1600" kern="1200" dirty="0">
                <a:solidFill>
                  <a:srgbClr val="002060"/>
                </a:solidFill>
              </a:rPr>
              <a:t>Do they have a special or additional need or disability or an EHCP?</a:t>
            </a:r>
          </a:p>
          <a:p>
            <a:pPr marL="285750" lvl="1" indent="-285750">
              <a:spcBef>
                <a:spcPct val="0"/>
              </a:spcBef>
              <a:buFont typeface="Arial" panose="020B0604020202020204" pitchFamily="34" charset="0"/>
              <a:buChar char="•"/>
              <a:defRPr/>
            </a:pPr>
            <a:r>
              <a:rPr lang="en-GB" sz="1600" kern="1200" dirty="0">
                <a:solidFill>
                  <a:srgbClr val="002060"/>
                </a:solidFill>
              </a:rPr>
              <a:t>Is the setting using a graduated approach, does it need to be reviewed?</a:t>
            </a:r>
          </a:p>
          <a:p>
            <a:pPr marL="285750" lvl="1" indent="-285750">
              <a:spcBef>
                <a:spcPct val="0"/>
              </a:spcBef>
              <a:buFont typeface="Arial" panose="020B0604020202020204" pitchFamily="34" charset="0"/>
              <a:buChar char="•"/>
              <a:defRPr/>
            </a:pPr>
            <a:r>
              <a:rPr lang="en-GB" sz="1600" kern="1200" dirty="0">
                <a:solidFill>
                  <a:srgbClr val="002060"/>
                </a:solidFill>
              </a:rPr>
              <a:t>Is behaviour/suspension impacting on their educational outcomes?</a:t>
            </a:r>
          </a:p>
          <a:p>
            <a:pPr marL="285750" lvl="1" indent="-285750">
              <a:spcBef>
                <a:spcPct val="0"/>
              </a:spcBef>
              <a:buFont typeface="Arial" panose="020B0604020202020204" pitchFamily="34" charset="0"/>
              <a:buChar char="•"/>
              <a:defRPr/>
            </a:pPr>
            <a:r>
              <a:rPr lang="en-GB" sz="1600" kern="1200" dirty="0">
                <a:solidFill>
                  <a:srgbClr val="002060"/>
                </a:solidFill>
              </a:rPr>
              <a:t>What might the child be communicating though their behaviours and how can we help?</a:t>
            </a:r>
          </a:p>
          <a:p>
            <a:pPr marL="285750" lvl="1" indent="-285750">
              <a:spcBef>
                <a:spcPct val="0"/>
              </a:spcBef>
              <a:buFont typeface="Arial" panose="020B0604020202020204" pitchFamily="34" charset="0"/>
              <a:buChar char="•"/>
              <a:defRPr/>
            </a:pPr>
            <a:r>
              <a:rPr lang="en-GB" sz="1600" kern="1200" dirty="0">
                <a:solidFill>
                  <a:srgbClr val="002060"/>
                </a:solidFill>
              </a:rPr>
              <a:t>Is mental health or wellbeing impacting on attendance?</a:t>
            </a:r>
          </a:p>
          <a:p>
            <a:pPr marL="285750" lvl="1" indent="-285750">
              <a:spcBef>
                <a:spcPct val="0"/>
              </a:spcBef>
              <a:buFont typeface="Arial" panose="020B0604020202020204" pitchFamily="34" charset="0"/>
              <a:buChar char="•"/>
              <a:defRPr/>
            </a:pPr>
            <a:r>
              <a:rPr lang="en-GB" sz="1600" dirty="0">
                <a:solidFill>
                  <a:srgbClr val="002060"/>
                </a:solidFill>
              </a:rPr>
              <a:t>Draw on the support of those with whom the child has a strong, supportive, and healthy relationships. Those people are most likely to support change. </a:t>
            </a:r>
          </a:p>
          <a:p>
            <a:pPr marL="285750" lvl="1" indent="-285750">
              <a:spcBef>
                <a:spcPct val="0"/>
              </a:spcBef>
              <a:buFont typeface="Arial" panose="020B0604020202020204" pitchFamily="34" charset="0"/>
              <a:buChar char="•"/>
              <a:defRPr/>
            </a:pPr>
            <a:r>
              <a:rPr lang="en-GB" sz="1600" dirty="0">
                <a:solidFill>
                  <a:srgbClr val="002060"/>
                </a:solidFill>
              </a:rPr>
              <a:t>Provide space to listen and provide additional and individualised support.</a:t>
            </a:r>
          </a:p>
          <a:p>
            <a:pPr marL="285750" lvl="1" indent="-285750">
              <a:spcBef>
                <a:spcPct val="0"/>
              </a:spcBef>
              <a:buFont typeface="Arial" panose="020B0604020202020204" pitchFamily="34" charset="0"/>
              <a:buChar char="•"/>
              <a:defRPr/>
            </a:pPr>
            <a:r>
              <a:rPr lang="en-GB" sz="1600" dirty="0">
                <a:solidFill>
                  <a:srgbClr val="002060"/>
                </a:solidFill>
              </a:rPr>
              <a:t>What is the child doing instead of attending school?</a:t>
            </a:r>
          </a:p>
          <a:p>
            <a:pPr marL="285750" lvl="1" indent="-285750">
              <a:spcBef>
                <a:spcPct val="0"/>
              </a:spcBef>
              <a:buFont typeface="Arial" panose="020B0604020202020204" pitchFamily="34" charset="0"/>
              <a:buChar char="•"/>
              <a:defRPr/>
            </a:pPr>
            <a:r>
              <a:rPr lang="en-GB" sz="1600" dirty="0">
                <a:solidFill>
                  <a:srgbClr val="002060"/>
                </a:solidFill>
              </a:rPr>
              <a:t>What might be getting in the way for the parent to prioritise their child’s education?</a:t>
            </a:r>
          </a:p>
          <a:p>
            <a:pPr marL="285750" lvl="1" indent="-285750">
              <a:spcBef>
                <a:spcPct val="0"/>
              </a:spcBef>
              <a:buFont typeface="Arial" panose="020B0604020202020204" pitchFamily="34" charset="0"/>
              <a:buChar char="•"/>
              <a:defRPr/>
            </a:pPr>
            <a:r>
              <a:rPr lang="en-GB" sz="1600" dirty="0">
                <a:solidFill>
                  <a:srgbClr val="002060"/>
                </a:solidFill>
              </a:rPr>
              <a:t>How can the family network support?</a:t>
            </a:r>
          </a:p>
          <a:p>
            <a:pPr marL="285750" lvl="1" indent="-285750">
              <a:spcBef>
                <a:spcPct val="0"/>
              </a:spcBef>
              <a:buFont typeface="Arial" panose="020B0604020202020204" pitchFamily="34" charset="0"/>
              <a:buChar char="•"/>
              <a:defRPr/>
            </a:pPr>
            <a:r>
              <a:rPr lang="en-GB" sz="1600" kern="1200" dirty="0">
                <a:solidFill>
                  <a:srgbClr val="002060"/>
                </a:solidFill>
              </a:rPr>
              <a:t>Are you concerned about impact of young caring responsibilities, adultification, other abuse or exploitation?</a:t>
            </a:r>
          </a:p>
          <a:p>
            <a:pPr marL="285750" lvl="1" indent="-285750">
              <a:spcBef>
                <a:spcPct val="0"/>
              </a:spcBef>
              <a:buFont typeface="Arial" panose="020B0604020202020204" pitchFamily="34" charset="0"/>
              <a:buChar char="•"/>
              <a:defRPr/>
            </a:pPr>
            <a:r>
              <a:rPr lang="en-GB" sz="1600" kern="1200" dirty="0">
                <a:solidFill>
                  <a:srgbClr val="002060"/>
                </a:solidFill>
              </a:rPr>
              <a:t>What was the parent’s experience of education?</a:t>
            </a:r>
          </a:p>
          <a:p>
            <a:pPr marL="285750" lvl="1" indent="-285750">
              <a:spcBef>
                <a:spcPct val="0"/>
              </a:spcBef>
              <a:buFont typeface="Arial" panose="020B0604020202020204" pitchFamily="34" charset="0"/>
              <a:buChar char="•"/>
              <a:defRPr/>
            </a:pPr>
            <a:r>
              <a:rPr lang="en-GB" sz="1600" kern="1200" dirty="0">
                <a:solidFill>
                  <a:srgbClr val="002060"/>
                </a:solidFill>
              </a:rPr>
              <a:t>Don’t be afraid to ask questions if you are not sure</a:t>
            </a:r>
          </a:p>
          <a:p>
            <a:pPr lvl="1">
              <a:spcBef>
                <a:spcPct val="0"/>
              </a:spcBef>
              <a:defRPr/>
            </a:pPr>
            <a:endParaRPr lang="en-GB" sz="1600" kern="1200" dirty="0">
              <a:solidFill>
                <a:srgbClr val="1D2A5A"/>
              </a:solidFill>
            </a:endParaRPr>
          </a:p>
        </p:txBody>
      </p:sp>
      <p:pic>
        <p:nvPicPr>
          <p:cNvPr id="6" name="Flourish Logo2.png" descr="Flourish Logo2.png">
            <a:extLst>
              <a:ext uri="{FF2B5EF4-FFF2-40B4-BE49-F238E27FC236}">
                <a16:creationId xmlns:a16="http://schemas.microsoft.com/office/drawing/2014/main" id="{AF49BEAE-8984-5FE7-A07F-251856ECAF11}"/>
              </a:ext>
            </a:extLst>
          </p:cNvPr>
          <p:cNvPicPr>
            <a:picLocks noChangeAspect="1"/>
          </p:cNvPicPr>
          <p:nvPr/>
        </p:nvPicPr>
        <p:blipFill>
          <a:blip r:embed="rId3"/>
          <a:stretch>
            <a:fillRect/>
          </a:stretch>
        </p:blipFill>
        <p:spPr>
          <a:xfrm>
            <a:off x="11494742" y="6228037"/>
            <a:ext cx="384384" cy="258290"/>
          </a:xfrm>
          <a:prstGeom prst="rect">
            <a:avLst/>
          </a:prstGeom>
          <a:ln w="12700">
            <a:miter lim="400000"/>
          </a:ln>
        </p:spPr>
      </p:pic>
      <p:pic>
        <p:nvPicPr>
          <p:cNvPr id="7" name="Stacked New NCC Logo 376.jpg" descr="Stacked New NCC Logo 376.jpg">
            <a:extLst>
              <a:ext uri="{FF2B5EF4-FFF2-40B4-BE49-F238E27FC236}">
                <a16:creationId xmlns:a16="http://schemas.microsoft.com/office/drawing/2014/main" id="{EB4CB811-15F2-5F86-D257-43531D65754F}"/>
              </a:ext>
            </a:extLst>
          </p:cNvPr>
          <p:cNvPicPr>
            <a:picLocks noChangeAspect="1"/>
          </p:cNvPicPr>
          <p:nvPr/>
        </p:nvPicPr>
        <p:blipFill>
          <a:blip r:embed="rId4"/>
          <a:stretch>
            <a:fillRect/>
          </a:stretch>
        </p:blipFill>
        <p:spPr>
          <a:xfrm>
            <a:off x="10430677" y="6228037"/>
            <a:ext cx="863943" cy="258291"/>
          </a:xfrm>
          <a:prstGeom prst="rect">
            <a:avLst/>
          </a:prstGeom>
          <a:ln w="12700">
            <a:miter lim="400000"/>
          </a:ln>
        </p:spPr>
      </p:pic>
      <p:pic>
        <p:nvPicPr>
          <p:cNvPr id="11" name="Picture 10" descr="A group of people sitting around a table with a board game&#10;&#10;Description automatically generated with low confidence">
            <a:extLst>
              <a:ext uri="{FF2B5EF4-FFF2-40B4-BE49-F238E27FC236}">
                <a16:creationId xmlns:a16="http://schemas.microsoft.com/office/drawing/2014/main" id="{6D751188-B75A-470B-9556-A39AF124C978}"/>
              </a:ext>
            </a:extLst>
          </p:cNvPr>
          <p:cNvPicPr>
            <a:picLocks noChangeAspect="1"/>
          </p:cNvPicPr>
          <p:nvPr/>
        </p:nvPicPr>
        <p:blipFill rotWithShape="1">
          <a:blip r:embed="rId5"/>
          <a:srcRect l="33289" r="28689"/>
          <a:stretch/>
        </p:blipFill>
        <p:spPr>
          <a:xfrm>
            <a:off x="21" y="10"/>
            <a:ext cx="3895323" cy="6857990"/>
          </a:xfrm>
          <a:prstGeom prst="rect">
            <a:avLst/>
          </a:prstGeom>
          <a:effectLst/>
        </p:spPr>
      </p:pic>
    </p:spTree>
    <p:extLst>
      <p:ext uri="{BB962C8B-B14F-4D97-AF65-F5344CB8AC3E}">
        <p14:creationId xmlns:p14="http://schemas.microsoft.com/office/powerpoint/2010/main" val="402277700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of…"/>
          <p:cNvSpPr txBox="1"/>
          <p:nvPr/>
        </p:nvSpPr>
        <p:spPr>
          <a:xfrm>
            <a:off x="690457" y="3035676"/>
            <a:ext cx="6572593" cy="77283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8" tIns="45718" rIns="45718" bIns="45718">
            <a:spAutoFit/>
          </a:bodyPr>
          <a:lstStyle/>
          <a:p>
            <a:pPr marL="0" marR="0" lvl="0" indent="0" algn="l" defTabSz="914400" rtl="0" eaLnBrk="1" fontAlgn="auto" latinLnBrk="0" hangingPunct="0">
              <a:lnSpc>
                <a:spcPct val="60000"/>
              </a:lnSpc>
              <a:spcBef>
                <a:spcPts val="0"/>
              </a:spcBef>
              <a:spcAft>
                <a:spcPts val="0"/>
              </a:spcAft>
              <a:buClrTx/>
              <a:buSzTx/>
              <a:buFontTx/>
              <a:buNone/>
              <a:tabLst/>
              <a:defRPr sz="6600" b="1">
                <a:solidFill>
                  <a:srgbClr val="1A304A"/>
                </a:solidFill>
              </a:defRPr>
            </a:pPr>
            <a:endParaRPr kumimoji="0" sz="6600" b="1" i="0" u="none" strike="noStrike" kern="0" cap="none" spc="0" normalizeH="0" baseline="0" noProof="0">
              <a:ln>
                <a:noFill/>
              </a:ln>
              <a:solidFill>
                <a:srgbClr val="1A304A"/>
              </a:solidFill>
              <a:effectLst/>
              <a:uLnTx/>
              <a:uFillTx/>
              <a:latin typeface="Calibri"/>
              <a:cs typeface="Calibri"/>
              <a:sym typeface="Calibri"/>
            </a:endParaRPr>
          </a:p>
        </p:txBody>
      </p:sp>
      <p:pic>
        <p:nvPicPr>
          <p:cNvPr id="115" name="Flourish.png" descr="Flourish.png"/>
          <p:cNvPicPr>
            <a:picLocks noChangeAspect="1"/>
          </p:cNvPicPr>
          <p:nvPr/>
        </p:nvPicPr>
        <p:blipFill>
          <a:blip r:embed="rId3"/>
          <a:stretch>
            <a:fillRect/>
          </a:stretch>
        </p:blipFill>
        <p:spPr>
          <a:xfrm rot="19728877" flipH="1">
            <a:off x="5225433" y="681409"/>
            <a:ext cx="14652173" cy="10581458"/>
          </a:xfrm>
          <a:prstGeom prst="rect">
            <a:avLst/>
          </a:prstGeom>
          <a:ln w="12700">
            <a:miter lim="400000"/>
          </a:ln>
        </p:spPr>
      </p:pic>
      <p:pic>
        <p:nvPicPr>
          <p:cNvPr id="11" name="Picture 10" descr="Logo, company name&#10;&#10;Description automatically generated">
            <a:extLst>
              <a:ext uri="{FF2B5EF4-FFF2-40B4-BE49-F238E27FC236}">
                <a16:creationId xmlns:a16="http://schemas.microsoft.com/office/drawing/2014/main" id="{A5D1232C-9D6F-1B68-78BF-E41CA0E022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620" y="4919348"/>
            <a:ext cx="2059709" cy="1352865"/>
          </a:xfrm>
          <a:prstGeom prst="rect">
            <a:avLst/>
          </a:prstGeom>
        </p:spPr>
      </p:pic>
      <p:sp>
        <p:nvSpPr>
          <p:cNvPr id="4" name="TextBox 3">
            <a:extLst>
              <a:ext uri="{FF2B5EF4-FFF2-40B4-BE49-F238E27FC236}">
                <a16:creationId xmlns:a16="http://schemas.microsoft.com/office/drawing/2014/main" id="{56D438D8-6193-6828-8CFD-4D3062EBD5A1}"/>
              </a:ext>
            </a:extLst>
          </p:cNvPr>
          <p:cNvSpPr txBox="1"/>
          <p:nvPr/>
        </p:nvSpPr>
        <p:spPr>
          <a:xfrm>
            <a:off x="690457" y="588852"/>
            <a:ext cx="7449933" cy="3046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GB" sz="9600" b="1" i="0" u="none" strike="noStrike" kern="0" cap="none" spc="0" normalizeH="0" baseline="0" noProof="0">
                <a:ln>
                  <a:noFill/>
                </a:ln>
                <a:solidFill>
                  <a:srgbClr val="FFC000">
                    <a:lumMod val="60000"/>
                    <a:lumOff val="40000"/>
                  </a:srgbClr>
                </a:solidFill>
                <a:effectLst/>
                <a:uLnTx/>
                <a:uFillTx/>
                <a:latin typeface="Rockwell" panose="02060603020205020403" pitchFamily="18" charset="0"/>
                <a:cs typeface="Calibri"/>
                <a:sym typeface="Calibri"/>
              </a:rPr>
              <a:t>Questions?</a:t>
            </a: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GB" sz="9600" b="0" i="0" u="none" strike="noStrike" kern="0" cap="none" spc="0" normalizeH="0" baseline="0" noProof="0">
              <a:ln>
                <a:noFill/>
              </a:ln>
              <a:solidFill>
                <a:srgbClr val="FFFFFF"/>
              </a:solidFill>
              <a:effectLst/>
              <a:uLnTx/>
              <a:uFillTx/>
              <a:latin typeface="Calibri"/>
              <a:cs typeface="Calibri"/>
              <a:sym typeface="Calibri"/>
            </a:endParaRPr>
          </a:p>
        </p:txBody>
      </p:sp>
    </p:spTree>
    <p:extLst>
      <p:ext uri="{BB962C8B-B14F-4D97-AF65-F5344CB8AC3E}">
        <p14:creationId xmlns:p14="http://schemas.microsoft.com/office/powerpoint/2010/main" val="433712567"/>
      </p:ext>
    </p:extLst>
  </p:cSld>
  <p:clrMapOvr>
    <a:masterClrMapping/>
  </p:clrMapOvr>
  <mc:AlternateContent xmlns:mc="http://schemas.openxmlformats.org/markup-compatibility/2006" xmlns:p14="http://schemas.microsoft.com/office/powerpoint/2010/main">
    <mc:Choice Requires="p14">
      <p:transition spd="slow" p14:dur="2000" advTm="35690"/>
    </mc:Choice>
    <mc:Fallback xmlns="">
      <p:transition spd="slow" advTm="3569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FF57-6BB5-4DE9-484A-B98D5E45247C}"/>
              </a:ext>
            </a:extLst>
          </p:cNvPr>
          <p:cNvSpPr>
            <a:spLocks noGrp="1"/>
          </p:cNvSpPr>
          <p:nvPr>
            <p:ph type="title"/>
          </p:nvPr>
        </p:nvSpPr>
        <p:spPr>
          <a:xfrm>
            <a:off x="387096" y="393509"/>
            <a:ext cx="11451336" cy="1042099"/>
          </a:xfrm>
          <a:solidFill>
            <a:schemeClr val="accent1">
              <a:lumMod val="50000"/>
            </a:schemeClr>
          </a:solidFill>
        </p:spPr>
        <p:style>
          <a:lnRef idx="2">
            <a:schemeClr val="dk1"/>
          </a:lnRef>
          <a:fillRef idx="1">
            <a:schemeClr val="lt1"/>
          </a:fillRef>
          <a:effectRef idx="0">
            <a:schemeClr val="dk1"/>
          </a:effectRef>
          <a:fontRef idx="minor">
            <a:schemeClr val="dk1"/>
          </a:fontRef>
        </p:style>
        <p:txBody>
          <a:bodyPr>
            <a:normAutofit/>
          </a:bodyPr>
          <a:lstStyle/>
          <a:p>
            <a:pPr algn="ctr"/>
            <a:r>
              <a:rPr lang="en-GB" sz="4000" b="1" dirty="0">
                <a:solidFill>
                  <a:schemeClr val="bg1"/>
                </a:solidFill>
                <a:latin typeface="Aptos Display" panose="020B0004020202020204" pitchFamily="34" charset="0"/>
                <a:cs typeface="Arial" panose="020B0604020202020204" pitchFamily="34" charset="0"/>
              </a:rPr>
              <a:t>Child Exploitation and Entitlement to Education</a:t>
            </a:r>
          </a:p>
        </p:txBody>
      </p:sp>
      <p:graphicFrame>
        <p:nvGraphicFramePr>
          <p:cNvPr id="4" name="Table 3">
            <a:extLst>
              <a:ext uri="{FF2B5EF4-FFF2-40B4-BE49-F238E27FC236}">
                <a16:creationId xmlns:a16="http://schemas.microsoft.com/office/drawing/2014/main" id="{56EE8C64-26D5-C13C-E351-2FCFE006221A}"/>
              </a:ext>
            </a:extLst>
          </p:cNvPr>
          <p:cNvGraphicFramePr>
            <a:graphicFrameLocks noGrp="1"/>
          </p:cNvGraphicFramePr>
          <p:nvPr>
            <p:extLst>
              <p:ext uri="{D42A27DB-BD31-4B8C-83A1-F6EECF244321}">
                <p14:modId xmlns:p14="http://schemas.microsoft.com/office/powerpoint/2010/main" val="1479225296"/>
              </p:ext>
            </p:extLst>
          </p:nvPr>
        </p:nvGraphicFramePr>
        <p:xfrm>
          <a:off x="387096" y="1435608"/>
          <a:ext cx="11451336" cy="2380524"/>
        </p:xfrm>
        <a:graphic>
          <a:graphicData uri="http://schemas.openxmlformats.org/drawingml/2006/table">
            <a:tbl>
              <a:tblPr firstRow="1" bandRow="1">
                <a:tableStyleId>{5940675A-B579-460E-94D1-54222C63F5DA}</a:tableStyleId>
              </a:tblPr>
              <a:tblGrid>
                <a:gridCol w="3817112">
                  <a:extLst>
                    <a:ext uri="{9D8B030D-6E8A-4147-A177-3AD203B41FA5}">
                      <a16:colId xmlns:a16="http://schemas.microsoft.com/office/drawing/2014/main" val="2895580795"/>
                    </a:ext>
                  </a:extLst>
                </a:gridCol>
                <a:gridCol w="3817112">
                  <a:extLst>
                    <a:ext uri="{9D8B030D-6E8A-4147-A177-3AD203B41FA5}">
                      <a16:colId xmlns:a16="http://schemas.microsoft.com/office/drawing/2014/main" val="1320942161"/>
                    </a:ext>
                  </a:extLst>
                </a:gridCol>
                <a:gridCol w="3817112">
                  <a:extLst>
                    <a:ext uri="{9D8B030D-6E8A-4147-A177-3AD203B41FA5}">
                      <a16:colId xmlns:a16="http://schemas.microsoft.com/office/drawing/2014/main" val="1554271141"/>
                    </a:ext>
                  </a:extLst>
                </a:gridCol>
              </a:tblGrid>
              <a:tr h="551724">
                <a:tc gridSpan="3">
                  <a:txBody>
                    <a:bodyPr/>
                    <a:lstStyle/>
                    <a:p>
                      <a:pPr algn="ctr"/>
                      <a:r>
                        <a:rPr lang="en-GB" sz="2800" b="1" dirty="0">
                          <a:solidFill>
                            <a:srgbClr val="29314C"/>
                          </a:solidFill>
                          <a:latin typeface="+mj-lt"/>
                          <a:cs typeface="Arial" panose="020B0604020202020204" pitchFamily="34" charset="0"/>
                        </a:rPr>
                        <a:t>There are 186 Norfolk children of school age who are at risk of exploitation.</a:t>
                      </a:r>
                    </a:p>
                  </a:txBody>
                  <a:tcPr/>
                </a:tc>
                <a:tc hMerge="1">
                  <a:txBody>
                    <a:bodyPr/>
                    <a:lstStyle/>
                    <a:p>
                      <a:pPr algn="ctr"/>
                      <a:endParaRPr lang="en-GB" sz="2800" b="1" dirty="0">
                        <a:solidFill>
                          <a:srgbClr val="29314C"/>
                        </a:solidFill>
                        <a:latin typeface="+mj-lt"/>
                        <a:cs typeface="Arial" panose="020B0604020202020204" pitchFamily="34" charset="0"/>
                      </a:endParaRPr>
                    </a:p>
                  </a:txBody>
                  <a:tcPr/>
                </a:tc>
                <a:tc hMerge="1">
                  <a:txBody>
                    <a:bodyPr/>
                    <a:lstStyle/>
                    <a:p>
                      <a:pPr algn="ctr"/>
                      <a:endParaRPr lang="en-GB" sz="2800" b="1" dirty="0">
                        <a:solidFill>
                          <a:srgbClr val="29314C"/>
                        </a:solidFill>
                        <a:latin typeface="+mj-lt"/>
                        <a:cs typeface="Arial" panose="020B0604020202020204" pitchFamily="34" charset="0"/>
                      </a:endParaRPr>
                    </a:p>
                  </a:txBody>
                  <a:tcPr/>
                </a:tc>
                <a:extLst>
                  <a:ext uri="{0D108BD9-81ED-4DB2-BD59-A6C34878D82A}">
                    <a16:rowId xmlns:a16="http://schemas.microsoft.com/office/drawing/2014/main" val="2054010431"/>
                  </a:ext>
                </a:extLst>
              </a:tr>
              <a:tr h="438945">
                <a:tc>
                  <a:txBody>
                    <a:bodyPr/>
                    <a:lstStyle/>
                    <a:p>
                      <a:pPr algn="ctr"/>
                      <a:r>
                        <a:rPr lang="en-GB" sz="2400" b="1" dirty="0">
                          <a:solidFill>
                            <a:srgbClr val="29314C"/>
                          </a:solidFill>
                          <a:latin typeface="+mj-lt"/>
                          <a:cs typeface="Arial" panose="020B0604020202020204" pitchFamily="34" charset="0"/>
                        </a:rPr>
                        <a:t>School Attendance</a:t>
                      </a:r>
                    </a:p>
                  </a:txBody>
                  <a:tcPr/>
                </a:tc>
                <a:tc>
                  <a:txBody>
                    <a:bodyPr/>
                    <a:lstStyle/>
                    <a:p>
                      <a:pPr algn="ctr"/>
                      <a:r>
                        <a:rPr lang="en-GB" sz="2400" b="1" dirty="0">
                          <a:solidFill>
                            <a:srgbClr val="29314C"/>
                          </a:solidFill>
                          <a:latin typeface="+mj-lt"/>
                          <a:cs typeface="Arial" panose="020B0604020202020204" pitchFamily="34" charset="0"/>
                        </a:rPr>
                        <a:t>Elective Home Education</a:t>
                      </a:r>
                    </a:p>
                  </a:txBody>
                  <a:tcPr/>
                </a:tc>
                <a:tc>
                  <a:txBody>
                    <a:bodyPr/>
                    <a:lstStyle/>
                    <a:p>
                      <a:pPr algn="ctr"/>
                      <a:r>
                        <a:rPr lang="en-GB" sz="2400" b="1" dirty="0">
                          <a:solidFill>
                            <a:srgbClr val="29314C"/>
                          </a:solidFill>
                          <a:latin typeface="+mj-lt"/>
                          <a:cs typeface="Arial" panose="020B0604020202020204" pitchFamily="34" charset="0"/>
                        </a:rPr>
                        <a:t>Children Missing Education</a:t>
                      </a:r>
                    </a:p>
                  </a:txBody>
                  <a:tcPr/>
                </a:tc>
                <a:extLst>
                  <a:ext uri="{0D108BD9-81ED-4DB2-BD59-A6C34878D82A}">
                    <a16:rowId xmlns:a16="http://schemas.microsoft.com/office/drawing/2014/main" val="2122163399"/>
                  </a:ext>
                </a:extLst>
              </a:tr>
              <a:tr h="1316836">
                <a:tc>
                  <a:txBody>
                    <a:bodyPr/>
                    <a:lstStyle/>
                    <a:p>
                      <a:pPr algn="ctr"/>
                      <a:r>
                        <a:rPr lang="en-GB" sz="1400" dirty="0">
                          <a:solidFill>
                            <a:srgbClr val="29314C"/>
                          </a:solidFill>
                          <a:latin typeface="+mj-lt"/>
                        </a:rPr>
                        <a:t>Children on the roll of a school. Parent is responsible for ensuring attendance. School is responsible for pupil’s education</a:t>
                      </a:r>
                      <a:r>
                        <a:rPr lang="en-GB" sz="1400" dirty="0">
                          <a:solidFill>
                            <a:srgbClr val="29314C"/>
                          </a:solidFill>
                          <a:latin typeface="+mn-lt"/>
                        </a:rPr>
                        <a:t>. </a:t>
                      </a:r>
                    </a:p>
                    <a:p>
                      <a:pPr algn="ctr"/>
                      <a:endParaRPr lang="en-GB" sz="1400" dirty="0">
                        <a:solidFill>
                          <a:srgbClr val="29314C"/>
                        </a:solidFill>
                        <a:latin typeface="+mn-lt"/>
                      </a:endParaRPr>
                    </a:p>
                    <a:p>
                      <a:pPr algn="ctr"/>
                      <a:endParaRPr lang="en-GB" sz="1400" dirty="0">
                        <a:solidFill>
                          <a:srgbClr val="29314C"/>
                        </a:solidFill>
                        <a:latin typeface="+mn-lt"/>
                      </a:endParaRPr>
                    </a:p>
                    <a:p>
                      <a:pPr algn="ctr"/>
                      <a:endParaRPr lang="en-GB" sz="1400" dirty="0">
                        <a:solidFill>
                          <a:srgbClr val="29314C"/>
                        </a:solidFill>
                        <a:latin typeface="+mn-lt"/>
                      </a:endParaRPr>
                    </a:p>
                  </a:txBody>
                  <a:tcPr anchor="ctr"/>
                </a:tc>
                <a:tc>
                  <a:txBody>
                    <a:bodyPr/>
                    <a:lstStyle/>
                    <a:p>
                      <a:pPr algn="ctr"/>
                      <a:r>
                        <a:rPr lang="en-GB" sz="1400" dirty="0">
                          <a:solidFill>
                            <a:srgbClr val="29314C"/>
                          </a:solidFill>
                          <a:latin typeface="+mj-lt"/>
                          <a:cs typeface="Arial" panose="020B0604020202020204" pitchFamily="34" charset="0"/>
                        </a:rPr>
                        <a:t>Children whose parents/carers have elected to take on full responsibility  for their child’s education.</a:t>
                      </a:r>
                    </a:p>
                    <a:p>
                      <a:pPr algn="ctr"/>
                      <a:r>
                        <a:rPr lang="en-GB" sz="1400" b="1" dirty="0">
                          <a:solidFill>
                            <a:srgbClr val="29314C"/>
                          </a:solidFill>
                          <a:latin typeface="+mj-lt"/>
                          <a:cs typeface="Arial" panose="020B0604020202020204" pitchFamily="34" charset="0"/>
                        </a:rPr>
                        <a:t>There are currently 2569 children registered with Services to Home Educators</a:t>
                      </a:r>
                    </a:p>
                  </a:txBody>
                  <a:tcPr anchor="ctr"/>
                </a:tc>
                <a:tc>
                  <a:txBody>
                    <a:bodyPr/>
                    <a:lstStyle/>
                    <a:p>
                      <a:pPr algn="ctr"/>
                      <a:r>
                        <a:rPr lang="en-GB" sz="1400" dirty="0">
                          <a:solidFill>
                            <a:srgbClr val="29314C"/>
                          </a:solidFill>
                          <a:latin typeface="+mj-lt"/>
                        </a:rPr>
                        <a:t>Children who are not registered at a school or receiving a suitable education otherwise. </a:t>
                      </a:r>
                    </a:p>
                    <a:p>
                      <a:pPr algn="ctr"/>
                      <a:r>
                        <a:rPr lang="en-GB" sz="1400" b="1" dirty="0">
                          <a:solidFill>
                            <a:srgbClr val="29314C"/>
                          </a:solidFill>
                          <a:latin typeface="+mj-lt"/>
                        </a:rPr>
                        <a:t>There are currently 1135 children on </a:t>
                      </a:r>
                    </a:p>
                    <a:p>
                      <a:pPr algn="ctr"/>
                      <a:r>
                        <a:rPr lang="en-GB" sz="1400" b="1" dirty="0">
                          <a:solidFill>
                            <a:srgbClr val="29314C"/>
                          </a:solidFill>
                          <a:latin typeface="+mj-lt"/>
                        </a:rPr>
                        <a:t>the CME register in Norfolk</a:t>
                      </a:r>
                    </a:p>
                  </a:txBody>
                  <a:tcPr anchor="ctr"/>
                </a:tc>
                <a:extLst>
                  <a:ext uri="{0D108BD9-81ED-4DB2-BD59-A6C34878D82A}">
                    <a16:rowId xmlns:a16="http://schemas.microsoft.com/office/drawing/2014/main" val="3606103277"/>
                  </a:ext>
                </a:extLst>
              </a:tr>
            </a:tbl>
          </a:graphicData>
        </a:graphic>
      </p:graphicFrame>
      <p:sp>
        <p:nvSpPr>
          <p:cNvPr id="5" name="Rectangle 4">
            <a:extLst>
              <a:ext uri="{FF2B5EF4-FFF2-40B4-BE49-F238E27FC236}">
                <a16:creationId xmlns:a16="http://schemas.microsoft.com/office/drawing/2014/main" id="{803A11EB-E901-4584-2261-D752CF696337}"/>
              </a:ext>
            </a:extLst>
          </p:cNvPr>
          <p:cNvSpPr/>
          <p:nvPr/>
        </p:nvSpPr>
        <p:spPr>
          <a:xfrm>
            <a:off x="387096" y="3828109"/>
            <a:ext cx="2817922" cy="2691599"/>
          </a:xfrm>
          <a:prstGeom prst="rect">
            <a:avLst/>
          </a:prstGeom>
          <a:no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GB" sz="1400" b="1" dirty="0">
                <a:solidFill>
                  <a:srgbClr val="002060"/>
                </a:solidFill>
                <a:latin typeface="Aptos Display" panose="020B0004020202020204" pitchFamily="34" charset="0"/>
                <a:cs typeface="Arial" panose="020B0604020202020204" pitchFamily="34" charset="0"/>
              </a:rPr>
              <a:t>The Education Act 1996</a:t>
            </a:r>
          </a:p>
          <a:p>
            <a:pPr algn="ctr"/>
            <a:endParaRPr lang="en-GB" sz="1400" b="1" dirty="0">
              <a:solidFill>
                <a:srgbClr val="002060"/>
              </a:solidFill>
              <a:latin typeface="Aptos Display" panose="020B0004020202020204" pitchFamily="34" charset="0"/>
              <a:cs typeface="Arial" panose="020B0604020202020204" pitchFamily="34" charset="0"/>
            </a:endParaRPr>
          </a:p>
          <a:p>
            <a:pPr algn="ctr"/>
            <a:r>
              <a:rPr lang="en-GB" sz="1400" dirty="0">
                <a:solidFill>
                  <a:srgbClr val="29314C"/>
                </a:solidFill>
                <a:latin typeface="Aptos Display" panose="020B0004020202020204" pitchFamily="34" charset="0"/>
                <a:cs typeface="Arial" panose="020B0604020202020204" pitchFamily="34" charset="0"/>
              </a:rPr>
              <a:t>All children, regardless of their circumstances, are entitled to an efficient, full-time education which is suitable to their age, ability, aptitude and any special educational needs that they may have.</a:t>
            </a:r>
            <a:endParaRPr lang="en-GB" sz="1400" dirty="0">
              <a:solidFill>
                <a:srgbClr val="29314C"/>
              </a:solidFill>
              <a:latin typeface="Aptos Display" panose="020B0004020202020204" pitchFamily="34" charset="0"/>
            </a:endParaRPr>
          </a:p>
        </p:txBody>
      </p:sp>
      <p:sp>
        <p:nvSpPr>
          <p:cNvPr id="3" name="Rectangle 2">
            <a:extLst>
              <a:ext uri="{FF2B5EF4-FFF2-40B4-BE49-F238E27FC236}">
                <a16:creationId xmlns:a16="http://schemas.microsoft.com/office/drawing/2014/main" id="{ECF10190-D5E8-6AF0-A217-3FDFD47E909D}"/>
              </a:ext>
            </a:extLst>
          </p:cNvPr>
          <p:cNvSpPr/>
          <p:nvPr/>
        </p:nvSpPr>
        <p:spPr>
          <a:xfrm>
            <a:off x="8567928" y="3828109"/>
            <a:ext cx="3270504" cy="2941535"/>
          </a:xfrm>
          <a:prstGeom prst="rect">
            <a:avLst/>
          </a:prstGeom>
          <a:noFill/>
        </p:spPr>
        <p:style>
          <a:lnRef idx="2">
            <a:schemeClr val="accent5">
              <a:shade val="15000"/>
            </a:schemeClr>
          </a:lnRef>
          <a:fillRef idx="1">
            <a:schemeClr val="accent5"/>
          </a:fillRef>
          <a:effectRef idx="0">
            <a:schemeClr val="accent5"/>
          </a:effectRef>
          <a:fontRef idx="minor">
            <a:schemeClr val="lt1"/>
          </a:fontRef>
        </p:style>
        <p:txBody>
          <a:bodyPr lIns="91440" tIns="45720" rIns="91440" bIns="45720" rtlCol="0" anchor="ctr"/>
          <a:lstStyle/>
          <a:p>
            <a:pPr algn="ctr" fontAlgn="base"/>
            <a:r>
              <a:rPr lang="en-US" sz="1400" dirty="0">
                <a:solidFill>
                  <a:srgbClr val="29314C"/>
                </a:solidFill>
                <a:latin typeface="+mj-lt"/>
              </a:rPr>
              <a:t>Education is essential for children’s progress, wellbeing and wider development and being in school is a protective factor against wider harms, including exploitation. Where children are not receiving education, either because they are persistently missing school, or are not registered at a school and not receiving education otherwise, this could be an indicator of neglect, abuse or exploitation or could constitute neglect in severe and sustained cases. </a:t>
            </a:r>
          </a:p>
          <a:p>
            <a:pPr algn="ctr" fontAlgn="base"/>
            <a:r>
              <a:rPr lang="en-US" sz="1400" b="1" dirty="0">
                <a:solidFill>
                  <a:srgbClr val="29314C"/>
                </a:solidFill>
                <a:latin typeface="+mj-lt"/>
              </a:rPr>
              <a:t>Working Together to Safeguard Children, 2023</a:t>
            </a:r>
          </a:p>
        </p:txBody>
      </p:sp>
      <p:graphicFrame>
        <p:nvGraphicFramePr>
          <p:cNvPr id="8" name="Chart 7">
            <a:extLst>
              <a:ext uri="{FF2B5EF4-FFF2-40B4-BE49-F238E27FC236}">
                <a16:creationId xmlns:a16="http://schemas.microsoft.com/office/drawing/2014/main" id="{5D55B425-C175-0A49-116D-D8394E1801BC}"/>
              </a:ext>
            </a:extLst>
          </p:cNvPr>
          <p:cNvGraphicFramePr/>
          <p:nvPr>
            <p:extLst>
              <p:ext uri="{D42A27DB-BD31-4B8C-83A1-F6EECF244321}">
                <p14:modId xmlns:p14="http://schemas.microsoft.com/office/powerpoint/2010/main" val="2460158544"/>
              </p:ext>
            </p:extLst>
          </p:nvPr>
        </p:nvGraphicFramePr>
        <p:xfrm>
          <a:off x="3561819" y="3916465"/>
          <a:ext cx="5006109" cy="2941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0714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9324C"/>
        </a:solidFill>
        <a:effectLst/>
      </p:bgPr>
    </p:bg>
    <p:spTree>
      <p:nvGrpSpPr>
        <p:cNvPr id="1" name="">
          <a:extLst>
            <a:ext uri="{FF2B5EF4-FFF2-40B4-BE49-F238E27FC236}">
              <a16:creationId xmlns:a16="http://schemas.microsoft.com/office/drawing/2014/main" id="{9600A045-0A9A-44CF-5778-5B7CEF9BCD24}"/>
            </a:ext>
          </a:extLst>
        </p:cNvPr>
        <p:cNvGrpSpPr/>
        <p:nvPr/>
      </p:nvGrpSpPr>
      <p:grpSpPr>
        <a:xfrm>
          <a:off x="0" y="0"/>
          <a:ext cx="0" cy="0"/>
          <a:chOff x="0" y="0"/>
          <a:chExt cx="0" cy="0"/>
        </a:xfrm>
      </p:grpSpPr>
      <p:sp>
        <p:nvSpPr>
          <p:cNvPr id="111" name="Title of presentation…">
            <a:extLst>
              <a:ext uri="{FF2B5EF4-FFF2-40B4-BE49-F238E27FC236}">
                <a16:creationId xmlns:a16="http://schemas.microsoft.com/office/drawing/2014/main" id="{E7FB59FC-C2DD-1A95-647F-D6172D4AB4DD}"/>
              </a:ext>
            </a:extLst>
          </p:cNvPr>
          <p:cNvSpPr txBox="1"/>
          <p:nvPr/>
        </p:nvSpPr>
        <p:spPr>
          <a:xfrm>
            <a:off x="212456" y="1842578"/>
            <a:ext cx="11776834" cy="23083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algn="ctr">
              <a:defRPr sz="4900" b="1">
                <a:solidFill>
                  <a:srgbClr val="FFFFFF"/>
                </a:solidFill>
              </a:defRPr>
            </a:pPr>
            <a:r>
              <a:rPr lang="en-GB" sz="7200" dirty="0">
                <a:latin typeface="Aptos Display" panose="020B0004020202020204" pitchFamily="34" charset="0"/>
              </a:rPr>
              <a:t>Children Missing Education (CME)</a:t>
            </a:r>
          </a:p>
        </p:txBody>
      </p:sp>
      <p:pic>
        <p:nvPicPr>
          <p:cNvPr id="112" name="New NCC Long Logo White.png" descr="New NCC Long Logo White.png">
            <a:extLst>
              <a:ext uri="{FF2B5EF4-FFF2-40B4-BE49-F238E27FC236}">
                <a16:creationId xmlns:a16="http://schemas.microsoft.com/office/drawing/2014/main" id="{F220C340-54F8-C8CD-E3BC-ACAFA7838EEC}"/>
              </a:ext>
            </a:extLst>
          </p:cNvPr>
          <p:cNvPicPr>
            <a:picLocks noChangeAspect="1"/>
          </p:cNvPicPr>
          <p:nvPr/>
        </p:nvPicPr>
        <p:blipFill>
          <a:blip r:embed="rId3"/>
          <a:stretch>
            <a:fillRect/>
          </a:stretch>
        </p:blipFill>
        <p:spPr>
          <a:xfrm>
            <a:off x="480216" y="350521"/>
            <a:ext cx="3214196" cy="488369"/>
          </a:xfrm>
          <a:prstGeom prst="rect">
            <a:avLst/>
          </a:prstGeom>
          <a:ln w="12700">
            <a:miter lim="400000"/>
          </a:ln>
        </p:spPr>
      </p:pic>
      <p:pic>
        <p:nvPicPr>
          <p:cNvPr id="113" name="Flourish Logo.png" descr="Flourish Logo.png">
            <a:extLst>
              <a:ext uri="{FF2B5EF4-FFF2-40B4-BE49-F238E27FC236}">
                <a16:creationId xmlns:a16="http://schemas.microsoft.com/office/drawing/2014/main" id="{B43A0244-C0A8-3941-BC30-3208D5C292EB}"/>
              </a:ext>
            </a:extLst>
          </p:cNvPr>
          <p:cNvPicPr>
            <a:picLocks noChangeAspect="1"/>
          </p:cNvPicPr>
          <p:nvPr/>
        </p:nvPicPr>
        <p:blipFill>
          <a:blip r:embed="rId4"/>
          <a:stretch>
            <a:fillRect/>
          </a:stretch>
        </p:blipFill>
        <p:spPr>
          <a:xfrm>
            <a:off x="968970" y="5756340"/>
            <a:ext cx="845300" cy="568007"/>
          </a:xfrm>
          <a:prstGeom prst="rect">
            <a:avLst/>
          </a:prstGeom>
          <a:ln w="12700">
            <a:miter lim="400000"/>
          </a:ln>
        </p:spPr>
      </p:pic>
      <p:pic>
        <p:nvPicPr>
          <p:cNvPr id="114" name="Vital Signs for Children Logo (White).png" descr="Vital Signs for Children Logo (White).png">
            <a:extLst>
              <a:ext uri="{FF2B5EF4-FFF2-40B4-BE49-F238E27FC236}">
                <a16:creationId xmlns:a16="http://schemas.microsoft.com/office/drawing/2014/main" id="{D9035070-5B9B-C175-25FB-CA144582449A}"/>
              </a:ext>
            </a:extLst>
          </p:cNvPr>
          <p:cNvPicPr>
            <a:picLocks noChangeAspect="1"/>
          </p:cNvPicPr>
          <p:nvPr/>
        </p:nvPicPr>
        <p:blipFill>
          <a:blip r:embed="rId5"/>
          <a:stretch>
            <a:fillRect/>
          </a:stretch>
        </p:blipFill>
        <p:spPr>
          <a:xfrm>
            <a:off x="2087314" y="5831470"/>
            <a:ext cx="1259635" cy="488369"/>
          </a:xfrm>
          <a:prstGeom prst="rect">
            <a:avLst/>
          </a:prstGeom>
          <a:ln w="12700">
            <a:miter lim="400000"/>
          </a:ln>
        </p:spPr>
      </p:pic>
    </p:spTree>
    <p:extLst>
      <p:ext uri="{BB962C8B-B14F-4D97-AF65-F5344CB8AC3E}">
        <p14:creationId xmlns:p14="http://schemas.microsoft.com/office/powerpoint/2010/main" val="281927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329BBB-00DE-B6C9-FFE9-8DA99C18AD1C}"/>
              </a:ext>
            </a:extLst>
          </p:cNvPr>
          <p:cNvSpPr>
            <a:spLocks noGrp="1"/>
          </p:cNvSpPr>
          <p:nvPr>
            <p:ph type="body" sz="quarter" idx="13"/>
          </p:nvPr>
        </p:nvSpPr>
        <p:spPr>
          <a:xfrm>
            <a:off x="357271" y="1408176"/>
            <a:ext cx="4016421" cy="2971800"/>
          </a:xfrm>
        </p:spPr>
        <p:txBody>
          <a:bodyPr>
            <a:normAutofit fontScale="25000" lnSpcReduction="20000"/>
          </a:bodyPr>
          <a:lstStyle/>
          <a:p>
            <a:pPr algn="ctr"/>
            <a:endParaRPr lang="en-GB" dirty="0"/>
          </a:p>
          <a:p>
            <a:pPr algn="ctr"/>
            <a:endParaRPr lang="en-GB" dirty="0"/>
          </a:p>
          <a:p>
            <a:pPr algn="ctr"/>
            <a:endParaRPr lang="en-GB" dirty="0"/>
          </a:p>
          <a:p>
            <a:pPr marL="0" indent="0" algn="ctr">
              <a:buNone/>
            </a:pPr>
            <a:r>
              <a:rPr lang="en-GB" sz="16000" dirty="0">
                <a:latin typeface="+mj-lt"/>
              </a:rPr>
              <a:t>CME should always be seen as a shared responsibility</a:t>
            </a:r>
          </a:p>
          <a:p>
            <a:pPr algn="ctr"/>
            <a:endParaRPr lang="en-GB" dirty="0"/>
          </a:p>
          <a:p>
            <a:pPr algn="ctr"/>
            <a:endParaRPr lang="en-GB" dirty="0"/>
          </a:p>
        </p:txBody>
      </p:sp>
      <p:pic>
        <p:nvPicPr>
          <p:cNvPr id="6" name="Content Placeholder 4" descr="Children outline">
            <a:extLst>
              <a:ext uri="{FF2B5EF4-FFF2-40B4-BE49-F238E27FC236}">
                <a16:creationId xmlns:a16="http://schemas.microsoft.com/office/drawing/2014/main" id="{298A2B1D-5B45-E003-84A0-7E1E976AF22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038546" y="3429000"/>
            <a:ext cx="1468031" cy="1468031"/>
          </a:xfrm>
          <a:prstGeom prst="rect">
            <a:avLst/>
          </a:prstGeom>
        </p:spPr>
      </p:pic>
      <p:pic>
        <p:nvPicPr>
          <p:cNvPr id="7" name="Content Placeholder 4" descr="Children outline">
            <a:extLst>
              <a:ext uri="{FF2B5EF4-FFF2-40B4-BE49-F238E27FC236}">
                <a16:creationId xmlns:a16="http://schemas.microsoft.com/office/drawing/2014/main" id="{7DA3BC57-5901-CA5A-A82B-59197A8F15B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903602" y="5818500"/>
            <a:ext cx="1164629" cy="1164629"/>
          </a:xfrm>
          <a:prstGeom prst="rect">
            <a:avLst/>
          </a:prstGeom>
        </p:spPr>
      </p:pic>
      <p:sp>
        <p:nvSpPr>
          <p:cNvPr id="9" name="Content Placeholder 8">
            <a:extLst>
              <a:ext uri="{FF2B5EF4-FFF2-40B4-BE49-F238E27FC236}">
                <a16:creationId xmlns:a16="http://schemas.microsoft.com/office/drawing/2014/main" id="{4B8A3376-0E90-FAB7-5DBC-359711A75820}"/>
              </a:ext>
            </a:extLst>
          </p:cNvPr>
          <p:cNvSpPr>
            <a:spLocks noGrp="1"/>
          </p:cNvSpPr>
          <p:nvPr>
            <p:ph sz="quarter" idx="14"/>
          </p:nvPr>
        </p:nvSpPr>
        <p:spPr>
          <a:xfrm>
            <a:off x="5316454" y="305594"/>
            <a:ext cx="6518275" cy="6246812"/>
          </a:xfrm>
        </p:spPr>
        <p:txBody>
          <a:bodyPr>
            <a:normAutofit fontScale="85000" lnSpcReduction="20000"/>
          </a:bodyPr>
          <a:lstStyle/>
          <a:p>
            <a:pPr defTabSz="685800"/>
            <a:endParaRPr lang="en-GB" dirty="0"/>
          </a:p>
          <a:p>
            <a:pPr marL="285750" indent="-285750" defTabSz="685800">
              <a:buFont typeface="Arial" panose="020B0604020202020204" pitchFamily="34" charset="0"/>
              <a:buChar char="•"/>
            </a:pPr>
            <a:r>
              <a:rPr lang="en-GB" dirty="0">
                <a:latin typeface="+mj-lt"/>
              </a:rPr>
              <a:t>No single individual at a school, local authority or related service can have a full picture of a child’s needs and circumstances. </a:t>
            </a:r>
          </a:p>
          <a:p>
            <a:pPr defTabSz="685800"/>
            <a:endParaRPr lang="en-GB" dirty="0">
              <a:latin typeface="+mj-lt"/>
            </a:endParaRPr>
          </a:p>
          <a:p>
            <a:pPr marL="285750" indent="-285750" defTabSz="685800">
              <a:buFont typeface="Arial" panose="020B0604020202020204" pitchFamily="34" charset="0"/>
              <a:buChar char="•"/>
            </a:pPr>
            <a:r>
              <a:rPr lang="en-GB" dirty="0">
                <a:latin typeface="+mj-lt"/>
              </a:rPr>
              <a:t>If children and families are to receive the right help at the right time, everyone who comes into contact with them has a role to play in identifying concerns, sharing information and taking prompt action to help in the identification and support of CME.</a:t>
            </a:r>
          </a:p>
          <a:p>
            <a:pPr defTabSz="685800"/>
            <a:endParaRPr lang="en-GB" dirty="0">
              <a:latin typeface="+mj-lt"/>
            </a:endParaRPr>
          </a:p>
          <a:p>
            <a:pPr marL="285750" indent="-285750" defTabSz="685800">
              <a:buFont typeface="Arial" panose="020B0604020202020204" pitchFamily="34" charset="0"/>
              <a:buChar char="•"/>
            </a:pPr>
            <a:r>
              <a:rPr lang="en-GB" dirty="0">
                <a:latin typeface="+mj-lt"/>
              </a:rPr>
              <a:t>Safeguarding and promoting the welfare of children is </a:t>
            </a:r>
            <a:r>
              <a:rPr lang="en-GB" b="1" dirty="0">
                <a:latin typeface="+mj-lt"/>
              </a:rPr>
              <a:t>everyone’s responsibility</a:t>
            </a:r>
            <a:r>
              <a:rPr lang="en-GB" dirty="0">
                <a:latin typeface="+mj-lt"/>
              </a:rPr>
              <a:t>. </a:t>
            </a:r>
          </a:p>
          <a:p>
            <a:pPr defTabSz="685800"/>
            <a:endParaRPr lang="en-GB" dirty="0">
              <a:latin typeface="+mj-lt"/>
            </a:endParaRPr>
          </a:p>
          <a:p>
            <a:pPr marL="285750" indent="-285750" defTabSz="685800">
              <a:buFont typeface="Arial" panose="020B0604020202020204" pitchFamily="34" charset="0"/>
              <a:buChar char="•"/>
            </a:pPr>
            <a:r>
              <a:rPr lang="en-GB" dirty="0">
                <a:latin typeface="+mj-lt"/>
              </a:rPr>
              <a:t>In order to fulfil this responsibility effectively, all individuals involved in identifying and supporting CME should make sure their approach is child centred.</a:t>
            </a:r>
          </a:p>
          <a:p>
            <a:endParaRPr lang="en-GB" dirty="0"/>
          </a:p>
        </p:txBody>
      </p:sp>
    </p:spTree>
    <p:extLst>
      <p:ext uri="{BB962C8B-B14F-4D97-AF65-F5344CB8AC3E}">
        <p14:creationId xmlns:p14="http://schemas.microsoft.com/office/powerpoint/2010/main" val="930581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46003-0842-B3EB-289B-603872C119C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7B19137-58E7-0743-4D33-D8240CA02FBB}"/>
              </a:ext>
            </a:extLst>
          </p:cNvPr>
          <p:cNvPicPr>
            <a:picLocks noChangeAspect="1"/>
          </p:cNvPicPr>
          <p:nvPr/>
        </p:nvPicPr>
        <p:blipFill>
          <a:blip r:embed="rId3"/>
          <a:stretch>
            <a:fillRect/>
          </a:stretch>
        </p:blipFill>
        <p:spPr>
          <a:xfrm rot="13488446">
            <a:off x="2392606" y="-3895146"/>
            <a:ext cx="10829396" cy="13041162"/>
          </a:xfrm>
          <a:prstGeom prst="rect">
            <a:avLst/>
          </a:prstGeom>
        </p:spPr>
      </p:pic>
      <p:sp>
        <p:nvSpPr>
          <p:cNvPr id="2" name="TextBox 1">
            <a:extLst>
              <a:ext uri="{FF2B5EF4-FFF2-40B4-BE49-F238E27FC236}">
                <a16:creationId xmlns:a16="http://schemas.microsoft.com/office/drawing/2014/main" id="{5889A400-C90E-7424-DE05-BDA243318E85}"/>
              </a:ext>
            </a:extLst>
          </p:cNvPr>
          <p:cNvSpPr txBox="1"/>
          <p:nvPr/>
        </p:nvSpPr>
        <p:spPr>
          <a:xfrm>
            <a:off x="355834" y="212012"/>
            <a:ext cx="10977184" cy="707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hangingPunct="0"/>
            <a:r>
              <a:rPr kumimoji="0" lang="en-GB" sz="4000" b="1" i="0" u="none" strike="noStrike" cap="none" spc="0" normalizeH="0" baseline="0" dirty="0">
                <a:ln>
                  <a:noFill/>
                </a:ln>
                <a:solidFill>
                  <a:srgbClr val="332F60"/>
                </a:solidFill>
                <a:effectLst/>
                <a:uFillTx/>
                <a:sym typeface="Calibri"/>
              </a:rPr>
              <a:t>Children who are at greater risk of becoming CME</a:t>
            </a:r>
          </a:p>
        </p:txBody>
      </p:sp>
      <p:sp>
        <p:nvSpPr>
          <p:cNvPr id="3" name="Rectangle: Rounded Corners 2">
            <a:extLst>
              <a:ext uri="{FF2B5EF4-FFF2-40B4-BE49-F238E27FC236}">
                <a16:creationId xmlns:a16="http://schemas.microsoft.com/office/drawing/2014/main" id="{86A363AA-0E59-7758-F937-083F81515C7E}"/>
              </a:ext>
            </a:extLst>
          </p:cNvPr>
          <p:cNvSpPr/>
          <p:nvPr/>
        </p:nvSpPr>
        <p:spPr>
          <a:xfrm>
            <a:off x="296213" y="1380415"/>
            <a:ext cx="2094171" cy="2032322"/>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2F60"/>
                </a:solidFill>
                <a:effectLst/>
                <a:uLnTx/>
                <a:uFillTx/>
                <a:latin typeface="+mj-lt"/>
              </a:rPr>
              <a:t>Pupils at risk of harm or neglect</a:t>
            </a:r>
          </a:p>
        </p:txBody>
      </p:sp>
      <p:sp>
        <p:nvSpPr>
          <p:cNvPr id="4" name="Rectangle: Rounded Corners 3">
            <a:extLst>
              <a:ext uri="{FF2B5EF4-FFF2-40B4-BE49-F238E27FC236}">
                <a16:creationId xmlns:a16="http://schemas.microsoft.com/office/drawing/2014/main" id="{86D6CF6C-94C3-CA0E-5C44-3510D450B97A}"/>
              </a:ext>
            </a:extLst>
          </p:cNvPr>
          <p:cNvSpPr/>
          <p:nvPr/>
        </p:nvSpPr>
        <p:spPr>
          <a:xfrm>
            <a:off x="2567738" y="1380415"/>
            <a:ext cx="2094171" cy="2032322"/>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2F60"/>
                </a:solidFill>
                <a:effectLst/>
                <a:uLnTx/>
                <a:uFillTx/>
                <a:latin typeface="+mj-lt"/>
              </a:rPr>
              <a:t>Children of Gypsy, Roma and Traveller families</a:t>
            </a:r>
            <a:endParaRPr kumimoji="0" lang="en-US" sz="2000" b="1" i="0" u="none" strike="noStrike" kern="1200" cap="none" spc="0" normalizeH="0" baseline="0" noProof="0" dirty="0">
              <a:ln>
                <a:noFill/>
              </a:ln>
              <a:solidFill>
                <a:srgbClr val="332F60"/>
              </a:solidFill>
              <a:effectLst/>
              <a:uLnTx/>
              <a:uFillTx/>
              <a:latin typeface="+mj-lt"/>
            </a:endParaRPr>
          </a:p>
        </p:txBody>
      </p:sp>
      <p:sp>
        <p:nvSpPr>
          <p:cNvPr id="5" name="Rectangle: Rounded Corners 4">
            <a:extLst>
              <a:ext uri="{FF2B5EF4-FFF2-40B4-BE49-F238E27FC236}">
                <a16:creationId xmlns:a16="http://schemas.microsoft.com/office/drawing/2014/main" id="{AD339BE6-53C7-61ED-5473-B995DA0DC520}"/>
              </a:ext>
            </a:extLst>
          </p:cNvPr>
          <p:cNvSpPr/>
          <p:nvPr/>
        </p:nvSpPr>
        <p:spPr>
          <a:xfrm>
            <a:off x="4839263" y="1385746"/>
            <a:ext cx="2440603" cy="2065180"/>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2F60"/>
                </a:solidFill>
                <a:effectLst/>
                <a:uLnTx/>
                <a:uFillTx/>
                <a:latin typeface="+mj-lt"/>
              </a:rPr>
              <a:t>Unaccompanied asylum-seeking children and children of new migrant families</a:t>
            </a:r>
            <a:endParaRPr kumimoji="0" lang="en-US" sz="2000" b="1" i="0" u="none" strike="noStrike" kern="1200" cap="none" spc="0" normalizeH="0" baseline="0" noProof="0" dirty="0">
              <a:ln>
                <a:noFill/>
              </a:ln>
              <a:solidFill>
                <a:srgbClr val="332F60"/>
              </a:solidFill>
              <a:effectLst/>
              <a:uLnTx/>
              <a:uFillTx/>
              <a:latin typeface="+mj-lt"/>
            </a:endParaRPr>
          </a:p>
        </p:txBody>
      </p:sp>
      <p:sp>
        <p:nvSpPr>
          <p:cNvPr id="6" name="Rectangle: Rounded Corners 5">
            <a:extLst>
              <a:ext uri="{FF2B5EF4-FFF2-40B4-BE49-F238E27FC236}">
                <a16:creationId xmlns:a16="http://schemas.microsoft.com/office/drawing/2014/main" id="{EE5F906C-8B1F-EB5E-03D1-C84699FF12F7}"/>
              </a:ext>
            </a:extLst>
          </p:cNvPr>
          <p:cNvSpPr/>
          <p:nvPr/>
        </p:nvSpPr>
        <p:spPr>
          <a:xfrm>
            <a:off x="355834" y="3509006"/>
            <a:ext cx="2094171" cy="20482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2F60"/>
                </a:solidFill>
                <a:effectLst/>
                <a:uLnTx/>
                <a:uFillTx/>
                <a:latin typeface="+mj-lt"/>
              </a:rPr>
              <a:t>Children who go missing from home or care</a:t>
            </a:r>
            <a:endParaRPr kumimoji="0" lang="en-US" sz="2000" b="1" i="0" u="none" strike="noStrike" kern="1200" cap="none" spc="0" normalizeH="0" baseline="0" noProof="0" dirty="0">
              <a:ln>
                <a:noFill/>
              </a:ln>
              <a:solidFill>
                <a:srgbClr val="332F60"/>
              </a:solidFill>
              <a:effectLst/>
              <a:uLnTx/>
              <a:uFillTx/>
              <a:latin typeface="+mj-lt"/>
            </a:endParaRPr>
          </a:p>
        </p:txBody>
      </p:sp>
      <p:pic>
        <p:nvPicPr>
          <p:cNvPr id="7" name="Picture 6">
            <a:extLst>
              <a:ext uri="{FF2B5EF4-FFF2-40B4-BE49-F238E27FC236}">
                <a16:creationId xmlns:a16="http://schemas.microsoft.com/office/drawing/2014/main" id="{03912717-9EF2-889E-25C0-FEA51BCEDD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3226" y="5625970"/>
            <a:ext cx="1341958" cy="881062"/>
          </a:xfrm>
          <a:prstGeom prst="rect">
            <a:avLst/>
          </a:prstGeom>
        </p:spPr>
      </p:pic>
      <p:sp>
        <p:nvSpPr>
          <p:cNvPr id="9" name="Rectangle: Rounded Corners 8">
            <a:extLst>
              <a:ext uri="{FF2B5EF4-FFF2-40B4-BE49-F238E27FC236}">
                <a16:creationId xmlns:a16="http://schemas.microsoft.com/office/drawing/2014/main" id="{619B39CB-F96E-EFAF-6EEE-9E2D1C94197F}"/>
              </a:ext>
            </a:extLst>
          </p:cNvPr>
          <p:cNvSpPr/>
          <p:nvPr/>
        </p:nvSpPr>
        <p:spPr>
          <a:xfrm>
            <a:off x="7406972" y="1383328"/>
            <a:ext cx="2251096" cy="20482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2F60"/>
                </a:solidFill>
                <a:effectLst/>
                <a:uLnTx/>
                <a:uFillTx/>
                <a:latin typeface="+mj-lt"/>
              </a:rPr>
              <a:t>Children with SEND whose needs are not being adequately supported</a:t>
            </a:r>
            <a:endParaRPr kumimoji="0" lang="en-US" sz="2000" b="1" i="0" u="none" strike="noStrike" kern="1200" cap="none" spc="0" normalizeH="0" baseline="0" noProof="0" dirty="0">
              <a:ln>
                <a:noFill/>
              </a:ln>
              <a:solidFill>
                <a:srgbClr val="332F60"/>
              </a:solidFill>
              <a:effectLst/>
              <a:uLnTx/>
              <a:uFillTx/>
              <a:latin typeface="+mj-lt"/>
            </a:endParaRPr>
          </a:p>
        </p:txBody>
      </p:sp>
      <p:sp>
        <p:nvSpPr>
          <p:cNvPr id="13" name="Rectangle: Rounded Corners 12">
            <a:extLst>
              <a:ext uri="{FF2B5EF4-FFF2-40B4-BE49-F238E27FC236}">
                <a16:creationId xmlns:a16="http://schemas.microsoft.com/office/drawing/2014/main" id="{CD84CD83-4187-EDE3-A9E6-D99808EF35C3}"/>
              </a:ext>
            </a:extLst>
          </p:cNvPr>
          <p:cNvSpPr/>
          <p:nvPr/>
        </p:nvSpPr>
        <p:spPr>
          <a:xfrm>
            <a:off x="2567737" y="4307342"/>
            <a:ext cx="2094171" cy="20482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2F60"/>
                </a:solidFill>
                <a:effectLst/>
                <a:uLnTx/>
                <a:uFillTx/>
                <a:latin typeface="+mj-lt"/>
              </a:rPr>
              <a:t>Children supervised by the youth justice system</a:t>
            </a:r>
            <a:endParaRPr kumimoji="0" lang="en-US" sz="2000" b="1" i="0" u="none" strike="noStrike" kern="1200" cap="none" spc="0" normalizeH="0" baseline="0" noProof="0" dirty="0">
              <a:ln>
                <a:noFill/>
              </a:ln>
              <a:solidFill>
                <a:srgbClr val="332F60"/>
              </a:solidFill>
              <a:effectLst/>
              <a:uLnTx/>
              <a:uFillTx/>
              <a:latin typeface="+mj-lt"/>
            </a:endParaRPr>
          </a:p>
        </p:txBody>
      </p:sp>
      <p:sp>
        <p:nvSpPr>
          <p:cNvPr id="14" name="Rectangle: Rounded Corners 13">
            <a:extLst>
              <a:ext uri="{FF2B5EF4-FFF2-40B4-BE49-F238E27FC236}">
                <a16:creationId xmlns:a16="http://schemas.microsoft.com/office/drawing/2014/main" id="{EA27997C-A3D8-F661-5454-2AF4052CA6BB}"/>
              </a:ext>
            </a:extLst>
          </p:cNvPr>
          <p:cNvSpPr/>
          <p:nvPr/>
        </p:nvSpPr>
        <p:spPr>
          <a:xfrm>
            <a:off x="9741994" y="1402627"/>
            <a:ext cx="2094171" cy="20482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2F60"/>
                </a:solidFill>
                <a:effectLst/>
                <a:uLnTx/>
                <a:uFillTx/>
                <a:latin typeface="+mj-lt"/>
              </a:rPr>
              <a:t>Children of service personnel</a:t>
            </a:r>
            <a:endParaRPr kumimoji="0" lang="en-US" sz="2000" b="1" i="0" u="none" strike="noStrike" kern="1200" cap="none" spc="0" normalizeH="0" baseline="0" noProof="0" dirty="0">
              <a:ln>
                <a:noFill/>
              </a:ln>
              <a:solidFill>
                <a:srgbClr val="332F60"/>
              </a:solidFill>
              <a:effectLst/>
              <a:uLnTx/>
              <a:uFillTx/>
              <a:latin typeface="+mj-lt"/>
            </a:endParaRPr>
          </a:p>
        </p:txBody>
      </p:sp>
      <p:sp>
        <p:nvSpPr>
          <p:cNvPr id="15" name="Rectangle: Rounded Corners 14">
            <a:extLst>
              <a:ext uri="{FF2B5EF4-FFF2-40B4-BE49-F238E27FC236}">
                <a16:creationId xmlns:a16="http://schemas.microsoft.com/office/drawing/2014/main" id="{11188D31-DF3D-7EF4-DC6E-0A39B5879376}"/>
              </a:ext>
            </a:extLst>
          </p:cNvPr>
          <p:cNvSpPr/>
          <p:nvPr/>
        </p:nvSpPr>
        <p:spPr>
          <a:xfrm>
            <a:off x="9741995" y="3509005"/>
            <a:ext cx="2094171" cy="20482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2F60"/>
                </a:solidFill>
                <a:effectLst/>
                <a:uLnTx/>
                <a:uFillTx/>
                <a:latin typeface="+mj-lt"/>
              </a:rPr>
              <a:t>Children attending unregistered independent schools</a:t>
            </a:r>
            <a:endParaRPr kumimoji="0" lang="en-US" sz="2000" b="1" i="0" u="none" strike="noStrike" kern="1200" cap="none" spc="0" normalizeH="0" baseline="0" noProof="0" dirty="0">
              <a:ln>
                <a:noFill/>
              </a:ln>
              <a:solidFill>
                <a:srgbClr val="332F60"/>
              </a:solidFill>
              <a:effectLst/>
              <a:uLnTx/>
              <a:uFillTx/>
              <a:latin typeface="+mj-lt"/>
            </a:endParaRPr>
          </a:p>
        </p:txBody>
      </p:sp>
      <p:sp>
        <p:nvSpPr>
          <p:cNvPr id="16" name="Rectangle: Rounded Corners 15">
            <a:extLst>
              <a:ext uri="{FF2B5EF4-FFF2-40B4-BE49-F238E27FC236}">
                <a16:creationId xmlns:a16="http://schemas.microsoft.com/office/drawing/2014/main" id="{330F8FDD-1E1F-A1C5-5210-8EBA69669F6C}"/>
              </a:ext>
            </a:extLst>
          </p:cNvPr>
          <p:cNvSpPr/>
          <p:nvPr/>
        </p:nvSpPr>
        <p:spPr>
          <a:xfrm>
            <a:off x="7569524" y="4307343"/>
            <a:ext cx="2094171" cy="20482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2F60"/>
                </a:solidFill>
                <a:effectLst/>
                <a:uLnTx/>
                <a:uFillTx/>
                <a:latin typeface="+mj-lt"/>
              </a:rPr>
              <a:t>Children who cease to attend a school</a:t>
            </a:r>
            <a:endParaRPr kumimoji="0" lang="en-US" sz="2000" b="1" i="0" u="none" strike="noStrike" kern="1200" cap="none" spc="0" normalizeH="0" baseline="0" noProof="0" dirty="0">
              <a:ln>
                <a:noFill/>
              </a:ln>
              <a:solidFill>
                <a:srgbClr val="332F60"/>
              </a:solidFill>
              <a:effectLst/>
              <a:uLnTx/>
              <a:uFillTx/>
              <a:latin typeface="+mj-lt"/>
            </a:endParaRPr>
          </a:p>
        </p:txBody>
      </p:sp>
      <p:sp>
        <p:nvSpPr>
          <p:cNvPr id="12" name="Rectangle: Rounded Corners 11">
            <a:extLst>
              <a:ext uri="{FF2B5EF4-FFF2-40B4-BE49-F238E27FC236}">
                <a16:creationId xmlns:a16="http://schemas.microsoft.com/office/drawing/2014/main" id="{6037A5A4-BD34-4F9F-2DF1-620EE66F5149}"/>
              </a:ext>
            </a:extLst>
          </p:cNvPr>
          <p:cNvSpPr/>
          <p:nvPr/>
        </p:nvSpPr>
        <p:spPr>
          <a:xfrm>
            <a:off x="4977507" y="4307344"/>
            <a:ext cx="2440603" cy="2048299"/>
          </a:xfrm>
          <a:prstGeom prst="roundRect">
            <a:avLst/>
          </a:prstGeom>
          <a:solidFill>
            <a:schemeClr val="bg1"/>
          </a:solidFill>
          <a:ln>
            <a:solidFill>
              <a:srgbClr val="332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32F60"/>
                </a:solidFill>
                <a:effectLst/>
                <a:uLnTx/>
                <a:uFillTx/>
                <a:latin typeface="+mj-lt"/>
              </a:rPr>
              <a:t>Home educated children who are not receiving suitable full-time education</a:t>
            </a:r>
            <a:endParaRPr kumimoji="0" lang="en-US" sz="2000" b="1" i="0" u="none" strike="noStrike" kern="1200" cap="none" spc="0" normalizeH="0" baseline="0" noProof="0" dirty="0">
              <a:ln>
                <a:noFill/>
              </a:ln>
              <a:solidFill>
                <a:srgbClr val="332F60"/>
              </a:solidFill>
              <a:effectLst/>
              <a:uLnTx/>
              <a:uFillTx/>
              <a:latin typeface="+mj-lt"/>
            </a:endParaRPr>
          </a:p>
        </p:txBody>
      </p:sp>
    </p:spTree>
    <p:extLst>
      <p:ext uri="{BB962C8B-B14F-4D97-AF65-F5344CB8AC3E}">
        <p14:creationId xmlns:p14="http://schemas.microsoft.com/office/powerpoint/2010/main" val="3146582823"/>
      </p:ext>
    </p:extLst>
  </p:cSld>
  <p:clrMapOvr>
    <a:masterClrMapping/>
  </p:clrMapOvr>
  <mc:AlternateContent xmlns:mc="http://schemas.openxmlformats.org/markup-compatibility/2006" xmlns:p14="http://schemas.microsoft.com/office/powerpoint/2010/main">
    <mc:Choice Requires="p14">
      <p:transition spd="slow" p14:dur="2000" advTm="58129"/>
    </mc:Choice>
    <mc:Fallback xmlns="">
      <p:transition spd="slow" advTm="5812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4197920">
            <a:off x="10671138" y="4741209"/>
            <a:ext cx="4204156" cy="3171042"/>
          </a:xfrm>
          <a:prstGeom prst="rect">
            <a:avLst/>
          </a:prstGeom>
        </p:spPr>
      </p:pic>
      <p:sp>
        <p:nvSpPr>
          <p:cNvPr id="2" name="Title 1">
            <a:extLst>
              <a:ext uri="{FF2B5EF4-FFF2-40B4-BE49-F238E27FC236}">
                <a16:creationId xmlns:a16="http://schemas.microsoft.com/office/drawing/2014/main" id="{45A2170C-D5D2-1171-B1E5-2531FDF1B790}"/>
              </a:ext>
            </a:extLst>
          </p:cNvPr>
          <p:cNvSpPr>
            <a:spLocks noGrp="1"/>
          </p:cNvSpPr>
          <p:nvPr>
            <p:ph type="ctrTitle"/>
          </p:nvPr>
        </p:nvSpPr>
        <p:spPr>
          <a:xfrm>
            <a:off x="1937526" y="343841"/>
            <a:ext cx="8188929" cy="906891"/>
          </a:xfrm>
        </p:spPr>
        <p:txBody>
          <a:bodyPr>
            <a:noAutofit/>
          </a:bodyPr>
          <a:lstStyle/>
          <a:p>
            <a:br>
              <a:rPr lang="en-GB" sz="2800" b="1" i="0" dirty="0">
                <a:effectLst/>
                <a:highlight>
                  <a:srgbClr val="FFFFFF"/>
                </a:highlight>
                <a:latin typeface="Rockwell" panose="02060603020205020403" pitchFamily="18" charset="0"/>
              </a:rPr>
            </a:br>
            <a:br>
              <a:rPr lang="en-GB" sz="2800" b="1" i="0" dirty="0">
                <a:effectLst/>
                <a:highlight>
                  <a:srgbClr val="FFFFFF"/>
                </a:highlight>
                <a:latin typeface="Rockwell" panose="02060603020205020403" pitchFamily="18" charset="0"/>
              </a:rPr>
            </a:br>
            <a:br>
              <a:rPr lang="en-GB" sz="2800" b="1" i="0" dirty="0">
                <a:effectLst/>
                <a:highlight>
                  <a:srgbClr val="FFFFFF"/>
                </a:highlight>
                <a:latin typeface="Rockwell" panose="02060603020205020403" pitchFamily="18" charset="0"/>
              </a:rPr>
            </a:br>
            <a:br>
              <a:rPr lang="en-GB" sz="2800" b="1" i="0" dirty="0">
                <a:effectLst/>
                <a:highlight>
                  <a:srgbClr val="FFFFFF"/>
                </a:highlight>
                <a:latin typeface="Rockwell" panose="02060603020205020403" pitchFamily="18" charset="0"/>
              </a:rPr>
            </a:br>
            <a:br>
              <a:rPr lang="en-GB" sz="2800" b="1" i="0" dirty="0">
                <a:effectLst/>
                <a:highlight>
                  <a:srgbClr val="FFFFFF"/>
                </a:highlight>
                <a:latin typeface="Rockwell" panose="02060603020205020403" pitchFamily="18" charset="0"/>
              </a:rPr>
            </a:br>
            <a:br>
              <a:rPr lang="en-GB" sz="2800" b="1" i="0" dirty="0">
                <a:effectLst/>
                <a:highlight>
                  <a:srgbClr val="FFFFFF"/>
                </a:highlight>
                <a:latin typeface="Rockwell" panose="02060603020205020403" pitchFamily="18" charset="0"/>
              </a:rPr>
            </a:br>
            <a:br>
              <a:rPr lang="en-GB" sz="2800" b="1" i="0" dirty="0">
                <a:effectLst/>
                <a:highlight>
                  <a:srgbClr val="FFFFFF"/>
                </a:highlight>
                <a:latin typeface="Rockwell" panose="02060603020205020403" pitchFamily="18" charset="0"/>
              </a:rPr>
            </a:br>
            <a:br>
              <a:rPr lang="en-GB" sz="2800" b="1" i="0" dirty="0">
                <a:effectLst/>
                <a:highlight>
                  <a:srgbClr val="FFFFFF"/>
                </a:highlight>
              </a:rPr>
            </a:br>
            <a:r>
              <a:rPr lang="en-GB" sz="2800" b="1" dirty="0">
                <a:solidFill>
                  <a:srgbClr val="29314C"/>
                </a:solidFill>
                <a:highlight>
                  <a:srgbClr val="FFFFFF"/>
                </a:highlight>
                <a:cs typeface="Arial"/>
              </a:rPr>
              <a:t>There are currently 1135 children on the Norfolk Children Missing Education Register</a:t>
            </a:r>
            <a:endParaRPr lang="en-GB" sz="2800" b="1" dirty="0">
              <a:solidFill>
                <a:srgbClr val="29314C"/>
              </a:solidFill>
              <a:highlight>
                <a:srgbClr val="FFFFFF"/>
              </a:highlight>
              <a:cs typeface="Arial" panose="020B0604020202020204" pitchFamily="34" charset="0"/>
            </a:endParaRPr>
          </a:p>
        </p:txBody>
      </p:sp>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7574541">
            <a:off x="-2297081" y="-747816"/>
            <a:ext cx="3691554" cy="2784405"/>
          </a:xfrm>
          <a:prstGeom prst="rect">
            <a:avLst/>
          </a:prstGeom>
        </p:spPr>
      </p:pic>
      <p:graphicFrame>
        <p:nvGraphicFramePr>
          <p:cNvPr id="8" name="Table 7">
            <a:extLst>
              <a:ext uri="{FF2B5EF4-FFF2-40B4-BE49-F238E27FC236}">
                <a16:creationId xmlns:a16="http://schemas.microsoft.com/office/drawing/2014/main" id="{AFAED9C2-04D9-0ADB-5FAA-DFF93383751E}"/>
              </a:ext>
            </a:extLst>
          </p:cNvPr>
          <p:cNvGraphicFramePr>
            <a:graphicFrameLocks noGrp="1"/>
          </p:cNvGraphicFramePr>
          <p:nvPr>
            <p:extLst>
              <p:ext uri="{D42A27DB-BD31-4B8C-83A1-F6EECF244321}">
                <p14:modId xmlns:p14="http://schemas.microsoft.com/office/powerpoint/2010/main" val="3018791263"/>
              </p:ext>
            </p:extLst>
          </p:nvPr>
        </p:nvGraphicFramePr>
        <p:xfrm>
          <a:off x="695456" y="1394860"/>
          <a:ext cx="11039856" cy="4600273"/>
        </p:xfrm>
        <a:graphic>
          <a:graphicData uri="http://schemas.openxmlformats.org/drawingml/2006/table">
            <a:tbl>
              <a:tblPr firstRow="1" bandRow="1">
                <a:tableStyleId>{93296810-A885-4BE3-A3E7-6D5BEEA58F35}</a:tableStyleId>
              </a:tblPr>
              <a:tblGrid>
                <a:gridCol w="3679953">
                  <a:extLst>
                    <a:ext uri="{9D8B030D-6E8A-4147-A177-3AD203B41FA5}">
                      <a16:colId xmlns:a16="http://schemas.microsoft.com/office/drawing/2014/main" val="1955188296"/>
                    </a:ext>
                  </a:extLst>
                </a:gridCol>
                <a:gridCol w="1570040">
                  <a:extLst>
                    <a:ext uri="{9D8B030D-6E8A-4147-A177-3AD203B41FA5}">
                      <a16:colId xmlns:a16="http://schemas.microsoft.com/office/drawing/2014/main" val="3982344339"/>
                    </a:ext>
                  </a:extLst>
                </a:gridCol>
                <a:gridCol w="5789863">
                  <a:extLst>
                    <a:ext uri="{9D8B030D-6E8A-4147-A177-3AD203B41FA5}">
                      <a16:colId xmlns:a16="http://schemas.microsoft.com/office/drawing/2014/main" val="3884700601"/>
                    </a:ext>
                  </a:extLst>
                </a:gridCol>
              </a:tblGrid>
              <a:tr h="553469">
                <a:tc>
                  <a:txBody>
                    <a:bodyPr/>
                    <a:lstStyle/>
                    <a:p>
                      <a:pPr algn="l"/>
                      <a:r>
                        <a:rPr lang="en-GB" sz="2000" b="1" dirty="0">
                          <a:latin typeface="+mj-lt"/>
                        </a:rPr>
                        <a:t>Barrier to enrolment into school</a:t>
                      </a:r>
                    </a:p>
                  </a:txBody>
                  <a:tcPr>
                    <a:solidFill>
                      <a:schemeClr val="tx2">
                        <a:lumMod val="90000"/>
                        <a:lumOff val="10000"/>
                      </a:schemeClr>
                    </a:solidFill>
                  </a:tcPr>
                </a:tc>
                <a:tc>
                  <a:txBody>
                    <a:bodyPr/>
                    <a:lstStyle/>
                    <a:p>
                      <a:pPr algn="l"/>
                      <a:r>
                        <a:rPr lang="en-GB" sz="2000" dirty="0">
                          <a:solidFill>
                            <a:schemeClr val="bg1"/>
                          </a:solidFill>
                          <a:latin typeface="+mj-lt"/>
                        </a:rPr>
                        <a:t>Number of children</a:t>
                      </a:r>
                    </a:p>
                  </a:txBody>
                  <a:tcPr>
                    <a:solidFill>
                      <a:schemeClr val="tx2">
                        <a:lumMod val="90000"/>
                        <a:lumOff val="10000"/>
                      </a:schemeClr>
                    </a:solidFill>
                  </a:tcPr>
                </a:tc>
                <a:tc>
                  <a:txBody>
                    <a:bodyPr/>
                    <a:lstStyle/>
                    <a:p>
                      <a:pPr algn="l"/>
                      <a:r>
                        <a:rPr lang="en-GB" sz="2000" dirty="0">
                          <a:solidFill>
                            <a:schemeClr val="bg1"/>
                          </a:solidFill>
                          <a:latin typeface="+mj-lt"/>
                        </a:rPr>
                        <a:t>Intervention</a:t>
                      </a:r>
                    </a:p>
                  </a:txBody>
                  <a:tcPr>
                    <a:solidFill>
                      <a:schemeClr val="tx2">
                        <a:lumMod val="90000"/>
                        <a:lumOff val="10000"/>
                      </a:schemeClr>
                    </a:solidFill>
                  </a:tcPr>
                </a:tc>
                <a:extLst>
                  <a:ext uri="{0D108BD9-81ED-4DB2-BD59-A6C34878D82A}">
                    <a16:rowId xmlns:a16="http://schemas.microsoft.com/office/drawing/2014/main" val="1667021167"/>
                  </a:ext>
                </a:extLst>
              </a:tr>
              <a:tr h="469828">
                <a:tc>
                  <a:txBody>
                    <a:bodyPr/>
                    <a:lstStyle/>
                    <a:p>
                      <a:pPr algn="l"/>
                      <a:r>
                        <a:rPr lang="en-GB" sz="1200" dirty="0">
                          <a:solidFill>
                            <a:schemeClr val="bg1"/>
                          </a:solidFill>
                          <a:latin typeface="+mj-lt"/>
                        </a:rPr>
                        <a:t>Establishing whereabouts in Norfolk, outside Norfolk or abroad</a:t>
                      </a:r>
                    </a:p>
                  </a:txBody>
                  <a:tcPr>
                    <a:solidFill>
                      <a:schemeClr val="tx2">
                        <a:lumMod val="90000"/>
                        <a:lumOff val="10000"/>
                      </a:schemeClr>
                    </a:solidFill>
                  </a:tcPr>
                </a:tc>
                <a:tc>
                  <a:txBody>
                    <a:bodyPr/>
                    <a:lstStyle/>
                    <a:p>
                      <a:pPr algn="ctr"/>
                      <a:r>
                        <a:rPr lang="en-GB" sz="1200" dirty="0">
                          <a:solidFill>
                            <a:schemeClr val="bg1"/>
                          </a:solidFill>
                          <a:latin typeface="+mj-lt"/>
                        </a:rPr>
                        <a:t>84</a:t>
                      </a:r>
                    </a:p>
                  </a:txBody>
                  <a:tcPr>
                    <a:solidFill>
                      <a:schemeClr val="tx2">
                        <a:lumMod val="90000"/>
                        <a:lumOff val="10000"/>
                      </a:schemeClr>
                    </a:solidFill>
                  </a:tcPr>
                </a:tc>
                <a:tc>
                  <a:txBody>
                    <a:bodyPr/>
                    <a:lstStyle/>
                    <a:p>
                      <a:pPr algn="l"/>
                      <a:r>
                        <a:rPr lang="en-GB" sz="1200" kern="1200" dirty="0">
                          <a:solidFill>
                            <a:schemeClr val="bg1"/>
                          </a:solidFill>
                          <a:effectLst/>
                          <a:latin typeface="+mj-lt"/>
                          <a:ea typeface="+mn-ea"/>
                          <a:cs typeface="+mn-cs"/>
                        </a:rPr>
                        <a:t>CME Officers continuing investigations to locate the children that have gone missing or left school without next destinations being known.​</a:t>
                      </a:r>
                      <a:endParaRPr lang="en-GB" sz="1200" dirty="0">
                        <a:solidFill>
                          <a:schemeClr val="bg1"/>
                        </a:solidFill>
                        <a:latin typeface="+mj-lt"/>
                      </a:endParaRPr>
                    </a:p>
                  </a:txBody>
                  <a:tcPr>
                    <a:solidFill>
                      <a:schemeClr val="tx2">
                        <a:lumMod val="90000"/>
                        <a:lumOff val="10000"/>
                      </a:schemeClr>
                    </a:solidFill>
                  </a:tcPr>
                </a:tc>
                <a:extLst>
                  <a:ext uri="{0D108BD9-81ED-4DB2-BD59-A6C34878D82A}">
                    <a16:rowId xmlns:a16="http://schemas.microsoft.com/office/drawing/2014/main" val="4012681286"/>
                  </a:ext>
                </a:extLst>
              </a:tr>
              <a:tr h="422569">
                <a:tc>
                  <a:txBody>
                    <a:bodyPr/>
                    <a:lstStyle/>
                    <a:p>
                      <a:pPr algn="l"/>
                      <a:r>
                        <a:rPr lang="en-GB" sz="1200" dirty="0">
                          <a:solidFill>
                            <a:schemeClr val="bg1"/>
                          </a:solidFill>
                          <a:latin typeface="+mj-lt"/>
                        </a:rPr>
                        <a:t>AEO casework / School Attendance Order</a:t>
                      </a:r>
                    </a:p>
                  </a:txBody>
                  <a:tcPr>
                    <a:solidFill>
                      <a:schemeClr val="tx2">
                        <a:lumMod val="90000"/>
                        <a:lumOff val="10000"/>
                      </a:schemeClr>
                    </a:solidFill>
                  </a:tcPr>
                </a:tc>
                <a:tc>
                  <a:txBody>
                    <a:bodyPr/>
                    <a:lstStyle/>
                    <a:p>
                      <a:pPr algn="ctr"/>
                      <a:r>
                        <a:rPr lang="en-GB" sz="1200" dirty="0">
                          <a:solidFill>
                            <a:schemeClr val="bg1"/>
                          </a:solidFill>
                          <a:latin typeface="+mj-lt"/>
                        </a:rPr>
                        <a:t>199</a:t>
                      </a:r>
                    </a:p>
                  </a:txBody>
                  <a:tcPr>
                    <a:solidFill>
                      <a:schemeClr val="tx2">
                        <a:lumMod val="90000"/>
                        <a:lumOff val="10000"/>
                      </a:schemeClr>
                    </a:solidFill>
                  </a:tcPr>
                </a:tc>
                <a:tc>
                  <a:txBody>
                    <a:bodyPr/>
                    <a:lstStyle/>
                    <a:p>
                      <a:pPr algn="l"/>
                      <a:r>
                        <a:rPr lang="en-GB" sz="1200" kern="1200" dirty="0">
                          <a:solidFill>
                            <a:schemeClr val="bg1"/>
                          </a:solidFill>
                          <a:effectLst/>
                          <a:latin typeface="+mj-lt"/>
                          <a:ea typeface="+mn-ea"/>
                          <a:cs typeface="+mn-cs"/>
                        </a:rPr>
                        <a:t>Attendance Team work with families of children missing from education to ensure their enrolment into school.​</a:t>
                      </a:r>
                      <a:endParaRPr lang="en-GB" sz="1200" dirty="0">
                        <a:solidFill>
                          <a:schemeClr val="bg1"/>
                        </a:solidFill>
                        <a:latin typeface="+mj-lt"/>
                      </a:endParaRPr>
                    </a:p>
                  </a:txBody>
                  <a:tcPr>
                    <a:solidFill>
                      <a:schemeClr val="tx2">
                        <a:lumMod val="90000"/>
                        <a:lumOff val="10000"/>
                      </a:schemeClr>
                    </a:solidFill>
                  </a:tcPr>
                </a:tc>
                <a:extLst>
                  <a:ext uri="{0D108BD9-81ED-4DB2-BD59-A6C34878D82A}">
                    <a16:rowId xmlns:a16="http://schemas.microsoft.com/office/drawing/2014/main" val="592843385"/>
                  </a:ext>
                </a:extLst>
              </a:tr>
              <a:tr h="248173">
                <a:tc>
                  <a:txBody>
                    <a:bodyPr/>
                    <a:lstStyle/>
                    <a:p>
                      <a:pPr algn="l"/>
                      <a:r>
                        <a:rPr lang="en-GB" sz="1200" dirty="0">
                          <a:solidFill>
                            <a:schemeClr val="bg1"/>
                          </a:solidFill>
                          <a:latin typeface="+mj-lt"/>
                        </a:rPr>
                        <a:t>Awaiting Admissions placement/Fair Access</a:t>
                      </a:r>
                    </a:p>
                  </a:txBody>
                  <a:tcPr>
                    <a:solidFill>
                      <a:schemeClr val="tx2">
                        <a:lumMod val="90000"/>
                        <a:lumOff val="10000"/>
                      </a:schemeClr>
                    </a:solidFill>
                  </a:tcPr>
                </a:tc>
                <a:tc>
                  <a:txBody>
                    <a:bodyPr/>
                    <a:lstStyle/>
                    <a:p>
                      <a:pPr algn="ctr"/>
                      <a:r>
                        <a:rPr lang="en-GB" sz="1200" dirty="0">
                          <a:solidFill>
                            <a:schemeClr val="bg1"/>
                          </a:solidFill>
                          <a:latin typeface="+mj-lt"/>
                        </a:rPr>
                        <a:t>122</a:t>
                      </a:r>
                    </a:p>
                  </a:txBody>
                  <a:tcPr>
                    <a:solidFill>
                      <a:schemeClr val="tx2">
                        <a:lumMod val="90000"/>
                        <a:lumOff val="10000"/>
                      </a:schemeClr>
                    </a:solidFill>
                  </a:tcPr>
                </a:tc>
                <a:tc>
                  <a:txBody>
                    <a:bodyPr/>
                    <a:lstStyle/>
                    <a:p>
                      <a:pPr algn="l"/>
                      <a:r>
                        <a:rPr lang="en-GB" sz="1200" kern="1200" dirty="0">
                          <a:solidFill>
                            <a:schemeClr val="bg1"/>
                          </a:solidFill>
                          <a:effectLst/>
                          <a:latin typeface="+mj-lt"/>
                          <a:ea typeface="+mn-ea"/>
                          <a:cs typeface="+mn-cs"/>
                        </a:rPr>
                        <a:t>Children are waiting for an offer of a school place.</a:t>
                      </a:r>
                      <a:endParaRPr lang="en-GB" sz="1200" dirty="0">
                        <a:solidFill>
                          <a:schemeClr val="bg1"/>
                        </a:solidFill>
                        <a:latin typeface="+mj-lt"/>
                      </a:endParaRPr>
                    </a:p>
                  </a:txBody>
                  <a:tcPr>
                    <a:solidFill>
                      <a:schemeClr val="tx2">
                        <a:lumMod val="90000"/>
                        <a:lumOff val="10000"/>
                      </a:schemeClr>
                    </a:solidFill>
                  </a:tcPr>
                </a:tc>
                <a:extLst>
                  <a:ext uri="{0D108BD9-81ED-4DB2-BD59-A6C34878D82A}">
                    <a16:rowId xmlns:a16="http://schemas.microsoft.com/office/drawing/2014/main" val="4022533066"/>
                  </a:ext>
                </a:extLst>
              </a:tr>
              <a:tr h="247230">
                <a:tc>
                  <a:txBody>
                    <a:bodyPr/>
                    <a:lstStyle/>
                    <a:p>
                      <a:pPr algn="l"/>
                      <a:r>
                        <a:rPr lang="en-GB" sz="1200" dirty="0">
                          <a:solidFill>
                            <a:schemeClr val="bg1"/>
                          </a:solidFill>
                          <a:latin typeface="+mj-lt"/>
                        </a:rPr>
                        <a:t>Awaiting EHCP placement</a:t>
                      </a:r>
                    </a:p>
                  </a:txBody>
                  <a:tcPr>
                    <a:solidFill>
                      <a:schemeClr val="tx2">
                        <a:lumMod val="90000"/>
                        <a:lumOff val="10000"/>
                      </a:schemeClr>
                    </a:solidFill>
                  </a:tcPr>
                </a:tc>
                <a:tc>
                  <a:txBody>
                    <a:bodyPr/>
                    <a:lstStyle/>
                    <a:p>
                      <a:pPr algn="ctr"/>
                      <a:r>
                        <a:rPr lang="en-GB" sz="1200" dirty="0">
                          <a:solidFill>
                            <a:schemeClr val="bg1"/>
                          </a:solidFill>
                          <a:latin typeface="+mj-lt"/>
                        </a:rPr>
                        <a:t>361</a:t>
                      </a:r>
                    </a:p>
                  </a:txBody>
                  <a:tcPr>
                    <a:solidFill>
                      <a:schemeClr val="tx2">
                        <a:lumMod val="90000"/>
                        <a:lumOff val="10000"/>
                      </a:schemeClr>
                    </a:solidFill>
                  </a:tcPr>
                </a:tc>
                <a:tc>
                  <a:txBody>
                    <a:bodyPr/>
                    <a:lstStyle/>
                    <a:p>
                      <a:pPr algn="l"/>
                      <a:r>
                        <a:rPr lang="en-GB" sz="1200" kern="1200" dirty="0">
                          <a:solidFill>
                            <a:schemeClr val="bg1"/>
                          </a:solidFill>
                          <a:effectLst/>
                          <a:latin typeface="+mj-lt"/>
                          <a:ea typeface="+mn-ea"/>
                          <a:cs typeface="+mn-cs"/>
                        </a:rPr>
                        <a:t>Children with EHCPs are waiting for an offer of a school place.</a:t>
                      </a:r>
                      <a:endParaRPr lang="en-GB" sz="1200" dirty="0">
                        <a:solidFill>
                          <a:schemeClr val="bg1"/>
                        </a:solidFill>
                        <a:latin typeface="+mj-lt"/>
                      </a:endParaRPr>
                    </a:p>
                  </a:txBody>
                  <a:tcPr>
                    <a:solidFill>
                      <a:schemeClr val="tx2">
                        <a:lumMod val="90000"/>
                        <a:lumOff val="10000"/>
                      </a:schemeClr>
                    </a:solidFill>
                  </a:tcPr>
                </a:tc>
                <a:extLst>
                  <a:ext uri="{0D108BD9-81ED-4DB2-BD59-A6C34878D82A}">
                    <a16:rowId xmlns:a16="http://schemas.microsoft.com/office/drawing/2014/main" val="283821031"/>
                  </a:ext>
                </a:extLst>
              </a:tr>
              <a:tr h="500811">
                <a:tc>
                  <a:txBody>
                    <a:bodyPr/>
                    <a:lstStyle/>
                    <a:p>
                      <a:pPr algn="l"/>
                      <a:r>
                        <a:rPr lang="en-GB" sz="1200" dirty="0">
                          <a:solidFill>
                            <a:schemeClr val="bg1"/>
                          </a:solidFill>
                          <a:latin typeface="+mj-lt"/>
                        </a:rPr>
                        <a:t>Virtual School</a:t>
                      </a:r>
                    </a:p>
                  </a:txBody>
                  <a:tcPr>
                    <a:solidFill>
                      <a:schemeClr val="tx2">
                        <a:lumMod val="90000"/>
                        <a:lumOff val="10000"/>
                      </a:schemeClr>
                    </a:solidFill>
                  </a:tcPr>
                </a:tc>
                <a:tc>
                  <a:txBody>
                    <a:bodyPr/>
                    <a:lstStyle/>
                    <a:p>
                      <a:pPr algn="ctr"/>
                      <a:r>
                        <a:rPr lang="en-GB" sz="1200" dirty="0">
                          <a:solidFill>
                            <a:schemeClr val="bg1"/>
                          </a:solidFill>
                          <a:latin typeface="+mj-lt"/>
                        </a:rPr>
                        <a:t>6</a:t>
                      </a:r>
                    </a:p>
                  </a:txBody>
                  <a:tcPr>
                    <a:solidFill>
                      <a:schemeClr val="tx2">
                        <a:lumMod val="90000"/>
                        <a:lumOff val="10000"/>
                      </a:schemeClr>
                    </a:solidFill>
                  </a:tcPr>
                </a:tc>
                <a:tc>
                  <a:txBody>
                    <a:bodyPr/>
                    <a:lstStyle/>
                    <a:p>
                      <a:pPr algn="l"/>
                      <a:r>
                        <a:rPr lang="en-GB" sz="1200" kern="1200" dirty="0">
                          <a:solidFill>
                            <a:schemeClr val="bg1"/>
                          </a:solidFill>
                          <a:effectLst/>
                          <a:latin typeface="+mj-lt"/>
                          <a:ea typeface="+mn-ea"/>
                          <a:cs typeface="+mn-cs"/>
                        </a:rPr>
                        <a:t>Norfolk Looked After Children who are not able to access school and have alternative arrangements in place for short periods of time.​</a:t>
                      </a:r>
                      <a:endParaRPr lang="en-GB" sz="1200" dirty="0">
                        <a:solidFill>
                          <a:schemeClr val="bg1"/>
                        </a:solidFill>
                        <a:latin typeface="+mj-lt"/>
                      </a:endParaRPr>
                    </a:p>
                  </a:txBody>
                  <a:tcPr>
                    <a:solidFill>
                      <a:schemeClr val="tx2">
                        <a:lumMod val="90000"/>
                        <a:lumOff val="10000"/>
                      </a:schemeClr>
                    </a:solidFill>
                  </a:tcPr>
                </a:tc>
                <a:extLst>
                  <a:ext uri="{0D108BD9-81ED-4DB2-BD59-A6C34878D82A}">
                    <a16:rowId xmlns:a16="http://schemas.microsoft.com/office/drawing/2014/main" val="2695393621"/>
                  </a:ext>
                </a:extLst>
              </a:tr>
              <a:tr h="235670">
                <a:tc>
                  <a:txBody>
                    <a:bodyPr/>
                    <a:lstStyle/>
                    <a:p>
                      <a:pPr algn="l"/>
                      <a:r>
                        <a:rPr lang="en-GB" sz="1200" dirty="0">
                          <a:solidFill>
                            <a:schemeClr val="bg1"/>
                          </a:solidFill>
                          <a:latin typeface="+mj-lt"/>
                        </a:rPr>
                        <a:t>CME Casework</a:t>
                      </a:r>
                    </a:p>
                  </a:txBody>
                  <a:tcPr>
                    <a:solidFill>
                      <a:schemeClr val="tx2">
                        <a:lumMod val="90000"/>
                        <a:lumOff val="10000"/>
                      </a:schemeClr>
                    </a:solidFill>
                  </a:tcPr>
                </a:tc>
                <a:tc>
                  <a:txBody>
                    <a:bodyPr/>
                    <a:lstStyle/>
                    <a:p>
                      <a:pPr algn="ctr"/>
                      <a:r>
                        <a:rPr lang="en-GB" sz="1200" dirty="0">
                          <a:solidFill>
                            <a:schemeClr val="bg1"/>
                          </a:solidFill>
                          <a:latin typeface="+mj-lt"/>
                        </a:rPr>
                        <a:t>76</a:t>
                      </a:r>
                    </a:p>
                  </a:txBody>
                  <a:tcPr>
                    <a:solidFill>
                      <a:schemeClr val="tx2">
                        <a:lumMod val="90000"/>
                        <a:lumOff val="10000"/>
                      </a:schemeClr>
                    </a:solidFill>
                  </a:tcPr>
                </a:tc>
                <a:tc>
                  <a:txBody>
                    <a:bodyPr/>
                    <a:lstStyle/>
                    <a:p>
                      <a:pPr algn="l"/>
                      <a:r>
                        <a:rPr lang="en-GB" sz="1200" dirty="0">
                          <a:solidFill>
                            <a:schemeClr val="bg1"/>
                          </a:solidFill>
                          <a:latin typeface="+mj-lt"/>
                        </a:rPr>
                        <a:t>CME officers investigating what education is in place for children. </a:t>
                      </a:r>
                    </a:p>
                  </a:txBody>
                  <a:tcPr>
                    <a:solidFill>
                      <a:schemeClr val="tx2">
                        <a:lumMod val="90000"/>
                        <a:lumOff val="10000"/>
                      </a:schemeClr>
                    </a:solidFill>
                  </a:tcPr>
                </a:tc>
                <a:extLst>
                  <a:ext uri="{0D108BD9-81ED-4DB2-BD59-A6C34878D82A}">
                    <a16:rowId xmlns:a16="http://schemas.microsoft.com/office/drawing/2014/main" val="2236571801"/>
                  </a:ext>
                </a:extLst>
              </a:tr>
              <a:tr h="253581">
                <a:tc>
                  <a:txBody>
                    <a:bodyPr/>
                    <a:lstStyle/>
                    <a:p>
                      <a:pPr lvl="0" algn="l">
                        <a:buNone/>
                      </a:pPr>
                      <a:r>
                        <a:rPr lang="en-GB" sz="1200" dirty="0">
                          <a:solidFill>
                            <a:schemeClr val="bg1"/>
                          </a:solidFill>
                          <a:latin typeface="+mj-lt"/>
                        </a:rPr>
                        <a:t>Referral to other LA CME team</a:t>
                      </a:r>
                    </a:p>
                  </a:txBody>
                  <a:tcPr>
                    <a:solidFill>
                      <a:schemeClr val="tx2">
                        <a:lumMod val="90000"/>
                        <a:lumOff val="10000"/>
                      </a:schemeClr>
                    </a:solidFill>
                  </a:tcPr>
                </a:tc>
                <a:tc>
                  <a:txBody>
                    <a:bodyPr/>
                    <a:lstStyle/>
                    <a:p>
                      <a:pPr lvl="0" algn="ctr">
                        <a:buNone/>
                      </a:pPr>
                      <a:r>
                        <a:rPr lang="en-GB" sz="1200" dirty="0">
                          <a:solidFill>
                            <a:schemeClr val="bg1"/>
                          </a:solidFill>
                          <a:latin typeface="+mj-lt"/>
                        </a:rPr>
                        <a:t>113</a:t>
                      </a:r>
                    </a:p>
                  </a:txBody>
                  <a:tcPr>
                    <a:solidFill>
                      <a:schemeClr val="tx2">
                        <a:lumMod val="90000"/>
                        <a:lumOff val="10000"/>
                      </a:schemeClr>
                    </a:solidFill>
                  </a:tcPr>
                </a:tc>
                <a:tc>
                  <a:txBody>
                    <a:bodyPr/>
                    <a:lstStyle/>
                    <a:p>
                      <a:pPr lvl="0" algn="l">
                        <a:buNone/>
                      </a:pPr>
                      <a:r>
                        <a:rPr lang="en-GB" sz="1200" kern="1200" dirty="0">
                          <a:solidFill>
                            <a:schemeClr val="bg1"/>
                          </a:solidFill>
                          <a:effectLst/>
                          <a:latin typeface="+mj-lt"/>
                          <a:ea typeface="+mn-ea"/>
                          <a:cs typeface="+mn-cs"/>
                        </a:rPr>
                        <a:t>Children have been removed from the roll of a Norfolk school as family have moved county. </a:t>
                      </a:r>
                    </a:p>
                  </a:txBody>
                  <a:tcPr>
                    <a:solidFill>
                      <a:schemeClr val="tx2">
                        <a:lumMod val="90000"/>
                        <a:lumOff val="10000"/>
                      </a:schemeClr>
                    </a:solidFill>
                  </a:tcPr>
                </a:tc>
                <a:extLst>
                  <a:ext uri="{0D108BD9-81ED-4DB2-BD59-A6C34878D82A}">
                    <a16:rowId xmlns:a16="http://schemas.microsoft.com/office/drawing/2014/main" val="3746236765"/>
                  </a:ext>
                </a:extLst>
              </a:tr>
              <a:tr h="271492">
                <a:tc>
                  <a:txBody>
                    <a:bodyPr/>
                    <a:lstStyle/>
                    <a:p>
                      <a:pPr lvl="0" algn="l">
                        <a:buNone/>
                      </a:pPr>
                      <a:r>
                        <a:rPr lang="en-GB" sz="1200" dirty="0">
                          <a:solidFill>
                            <a:schemeClr val="bg1"/>
                          </a:solidFill>
                          <a:latin typeface="+mj-lt"/>
                        </a:rPr>
                        <a:t>CME - AES</a:t>
                      </a:r>
                    </a:p>
                  </a:txBody>
                  <a:tcPr>
                    <a:solidFill>
                      <a:schemeClr val="tx2">
                        <a:lumMod val="90000"/>
                        <a:lumOff val="10000"/>
                      </a:schemeClr>
                    </a:solidFill>
                  </a:tcPr>
                </a:tc>
                <a:tc>
                  <a:txBody>
                    <a:bodyPr/>
                    <a:lstStyle/>
                    <a:p>
                      <a:pPr lvl="0" algn="ctr">
                        <a:buNone/>
                      </a:pPr>
                      <a:r>
                        <a:rPr lang="en-GB" sz="1200" dirty="0">
                          <a:solidFill>
                            <a:schemeClr val="bg1"/>
                          </a:solidFill>
                          <a:latin typeface="+mj-lt"/>
                        </a:rPr>
                        <a:t>152</a:t>
                      </a:r>
                    </a:p>
                  </a:txBody>
                  <a:tcPr>
                    <a:solidFill>
                      <a:schemeClr val="tx2">
                        <a:lumMod val="90000"/>
                        <a:lumOff val="10000"/>
                      </a:schemeClr>
                    </a:solidFill>
                  </a:tcPr>
                </a:tc>
                <a:tc>
                  <a:txBody>
                    <a:bodyPr/>
                    <a:lstStyle/>
                    <a:p>
                      <a:pPr lvl="0" algn="l">
                        <a:buNone/>
                      </a:pPr>
                      <a:r>
                        <a:rPr lang="en-GB" sz="1200" kern="1200" dirty="0">
                          <a:solidFill>
                            <a:schemeClr val="bg1"/>
                          </a:solidFill>
                          <a:effectLst/>
                          <a:latin typeface="+mj-lt"/>
                          <a:ea typeface="+mn-ea"/>
                          <a:cs typeface="+mn-cs"/>
                        </a:rPr>
                        <a:t>Children who have been PEX or placement ceased at Independent school. </a:t>
                      </a:r>
                    </a:p>
                  </a:txBody>
                  <a:tcPr>
                    <a:solidFill>
                      <a:schemeClr val="tx2">
                        <a:lumMod val="90000"/>
                        <a:lumOff val="10000"/>
                      </a:schemeClr>
                    </a:solidFill>
                  </a:tcPr>
                </a:tc>
                <a:extLst>
                  <a:ext uri="{0D108BD9-81ED-4DB2-BD59-A6C34878D82A}">
                    <a16:rowId xmlns:a16="http://schemas.microsoft.com/office/drawing/2014/main" val="4180092143"/>
                  </a:ext>
                </a:extLst>
              </a:tr>
              <a:tr h="261123">
                <a:tc>
                  <a:txBody>
                    <a:bodyPr/>
                    <a:lstStyle/>
                    <a:p>
                      <a:pPr lvl="0" algn="l">
                        <a:buNone/>
                      </a:pPr>
                      <a:r>
                        <a:rPr lang="en-GB" sz="1200" dirty="0">
                          <a:solidFill>
                            <a:schemeClr val="bg1"/>
                          </a:solidFill>
                          <a:latin typeface="+mj-lt"/>
                        </a:rPr>
                        <a:t>Confirm Enrolment at School</a:t>
                      </a:r>
                    </a:p>
                  </a:txBody>
                  <a:tcPr>
                    <a:solidFill>
                      <a:schemeClr val="tx2">
                        <a:lumMod val="90000"/>
                        <a:lumOff val="10000"/>
                      </a:schemeClr>
                    </a:solidFill>
                  </a:tcPr>
                </a:tc>
                <a:tc>
                  <a:txBody>
                    <a:bodyPr/>
                    <a:lstStyle/>
                    <a:p>
                      <a:pPr lvl="0" algn="ctr">
                        <a:buNone/>
                      </a:pPr>
                      <a:r>
                        <a:rPr lang="en-GB" sz="1200" dirty="0">
                          <a:solidFill>
                            <a:schemeClr val="bg1"/>
                          </a:solidFill>
                          <a:latin typeface="+mj-lt"/>
                        </a:rPr>
                        <a:t>22</a:t>
                      </a:r>
                    </a:p>
                  </a:txBody>
                  <a:tcPr>
                    <a:solidFill>
                      <a:schemeClr val="tx2">
                        <a:lumMod val="90000"/>
                        <a:lumOff val="10000"/>
                      </a:schemeClr>
                    </a:solidFill>
                  </a:tcPr>
                </a:tc>
                <a:tc>
                  <a:txBody>
                    <a:bodyPr/>
                    <a:lstStyle/>
                    <a:p>
                      <a:pPr lvl="0" algn="l">
                        <a:buNone/>
                      </a:pPr>
                      <a:r>
                        <a:rPr lang="en-GB" sz="1200" kern="1200" dirty="0">
                          <a:solidFill>
                            <a:schemeClr val="bg1"/>
                          </a:solidFill>
                          <a:effectLst/>
                          <a:latin typeface="+mj-lt"/>
                          <a:ea typeface="+mn-ea"/>
                          <a:cs typeface="+mn-cs"/>
                        </a:rPr>
                        <a:t>School place offered awaiting confirmation of enrolment.</a:t>
                      </a:r>
                    </a:p>
                  </a:txBody>
                  <a:tcPr>
                    <a:solidFill>
                      <a:schemeClr val="tx2">
                        <a:lumMod val="90000"/>
                        <a:lumOff val="10000"/>
                      </a:schemeClr>
                    </a:solidFill>
                  </a:tcPr>
                </a:tc>
                <a:extLst>
                  <a:ext uri="{0D108BD9-81ED-4DB2-BD59-A6C34878D82A}">
                    <a16:rowId xmlns:a16="http://schemas.microsoft.com/office/drawing/2014/main" val="636657809"/>
                  </a:ext>
                </a:extLst>
              </a:tr>
              <a:tr h="307314">
                <a:tc>
                  <a:txBody>
                    <a:bodyPr/>
                    <a:lstStyle/>
                    <a:p>
                      <a:pPr lvl="0" algn="l">
                        <a:buNone/>
                      </a:pPr>
                      <a:endParaRPr lang="en-GB" sz="1200" b="1" dirty="0">
                        <a:solidFill>
                          <a:schemeClr val="bg1"/>
                        </a:solidFill>
                        <a:latin typeface="+mj-lt"/>
                      </a:endParaRPr>
                    </a:p>
                  </a:txBody>
                  <a:tcPr>
                    <a:noFill/>
                  </a:tcPr>
                </a:tc>
                <a:tc>
                  <a:txBody>
                    <a:bodyPr/>
                    <a:lstStyle/>
                    <a:p>
                      <a:pPr lvl="0" algn="ctr">
                        <a:buNone/>
                      </a:pPr>
                      <a:endParaRPr lang="en-GB" sz="1200" b="1" dirty="0">
                        <a:solidFill>
                          <a:schemeClr val="bg1"/>
                        </a:solidFill>
                        <a:latin typeface="+mj-lt"/>
                      </a:endParaRPr>
                    </a:p>
                  </a:txBody>
                  <a:tcPr>
                    <a:noFill/>
                  </a:tcPr>
                </a:tc>
                <a:tc>
                  <a:txBody>
                    <a:bodyPr/>
                    <a:lstStyle/>
                    <a:p>
                      <a:pPr lvl="0" algn="l">
                        <a:buNone/>
                      </a:pPr>
                      <a:endParaRPr lang="en-GB" sz="1200" b="1" kern="1200" dirty="0">
                        <a:solidFill>
                          <a:schemeClr val="bg1"/>
                        </a:solidFill>
                        <a:effectLst/>
                        <a:latin typeface="+mj-lt"/>
                        <a:ea typeface="+mn-ea"/>
                        <a:cs typeface="+mn-cs"/>
                      </a:endParaRPr>
                    </a:p>
                  </a:txBody>
                  <a:tcPr>
                    <a:noFill/>
                  </a:tcPr>
                </a:tc>
                <a:extLst>
                  <a:ext uri="{0D108BD9-81ED-4DB2-BD59-A6C34878D82A}">
                    <a16:rowId xmlns:a16="http://schemas.microsoft.com/office/drawing/2014/main" val="2241104068"/>
                  </a:ext>
                </a:extLst>
              </a:tr>
              <a:tr h="307314">
                <a:tc>
                  <a:txBody>
                    <a:bodyPr/>
                    <a:lstStyle/>
                    <a:p>
                      <a:pPr lvl="0" algn="l">
                        <a:buNone/>
                      </a:pPr>
                      <a:r>
                        <a:rPr lang="en-GB" sz="1400" b="1" dirty="0">
                          <a:solidFill>
                            <a:schemeClr val="bg1"/>
                          </a:solidFill>
                          <a:latin typeface="+mj-lt"/>
                        </a:rPr>
                        <a:t>Interim education from Transitional Education Service</a:t>
                      </a:r>
                    </a:p>
                  </a:txBody>
                  <a:tcPr>
                    <a:solidFill>
                      <a:schemeClr val="tx2">
                        <a:lumMod val="90000"/>
                        <a:lumOff val="10000"/>
                      </a:schemeClr>
                    </a:solidFill>
                  </a:tcPr>
                </a:tc>
                <a:tc>
                  <a:txBody>
                    <a:bodyPr/>
                    <a:lstStyle/>
                    <a:p>
                      <a:pPr lvl="0" algn="ctr">
                        <a:buNone/>
                      </a:pPr>
                      <a:r>
                        <a:rPr lang="en-GB" sz="1400" b="1" dirty="0">
                          <a:solidFill>
                            <a:schemeClr val="bg1"/>
                          </a:solidFill>
                          <a:latin typeface="+mj-lt"/>
                        </a:rPr>
                        <a:t>545</a:t>
                      </a:r>
                    </a:p>
                  </a:txBody>
                  <a:tcPr>
                    <a:solidFill>
                      <a:schemeClr val="tx2">
                        <a:lumMod val="90000"/>
                        <a:lumOff val="10000"/>
                      </a:schemeClr>
                    </a:solidFill>
                  </a:tcPr>
                </a:tc>
                <a:tc>
                  <a:txBody>
                    <a:bodyPr/>
                    <a:lstStyle/>
                    <a:p>
                      <a:pPr lvl="0" algn="l">
                        <a:buNone/>
                      </a:pPr>
                      <a:r>
                        <a:rPr lang="en-GB" sz="1400" b="1" kern="1200" dirty="0">
                          <a:solidFill>
                            <a:schemeClr val="bg1"/>
                          </a:solidFill>
                          <a:effectLst/>
                          <a:latin typeface="+mj-lt"/>
                          <a:ea typeface="+mn-ea"/>
                          <a:cs typeface="+mn-cs"/>
                        </a:rPr>
                        <a:t>Of the above cohorts receiving interim provision via TES. </a:t>
                      </a:r>
                    </a:p>
                  </a:txBody>
                  <a:tcPr>
                    <a:solidFill>
                      <a:schemeClr val="tx2">
                        <a:lumMod val="90000"/>
                        <a:lumOff val="10000"/>
                      </a:schemeClr>
                    </a:solidFill>
                  </a:tcPr>
                </a:tc>
                <a:extLst>
                  <a:ext uri="{0D108BD9-81ED-4DB2-BD59-A6C34878D82A}">
                    <a16:rowId xmlns:a16="http://schemas.microsoft.com/office/drawing/2014/main" val="340233727"/>
                  </a:ext>
                </a:extLst>
              </a:tr>
            </a:tbl>
          </a:graphicData>
        </a:graphic>
      </p:graphicFrame>
    </p:spTree>
    <p:extLst>
      <p:ext uri="{BB962C8B-B14F-4D97-AF65-F5344CB8AC3E}">
        <p14:creationId xmlns:p14="http://schemas.microsoft.com/office/powerpoint/2010/main" val="50506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31600ED-788A-71C8-6ACD-164D8F1F2A66}"/>
              </a:ext>
            </a:extLst>
          </p:cNvPr>
          <p:cNvSpPr txBox="1"/>
          <p:nvPr/>
        </p:nvSpPr>
        <p:spPr>
          <a:xfrm>
            <a:off x="382437" y="0"/>
            <a:ext cx="11314640" cy="1323439"/>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1E2A5A"/>
                </a:solidFill>
                <a:effectLst/>
                <a:uLnTx/>
                <a:uFillTx/>
                <a:cs typeface="Calibri"/>
                <a:sym typeface="Calibri"/>
              </a:rPr>
              <a:t>Key things to consider and incorporate into your practice</a:t>
            </a:r>
          </a:p>
        </p:txBody>
      </p:sp>
      <p:sp>
        <p:nvSpPr>
          <p:cNvPr id="8" name="TextBox 7">
            <a:extLst>
              <a:ext uri="{FF2B5EF4-FFF2-40B4-BE49-F238E27FC236}">
                <a16:creationId xmlns:a16="http://schemas.microsoft.com/office/drawing/2014/main" id="{D39B83AF-946A-BE37-7872-85E0E465D7AB}"/>
              </a:ext>
            </a:extLst>
          </p:cNvPr>
          <p:cNvSpPr txBox="1"/>
          <p:nvPr/>
        </p:nvSpPr>
        <p:spPr>
          <a:xfrm>
            <a:off x="382437" y="1323441"/>
            <a:ext cx="10788471" cy="3323987"/>
          </a:xfrm>
          <a:prstGeom prst="rect">
            <a:avLst/>
          </a:prstGeom>
          <a:noFill/>
        </p:spPr>
        <p:txBody>
          <a:bodyPr wrap="square" rtlCol="0">
            <a:spAutoFit/>
          </a:bodyPr>
          <a:lstStyle/>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GB" sz="2400" b="0" i="0" u="none" strike="noStrike" kern="0" cap="none" spc="0" normalizeH="0" baseline="0" noProof="0" dirty="0">
                <a:ln>
                  <a:noFill/>
                </a:ln>
                <a:solidFill>
                  <a:srgbClr val="1E2A5A"/>
                </a:solidFill>
                <a:effectLst/>
                <a:uLnTx/>
                <a:uFillTx/>
                <a:cs typeface="Calibri"/>
                <a:sym typeface="Calibri"/>
              </a:rPr>
              <a:t>Get curious about why a child is not attending school</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400" kern="0" dirty="0">
                <a:solidFill>
                  <a:srgbClr val="1E2A5A"/>
                </a:solidFill>
                <a:cs typeface="Calibri"/>
                <a:sym typeface="Calibri"/>
              </a:rPr>
              <a:t>Ask, what is the child doing instead of attending school?</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400" kern="0" dirty="0">
                <a:solidFill>
                  <a:srgbClr val="1E2A5A"/>
                </a:solidFill>
                <a:cs typeface="Calibri"/>
                <a:sym typeface="Calibri"/>
              </a:rPr>
              <a:t>How can you support the family to think through how best they can support the child to attend </a:t>
            </a:r>
          </a:p>
          <a:p>
            <a:pPr marR="0" lvl="0" algn="l" defTabSz="914400" rtl="0" eaLnBrk="1" fontAlgn="auto" latinLnBrk="0" hangingPunct="0">
              <a:lnSpc>
                <a:spcPct val="100000"/>
              </a:lnSpc>
              <a:spcBef>
                <a:spcPts val="0"/>
              </a:spcBef>
              <a:spcAft>
                <a:spcPts val="0"/>
              </a:spcAft>
              <a:buClrTx/>
              <a:buSzTx/>
              <a:tabLst/>
              <a:defRPr/>
            </a:pPr>
            <a:r>
              <a:rPr lang="en-GB" sz="2400" kern="0" dirty="0">
                <a:solidFill>
                  <a:srgbClr val="1E2A5A"/>
                </a:solidFill>
                <a:cs typeface="Calibri"/>
                <a:sym typeface="Calibri"/>
              </a:rPr>
              <a:t>    school regularly?</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400" kern="0" dirty="0">
                <a:solidFill>
                  <a:srgbClr val="1E2A5A"/>
                </a:solidFill>
                <a:cs typeface="Calibri"/>
                <a:sym typeface="Calibri"/>
              </a:rPr>
              <a:t>Have you linked in with the NCC Attendance Team?</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400" dirty="0">
                <a:solidFill>
                  <a:srgbClr val="1E2A5A"/>
                </a:solidFill>
                <a:cs typeface="Calibri"/>
              </a:rPr>
              <a:t>If you think a child may be CME, have you contacted NCC CME Team?</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GB" sz="2400" kern="0" dirty="0">
                <a:solidFill>
                  <a:srgbClr val="1E2A5A"/>
                </a:solidFill>
                <a:cs typeface="Calibri"/>
                <a:sym typeface="Calibri"/>
              </a:rPr>
              <a:t>How can you support the parent to complete a school application forms</a:t>
            </a:r>
          </a:p>
          <a:p>
            <a:pPr marR="0" lvl="0" algn="l" defTabSz="914400" rtl="0" eaLnBrk="1" fontAlgn="auto" latinLnBrk="0" hangingPunct="0">
              <a:lnSpc>
                <a:spcPct val="100000"/>
              </a:lnSpc>
              <a:spcBef>
                <a:spcPts val="0"/>
              </a:spcBef>
              <a:spcAft>
                <a:spcPts val="0"/>
              </a:spcAft>
              <a:buClrTx/>
              <a:buSzTx/>
              <a:tabLst/>
              <a:defRPr/>
            </a:pPr>
            <a:endParaRPr kumimoji="0" lang="en-GB" sz="1800" b="0" i="0" u="none" strike="noStrike" kern="0" cap="none" spc="0" normalizeH="0" baseline="0" noProof="0" dirty="0">
              <a:ln>
                <a:noFill/>
              </a:ln>
              <a:solidFill>
                <a:srgbClr val="29235C"/>
              </a:solidFill>
              <a:effectLst/>
              <a:uLnTx/>
              <a:uFillTx/>
              <a:latin typeface="Calibri"/>
              <a:cs typeface="Calibri"/>
              <a:sym typeface="Calibri"/>
            </a:endParaRPr>
          </a:p>
        </p:txBody>
      </p:sp>
      <p:pic>
        <p:nvPicPr>
          <p:cNvPr id="10" name="Flourish Logo2.png" descr="Flourish Logo2.png">
            <a:extLst>
              <a:ext uri="{FF2B5EF4-FFF2-40B4-BE49-F238E27FC236}">
                <a16:creationId xmlns:a16="http://schemas.microsoft.com/office/drawing/2014/main" id="{9285B87A-4706-509A-D56E-79BD5FC8B4CE}"/>
              </a:ext>
            </a:extLst>
          </p:cNvPr>
          <p:cNvPicPr>
            <a:picLocks noChangeAspect="1"/>
          </p:cNvPicPr>
          <p:nvPr/>
        </p:nvPicPr>
        <p:blipFill>
          <a:blip r:embed="rId3"/>
          <a:stretch>
            <a:fillRect/>
          </a:stretch>
        </p:blipFill>
        <p:spPr>
          <a:xfrm>
            <a:off x="11170908" y="6147773"/>
            <a:ext cx="384384" cy="258290"/>
          </a:xfrm>
          <a:prstGeom prst="rect">
            <a:avLst/>
          </a:prstGeom>
          <a:ln w="12700">
            <a:miter lim="400000"/>
          </a:ln>
        </p:spPr>
      </p:pic>
      <p:pic>
        <p:nvPicPr>
          <p:cNvPr id="11" name="Stacked New NCC Logo 376.jpg" descr="Stacked New NCC Logo 376.jpg">
            <a:extLst>
              <a:ext uri="{FF2B5EF4-FFF2-40B4-BE49-F238E27FC236}">
                <a16:creationId xmlns:a16="http://schemas.microsoft.com/office/drawing/2014/main" id="{78E9423B-B4EA-AF2A-C30D-A2F18460BB1A}"/>
              </a:ext>
            </a:extLst>
          </p:cNvPr>
          <p:cNvPicPr>
            <a:picLocks noChangeAspect="1"/>
          </p:cNvPicPr>
          <p:nvPr/>
        </p:nvPicPr>
        <p:blipFill>
          <a:blip r:embed="rId4"/>
          <a:stretch>
            <a:fillRect/>
          </a:stretch>
        </p:blipFill>
        <p:spPr>
          <a:xfrm>
            <a:off x="10004944" y="6175402"/>
            <a:ext cx="863943" cy="258291"/>
          </a:xfrm>
          <a:prstGeom prst="rect">
            <a:avLst/>
          </a:prstGeom>
          <a:ln w="12700">
            <a:miter lim="400000"/>
          </a:ln>
        </p:spPr>
      </p:pic>
      <p:pic>
        <p:nvPicPr>
          <p:cNvPr id="15" name="Image" descr="Image">
            <a:extLst>
              <a:ext uri="{FF2B5EF4-FFF2-40B4-BE49-F238E27FC236}">
                <a16:creationId xmlns:a16="http://schemas.microsoft.com/office/drawing/2014/main" id="{FE351B19-DD26-BCAC-7A81-A20DE76FD03D}"/>
              </a:ext>
            </a:extLst>
          </p:cNvPr>
          <p:cNvPicPr>
            <a:picLocks noChangeAspect="1"/>
          </p:cNvPicPr>
          <p:nvPr/>
        </p:nvPicPr>
        <p:blipFill>
          <a:blip r:embed="rId5"/>
          <a:stretch>
            <a:fillRect/>
          </a:stretch>
        </p:blipFill>
        <p:spPr>
          <a:xfrm>
            <a:off x="7406167" y="4650821"/>
            <a:ext cx="4290910" cy="1594301"/>
          </a:xfrm>
          <a:prstGeom prst="rect">
            <a:avLst/>
          </a:prstGeom>
          <a:ln w="12700">
            <a:miter lim="400000"/>
          </a:ln>
        </p:spPr>
      </p:pic>
    </p:spTree>
    <p:extLst>
      <p:ext uri="{BB962C8B-B14F-4D97-AF65-F5344CB8AC3E}">
        <p14:creationId xmlns:p14="http://schemas.microsoft.com/office/powerpoint/2010/main" val="42769652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25FBC1-D0F3-AA66-4A0A-90821FEEC1AD}"/>
              </a:ext>
            </a:extLst>
          </p:cNvPr>
          <p:cNvPicPr>
            <a:picLocks noChangeAspect="1"/>
          </p:cNvPicPr>
          <p:nvPr/>
        </p:nvPicPr>
        <p:blipFill>
          <a:blip r:embed="rId3"/>
          <a:stretch>
            <a:fillRect/>
          </a:stretch>
        </p:blipFill>
        <p:spPr>
          <a:xfrm rot="3072043">
            <a:off x="10432370" y="4996619"/>
            <a:ext cx="4204156" cy="3171042"/>
          </a:xfrm>
          <a:prstGeom prst="rect">
            <a:avLst/>
          </a:prstGeom>
        </p:spPr>
      </p:pic>
      <p:pic>
        <p:nvPicPr>
          <p:cNvPr id="4" name="Picture 3">
            <a:extLst>
              <a:ext uri="{FF2B5EF4-FFF2-40B4-BE49-F238E27FC236}">
                <a16:creationId xmlns:a16="http://schemas.microsoft.com/office/drawing/2014/main" id="{1FB34025-E7D2-BDE0-DA05-49FB0144AA57}"/>
              </a:ext>
            </a:extLst>
          </p:cNvPr>
          <p:cNvPicPr>
            <a:picLocks noChangeAspect="1"/>
          </p:cNvPicPr>
          <p:nvPr/>
        </p:nvPicPr>
        <p:blipFill>
          <a:blip r:embed="rId3"/>
          <a:stretch>
            <a:fillRect/>
          </a:stretch>
        </p:blipFill>
        <p:spPr>
          <a:xfrm rot="7574541">
            <a:off x="-2011305" y="-619114"/>
            <a:ext cx="3691554" cy="2784405"/>
          </a:xfrm>
          <a:prstGeom prst="rect">
            <a:avLst/>
          </a:prstGeom>
        </p:spPr>
      </p:pic>
      <p:sp>
        <p:nvSpPr>
          <p:cNvPr id="6" name="Subtitle 5">
            <a:extLst>
              <a:ext uri="{FF2B5EF4-FFF2-40B4-BE49-F238E27FC236}">
                <a16:creationId xmlns:a16="http://schemas.microsoft.com/office/drawing/2014/main" id="{1A7016B3-34D1-F01B-FBDB-70EB79758FF0}"/>
              </a:ext>
            </a:extLst>
          </p:cNvPr>
          <p:cNvSpPr>
            <a:spLocks noGrp="1"/>
          </p:cNvSpPr>
          <p:nvPr>
            <p:ph type="subTitle" idx="1"/>
          </p:nvPr>
        </p:nvSpPr>
        <p:spPr>
          <a:xfrm>
            <a:off x="1343607" y="2215299"/>
            <a:ext cx="9324391" cy="3129700"/>
          </a:xfrm>
        </p:spPr>
        <p:txBody>
          <a:bodyPr vert="horz" lIns="91440" tIns="45720" rIns="91440" bIns="45720" rtlCol="0" anchor="t">
            <a:noAutofit/>
          </a:bodyPr>
          <a:lstStyle/>
          <a:p>
            <a:pPr algn="l">
              <a:buClr>
                <a:srgbClr val="002060"/>
              </a:buClr>
            </a:pPr>
            <a:r>
              <a:rPr lang="en-GB" b="1" dirty="0">
                <a:solidFill>
                  <a:srgbClr val="29314C"/>
                </a:solidFill>
                <a:highlight>
                  <a:srgbClr val="FFFFFF"/>
                </a:highlight>
                <a:latin typeface="+mj-lt"/>
                <a:cs typeface="Helvetica"/>
              </a:rPr>
              <a:t>CME Team</a:t>
            </a:r>
          </a:p>
          <a:p>
            <a:pPr algn="l">
              <a:buClr>
                <a:srgbClr val="002060"/>
              </a:buClr>
            </a:pPr>
            <a:r>
              <a:rPr lang="en-GB" dirty="0">
                <a:solidFill>
                  <a:srgbClr val="29314C"/>
                </a:solidFill>
                <a:highlight>
                  <a:srgbClr val="FFFFFF"/>
                </a:highlight>
                <a:latin typeface="+mj-lt"/>
                <a:cs typeface="Helvetica"/>
              </a:rPr>
              <a:t>Further support and guidance can be accessed via: </a:t>
            </a:r>
            <a:r>
              <a:rPr lang="en-GB" b="1" dirty="0">
                <a:solidFill>
                  <a:srgbClr val="29314C"/>
                </a:solidFill>
                <a:latin typeface="+mj-lt"/>
                <a:hlinkClick r:id="rId4">
                  <a:extLst>
                    <a:ext uri="{A12FA001-AC4F-418D-AE19-62706E023703}">
                      <ahyp:hlinkClr xmlns:ahyp="http://schemas.microsoft.com/office/drawing/2018/hyperlinkcolor" val="tx"/>
                    </a:ext>
                  </a:extLst>
                </a:hlinkClick>
              </a:rPr>
              <a:t>Children missing education - Introduction - Norfolk Schools and Learning Providers - Norfolk County Council</a:t>
            </a:r>
            <a:endParaRPr lang="en-GB" b="1" dirty="0">
              <a:solidFill>
                <a:srgbClr val="29314C"/>
              </a:solidFill>
              <a:latin typeface="+mj-lt"/>
            </a:endParaRPr>
          </a:p>
          <a:p>
            <a:pPr algn="l">
              <a:buClr>
                <a:srgbClr val="002060"/>
              </a:buClr>
            </a:pPr>
            <a:r>
              <a:rPr lang="en-GB" dirty="0">
                <a:solidFill>
                  <a:srgbClr val="29314C"/>
                </a:solidFill>
                <a:highlight>
                  <a:srgbClr val="FFFFFF"/>
                </a:highlight>
                <a:latin typeface="+mj-lt"/>
                <a:cs typeface="Helvetica" panose="020B0604020202020204" pitchFamily="34" charset="0"/>
              </a:rPr>
              <a:t>For any queries relating to a child missing education please contact the CME team </a:t>
            </a:r>
          </a:p>
          <a:p>
            <a:pPr algn="l">
              <a:buClr>
                <a:srgbClr val="002060"/>
              </a:buClr>
            </a:pPr>
            <a:r>
              <a:rPr lang="en-GB" dirty="0">
                <a:solidFill>
                  <a:srgbClr val="29314C"/>
                </a:solidFill>
                <a:highlight>
                  <a:srgbClr val="FFFFFF"/>
                </a:highlight>
                <a:latin typeface="+mj-lt"/>
                <a:cs typeface="Helvetica"/>
              </a:rPr>
              <a:t>Phone: </a:t>
            </a:r>
            <a:r>
              <a:rPr lang="en-GB" b="1" dirty="0">
                <a:solidFill>
                  <a:srgbClr val="29314C"/>
                </a:solidFill>
                <a:highlight>
                  <a:srgbClr val="FFFFFF"/>
                </a:highlight>
                <a:latin typeface="+mj-lt"/>
                <a:cs typeface="Helvetica"/>
              </a:rPr>
              <a:t>01603 307716</a:t>
            </a:r>
          </a:p>
          <a:p>
            <a:pPr algn="l">
              <a:buClr>
                <a:srgbClr val="002060"/>
              </a:buClr>
            </a:pPr>
            <a:r>
              <a:rPr lang="en-GB" dirty="0">
                <a:solidFill>
                  <a:srgbClr val="29314C"/>
                </a:solidFill>
                <a:highlight>
                  <a:srgbClr val="FFFFFF"/>
                </a:highlight>
                <a:latin typeface="+mj-lt"/>
                <a:cs typeface="Helvetica"/>
              </a:rPr>
              <a:t>Email:  </a:t>
            </a:r>
            <a:r>
              <a:rPr lang="en-GB" b="1" dirty="0">
                <a:solidFill>
                  <a:srgbClr val="29314C"/>
                </a:solidFill>
                <a:highlight>
                  <a:srgbClr val="FFFFFF"/>
                </a:highlight>
                <a:latin typeface="+mj-lt"/>
                <a:cs typeface="Helvetica"/>
              </a:rPr>
              <a:t>cme@norfolk.gov.uk</a:t>
            </a:r>
          </a:p>
          <a:p>
            <a:pPr algn="l">
              <a:buClr>
                <a:srgbClr val="002060"/>
              </a:buClr>
            </a:pPr>
            <a:endParaRPr lang="en-GB" sz="2000" dirty="0">
              <a:solidFill>
                <a:schemeClr val="accent5">
                  <a:lumMod val="50000"/>
                </a:schemeClr>
              </a:solidFill>
              <a:highlight>
                <a:srgbClr val="FFFFFF"/>
              </a:highlight>
              <a:latin typeface="Aptos" panose="020B0004020202020204" pitchFamily="34" charset="0"/>
              <a:cs typeface="Helvetica" panose="020B0604020202020204" pitchFamily="34" charset="0"/>
            </a:endParaRPr>
          </a:p>
          <a:p>
            <a:pPr algn="l">
              <a:buClr>
                <a:srgbClr val="002060"/>
              </a:buClr>
            </a:pPr>
            <a:endParaRPr lang="en-GB" sz="2000" dirty="0">
              <a:solidFill>
                <a:srgbClr val="002060"/>
              </a:solidFill>
              <a:highlight>
                <a:srgbClr val="FFFFFF"/>
              </a:highlight>
              <a:latin typeface="Helvetica" panose="020B0604020202020204" pitchFamily="34" charset="0"/>
              <a:cs typeface="Helvetica" panose="020B0604020202020204" pitchFamily="34" charset="0"/>
            </a:endParaRPr>
          </a:p>
        </p:txBody>
      </p:sp>
      <p:sp>
        <p:nvSpPr>
          <p:cNvPr id="5" name="Title 4">
            <a:extLst>
              <a:ext uri="{FF2B5EF4-FFF2-40B4-BE49-F238E27FC236}">
                <a16:creationId xmlns:a16="http://schemas.microsoft.com/office/drawing/2014/main" id="{6333AA03-6056-387E-9178-AA9E689BE403}"/>
              </a:ext>
            </a:extLst>
          </p:cNvPr>
          <p:cNvSpPr>
            <a:spLocks noGrp="1"/>
          </p:cNvSpPr>
          <p:nvPr>
            <p:ph type="ctrTitle"/>
          </p:nvPr>
        </p:nvSpPr>
        <p:spPr>
          <a:xfrm>
            <a:off x="1524000" y="411643"/>
            <a:ext cx="9144000" cy="1454863"/>
          </a:xfrm>
        </p:spPr>
        <p:txBody>
          <a:bodyPr>
            <a:normAutofit/>
          </a:bodyPr>
          <a:lstStyle/>
          <a:p>
            <a:r>
              <a:rPr lang="en-GB" sz="4800" b="1" dirty="0">
                <a:solidFill>
                  <a:srgbClr val="29314C"/>
                </a:solidFill>
              </a:rPr>
              <a:t>How to contact the CME Team</a:t>
            </a:r>
          </a:p>
        </p:txBody>
      </p:sp>
    </p:spTree>
    <p:extLst>
      <p:ext uri="{BB962C8B-B14F-4D97-AF65-F5344CB8AC3E}">
        <p14:creationId xmlns:p14="http://schemas.microsoft.com/office/powerpoint/2010/main" val="250433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9324C"/>
        </a:solidFill>
        <a:effectLst/>
      </p:bgPr>
    </p:bg>
    <p:spTree>
      <p:nvGrpSpPr>
        <p:cNvPr id="1" name="">
          <a:extLst>
            <a:ext uri="{FF2B5EF4-FFF2-40B4-BE49-F238E27FC236}">
              <a16:creationId xmlns:a16="http://schemas.microsoft.com/office/drawing/2014/main" id="{7EA0A1F9-B2DE-5920-28F7-FF1564228AEC}"/>
            </a:ext>
          </a:extLst>
        </p:cNvPr>
        <p:cNvGrpSpPr/>
        <p:nvPr/>
      </p:nvGrpSpPr>
      <p:grpSpPr>
        <a:xfrm>
          <a:off x="0" y="0"/>
          <a:ext cx="0" cy="0"/>
          <a:chOff x="0" y="0"/>
          <a:chExt cx="0" cy="0"/>
        </a:xfrm>
      </p:grpSpPr>
      <p:sp>
        <p:nvSpPr>
          <p:cNvPr id="111" name="Title of presentation…">
            <a:extLst>
              <a:ext uri="{FF2B5EF4-FFF2-40B4-BE49-F238E27FC236}">
                <a16:creationId xmlns:a16="http://schemas.microsoft.com/office/drawing/2014/main" id="{04E62A97-720E-BE72-A480-9EA193AA0FEF}"/>
              </a:ext>
            </a:extLst>
          </p:cNvPr>
          <p:cNvSpPr txBox="1"/>
          <p:nvPr/>
        </p:nvSpPr>
        <p:spPr>
          <a:xfrm>
            <a:off x="212456" y="1842578"/>
            <a:ext cx="11776834" cy="12003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nchor="t">
            <a:spAutoFit/>
          </a:bodyPr>
          <a:lstStyle/>
          <a:p>
            <a:pPr algn="ctr">
              <a:defRPr sz="4900" b="1">
                <a:solidFill>
                  <a:srgbClr val="FFFFFF"/>
                </a:solidFill>
              </a:defRPr>
            </a:pPr>
            <a:r>
              <a:rPr lang="en-GB" sz="7200" dirty="0"/>
              <a:t>School Attendance</a:t>
            </a:r>
          </a:p>
        </p:txBody>
      </p:sp>
      <p:pic>
        <p:nvPicPr>
          <p:cNvPr id="112" name="New NCC Long Logo White.png" descr="New NCC Long Logo White.png">
            <a:extLst>
              <a:ext uri="{FF2B5EF4-FFF2-40B4-BE49-F238E27FC236}">
                <a16:creationId xmlns:a16="http://schemas.microsoft.com/office/drawing/2014/main" id="{CC13C90B-9CA5-9E2C-0C24-AC78988EC369}"/>
              </a:ext>
            </a:extLst>
          </p:cNvPr>
          <p:cNvPicPr>
            <a:picLocks noChangeAspect="1"/>
          </p:cNvPicPr>
          <p:nvPr/>
        </p:nvPicPr>
        <p:blipFill>
          <a:blip r:embed="rId3"/>
          <a:stretch>
            <a:fillRect/>
          </a:stretch>
        </p:blipFill>
        <p:spPr>
          <a:xfrm>
            <a:off x="480216" y="350521"/>
            <a:ext cx="3214196" cy="488369"/>
          </a:xfrm>
          <a:prstGeom prst="rect">
            <a:avLst/>
          </a:prstGeom>
          <a:ln w="12700">
            <a:miter lim="400000"/>
          </a:ln>
        </p:spPr>
      </p:pic>
      <p:pic>
        <p:nvPicPr>
          <p:cNvPr id="113" name="Flourish Logo.png" descr="Flourish Logo.png">
            <a:extLst>
              <a:ext uri="{FF2B5EF4-FFF2-40B4-BE49-F238E27FC236}">
                <a16:creationId xmlns:a16="http://schemas.microsoft.com/office/drawing/2014/main" id="{6CCE790E-BBB4-FC24-8D9A-34A2BDFF244D}"/>
              </a:ext>
            </a:extLst>
          </p:cNvPr>
          <p:cNvPicPr>
            <a:picLocks noChangeAspect="1"/>
          </p:cNvPicPr>
          <p:nvPr/>
        </p:nvPicPr>
        <p:blipFill>
          <a:blip r:embed="rId4"/>
          <a:stretch>
            <a:fillRect/>
          </a:stretch>
        </p:blipFill>
        <p:spPr>
          <a:xfrm>
            <a:off x="968970" y="5756340"/>
            <a:ext cx="845300" cy="568007"/>
          </a:xfrm>
          <a:prstGeom prst="rect">
            <a:avLst/>
          </a:prstGeom>
          <a:ln w="12700">
            <a:miter lim="400000"/>
          </a:ln>
        </p:spPr>
      </p:pic>
      <p:pic>
        <p:nvPicPr>
          <p:cNvPr id="114" name="Vital Signs for Children Logo (White).png" descr="Vital Signs for Children Logo (White).png">
            <a:extLst>
              <a:ext uri="{FF2B5EF4-FFF2-40B4-BE49-F238E27FC236}">
                <a16:creationId xmlns:a16="http://schemas.microsoft.com/office/drawing/2014/main" id="{0B00CD4B-A8B3-ED61-9A9C-B29E984DD3B3}"/>
              </a:ext>
            </a:extLst>
          </p:cNvPr>
          <p:cNvPicPr>
            <a:picLocks noChangeAspect="1"/>
          </p:cNvPicPr>
          <p:nvPr/>
        </p:nvPicPr>
        <p:blipFill>
          <a:blip r:embed="rId5"/>
          <a:stretch>
            <a:fillRect/>
          </a:stretch>
        </p:blipFill>
        <p:spPr>
          <a:xfrm>
            <a:off x="2087314" y="5831470"/>
            <a:ext cx="1259635" cy="488369"/>
          </a:xfrm>
          <a:prstGeom prst="rect">
            <a:avLst/>
          </a:prstGeom>
          <a:ln w="12700">
            <a:miter lim="400000"/>
          </a:ln>
        </p:spPr>
      </p:pic>
    </p:spTree>
    <p:extLst>
      <p:ext uri="{BB962C8B-B14F-4D97-AF65-F5344CB8AC3E}">
        <p14:creationId xmlns:p14="http://schemas.microsoft.com/office/powerpoint/2010/main" val="233626639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7E02843851C84FAB41A9B29CA6794A" ma:contentTypeVersion="8" ma:contentTypeDescription="Create a new document." ma:contentTypeScope="" ma:versionID="dabfbdb722361e7eccdae738300d7993">
  <xsd:schema xmlns:xsd="http://www.w3.org/2001/XMLSchema" xmlns:xs="http://www.w3.org/2001/XMLSchema" xmlns:p="http://schemas.microsoft.com/office/2006/metadata/properties" xmlns:ns2="ca4ba913-75df-4bb1-9af1-d8b18dcd8f4d" targetNamespace="http://schemas.microsoft.com/office/2006/metadata/properties" ma:root="true" ma:fieldsID="dd7ada95ae83aa5020e37d2d083797af" ns2:_="">
    <xsd:import namespace="ca4ba913-75df-4bb1-9af1-d8b18dcd8f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4ba913-75df-4bb1-9af1-d8b18dcd8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6D92A9-F159-4DB3-9FD2-346FEC946737}">
  <ds:schemaRefs>
    <ds:schemaRef ds:uri="http://schemas.microsoft.com/sharepoint/v3/contenttype/forms"/>
  </ds:schemaRefs>
</ds:datastoreItem>
</file>

<file path=customXml/itemProps2.xml><?xml version="1.0" encoding="utf-8"?>
<ds:datastoreItem xmlns:ds="http://schemas.openxmlformats.org/officeDocument/2006/customXml" ds:itemID="{F0A1EB8B-5B63-423A-8724-4301D0BAA2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4ba913-75df-4bb1-9af1-d8b18dcd8f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872F3B-C054-4F49-8E8B-949551703383}">
  <ds:schemaRefs>
    <ds:schemaRef ds:uri="http://purl.org/dc/elements/1.1/"/>
    <ds:schemaRef ds:uri="http://schemas.microsoft.com/office/2006/metadata/properties"/>
    <ds:schemaRef ds:uri="ca4ba913-75df-4bb1-9af1-d8b18dcd8f4d"/>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465</TotalTime>
  <Words>2270</Words>
  <Application>Microsoft Office PowerPoint</Application>
  <PresentationFormat>Widescreen</PresentationFormat>
  <Paragraphs>222</Paragraphs>
  <Slides>19</Slides>
  <Notes>14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Aptos Display</vt:lpstr>
      <vt:lpstr>Arial</vt:lpstr>
      <vt:lpstr>Calibri</vt:lpstr>
      <vt:lpstr>Helvetica</vt:lpstr>
      <vt:lpstr>Rockwell</vt:lpstr>
      <vt:lpstr>Wingdings</vt:lpstr>
      <vt:lpstr>1_Office Theme</vt:lpstr>
      <vt:lpstr>PowerPoint Presentation</vt:lpstr>
      <vt:lpstr>Child Exploitation and Entitlement to Education</vt:lpstr>
      <vt:lpstr>PowerPoint Presentation</vt:lpstr>
      <vt:lpstr>PowerPoint Presentation</vt:lpstr>
      <vt:lpstr>PowerPoint Presentation</vt:lpstr>
      <vt:lpstr>        There are currently 1135 children on the Norfolk Children Missing Education Register</vt:lpstr>
      <vt:lpstr>PowerPoint Presentation</vt:lpstr>
      <vt:lpstr>How to contact the CME Team</vt:lpstr>
      <vt:lpstr>PowerPoint Presentation</vt:lpstr>
      <vt:lpstr>PowerPoint Presentation</vt:lpstr>
      <vt:lpstr>How to contact the Attendance  Team</vt:lpstr>
      <vt:lpstr>PowerPoint Presentation</vt:lpstr>
      <vt:lpstr>PowerPoint Presentation</vt:lpstr>
      <vt:lpstr>PowerPoint Presentation</vt:lpstr>
      <vt:lpstr>PowerPoint Presentation</vt:lpstr>
      <vt:lpstr>PowerPoint Presentation</vt:lpstr>
      <vt:lpstr>How to contact the Services to Home Educators Team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Gooding, Kate</dc:creator>
  <cp:lastModifiedBy>Claire Farrelly</cp:lastModifiedBy>
  <cp:revision>79</cp:revision>
  <cp:lastPrinted>2023-10-04T09:19:03Z</cp:lastPrinted>
  <dcterms:created xsi:type="dcterms:W3CDTF">2022-04-06T13:54:34Z</dcterms:created>
  <dcterms:modified xsi:type="dcterms:W3CDTF">2025-11-10T16:05:15Z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0x010100FC7E02843851C84FAB41A9B29CA6794A</vt:lpwstr>
  </property>
  <property fmtid="{D5CDD505-2E9C-101B-9397-08002B2CF9AE}" pid="3" name="Order">
    <vt:r8>40600</vt:r8>
  </property>
  <property fmtid="{D5CDD505-2E9C-101B-9397-08002B2CF9AE}" pid="4" name="MediaServiceImageTags">
    <vt:lpwstr/>
  </property>
</Properties>
</file>