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3" r:id="rId4"/>
    <p:sldMasterId id="2147483811" r:id="rId5"/>
    <p:sldMasterId id="2147483835" r:id="rId6"/>
  </p:sldMasterIdLst>
  <p:notesMasterIdLst>
    <p:notesMasterId r:id="rId29"/>
  </p:notesMasterIdLst>
  <p:handoutMasterIdLst>
    <p:handoutMasterId r:id="rId30"/>
  </p:handoutMasterIdLst>
  <p:sldIdLst>
    <p:sldId id="257" r:id="rId7"/>
    <p:sldId id="308" r:id="rId8"/>
    <p:sldId id="2391" r:id="rId9"/>
    <p:sldId id="2459" r:id="rId10"/>
    <p:sldId id="413" r:id="rId11"/>
    <p:sldId id="2425" r:id="rId12"/>
    <p:sldId id="2458" r:id="rId13"/>
    <p:sldId id="2464" r:id="rId14"/>
    <p:sldId id="294" r:id="rId15"/>
    <p:sldId id="293" r:id="rId16"/>
    <p:sldId id="2460" r:id="rId17"/>
    <p:sldId id="2461" r:id="rId18"/>
    <p:sldId id="2432" r:id="rId19"/>
    <p:sldId id="298" r:id="rId20"/>
    <p:sldId id="2463" r:id="rId21"/>
    <p:sldId id="2462" r:id="rId22"/>
    <p:sldId id="2429" r:id="rId23"/>
    <p:sldId id="279" r:id="rId24"/>
    <p:sldId id="2433" r:id="rId25"/>
    <p:sldId id="302" r:id="rId26"/>
    <p:sldId id="2457" r:id="rId27"/>
    <p:sldId id="313" r:id="rId2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ffiths, Katie" initials="GK" lastIdx="1" clrIdx="0">
    <p:extLst>
      <p:ext uri="{19B8F6BF-5375-455C-9EA6-DF929625EA0E}">
        <p15:presenceInfo xmlns:p15="http://schemas.microsoft.com/office/powerpoint/2012/main" userId="S-1-5-21-329068152-884357618-682003330-22278" providerId="AD"/>
      </p:ext>
    </p:extLst>
  </p:cmAuthor>
  <p:cmAuthor id="2" name="Birkin, Tracy" initials="BT" lastIdx="4" clrIdx="1">
    <p:extLst>
      <p:ext uri="{19B8F6BF-5375-455C-9EA6-DF929625EA0E}">
        <p15:presenceInfo xmlns:p15="http://schemas.microsoft.com/office/powerpoint/2012/main" userId="S::tracy.birkin@norfolk.gov.uk::1e9f4052-efeb-487f-a710-09cd8fd745f8" providerId="AD"/>
      </p:ext>
    </p:extLst>
  </p:cmAuthor>
  <p:cmAuthor id="3" name="Waters, Kelly" initials="WK" lastIdx="5" clrIdx="2">
    <p:extLst>
      <p:ext uri="{19B8F6BF-5375-455C-9EA6-DF929625EA0E}">
        <p15:presenceInfo xmlns:p15="http://schemas.microsoft.com/office/powerpoint/2012/main" userId="S::easky@norfolk.gov.uk::5de0eb46-d08d-4cd1-b77e-f56a0c5ad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A0CE67"/>
    <a:srgbClr val="97BF0D"/>
    <a:srgbClr val="98BF0E"/>
    <a:srgbClr val="56BECF"/>
    <a:srgbClr val="1E2A5A"/>
    <a:srgbClr val="457A1C"/>
    <a:srgbClr val="F26631"/>
    <a:srgbClr val="9B1E5C"/>
    <a:srgbClr val="0092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7" autoAdjust="0"/>
    <p:restoredTop sz="76518" autoAdjust="0"/>
  </p:normalViewPr>
  <p:slideViewPr>
    <p:cSldViewPr snapToGrid="0">
      <p:cViewPr varScale="1">
        <p:scale>
          <a:sx n="49" d="100"/>
          <a:sy n="49" d="100"/>
        </p:scale>
        <p:origin x="24" y="36"/>
      </p:cViewPr>
      <p:guideLst/>
    </p:cSldViewPr>
  </p:slideViewPr>
  <p:outlineViewPr>
    <p:cViewPr>
      <p:scale>
        <a:sx n="33" d="100"/>
        <a:sy n="33" d="100"/>
      </p:scale>
      <p:origin x="0" y="-1202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438" y="1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ieve Bouquet" userId="9ee00270-1c76-4fb6-80ff-36b31e77115e" providerId="ADAL" clId="{4F18EEB3-2514-4C94-A30A-50063F795C25}"/>
    <pc:docChg chg="delSld modSld delMainMaster">
      <pc:chgData name="Genevieve Bouquet" userId="9ee00270-1c76-4fb6-80ff-36b31e77115e" providerId="ADAL" clId="{4F18EEB3-2514-4C94-A30A-50063F795C25}" dt="2024-05-29T10:26:07.507" v="3" actId="2696"/>
      <pc:docMkLst>
        <pc:docMk/>
      </pc:docMkLst>
      <pc:sldChg chg="modSp mod">
        <pc:chgData name="Genevieve Bouquet" userId="9ee00270-1c76-4fb6-80ff-36b31e77115e" providerId="ADAL" clId="{4F18EEB3-2514-4C94-A30A-50063F795C25}" dt="2024-05-29T10:25:40.287" v="2" actId="6549"/>
        <pc:sldMkLst>
          <pc:docMk/>
          <pc:sldMk cId="0" sldId="257"/>
        </pc:sldMkLst>
        <pc:spChg chg="mod">
          <ac:chgData name="Genevieve Bouquet" userId="9ee00270-1c76-4fb6-80ff-36b31e77115e" providerId="ADAL" clId="{4F18EEB3-2514-4C94-A30A-50063F795C25}" dt="2024-05-29T10:25:40.287" v="2" actId="6549"/>
          <ac:spMkLst>
            <pc:docMk/>
            <pc:sldMk cId="0" sldId="257"/>
            <ac:spMk id="9" creationId="{509A09A1-7CC4-41CE-AF57-1C612D9ACE7B}"/>
          </ac:spMkLst>
        </pc:spChg>
      </pc:sldChg>
      <pc:sldChg chg="del">
        <pc:chgData name="Genevieve Bouquet" userId="9ee00270-1c76-4fb6-80ff-36b31e77115e" providerId="ADAL" clId="{4F18EEB3-2514-4C94-A30A-50063F795C25}" dt="2024-05-29T10:26:07.507" v="3" actId="2696"/>
        <pc:sldMkLst>
          <pc:docMk/>
          <pc:sldMk cId="0" sldId="263"/>
        </pc:sldMkLst>
      </pc:sldChg>
      <pc:sldChg chg="del">
        <pc:chgData name="Genevieve Bouquet" userId="9ee00270-1c76-4fb6-80ff-36b31e77115e" providerId="ADAL" clId="{4F18EEB3-2514-4C94-A30A-50063F795C25}" dt="2024-05-29T10:25:35.299" v="1" actId="2696"/>
        <pc:sldMkLst>
          <pc:docMk/>
          <pc:sldMk cId="3905831745" sldId="267"/>
        </pc:sldMkLst>
      </pc:sldChg>
      <pc:sldChg chg="modNotesTx">
        <pc:chgData name="Genevieve Bouquet" userId="9ee00270-1c76-4fb6-80ff-36b31e77115e" providerId="ADAL" clId="{4F18EEB3-2514-4C94-A30A-50063F795C25}" dt="2024-05-28T16:03:36.891" v="0" actId="255"/>
        <pc:sldMkLst>
          <pc:docMk/>
          <pc:sldMk cId="3810791399" sldId="308"/>
        </pc:sldMkLst>
      </pc:sldChg>
      <pc:sldMasterChg chg="delSldLayout">
        <pc:chgData name="Genevieve Bouquet" userId="9ee00270-1c76-4fb6-80ff-36b31e77115e" providerId="ADAL" clId="{4F18EEB3-2514-4C94-A30A-50063F795C25}" dt="2024-05-29T10:26:07.507" v="3" actId="2696"/>
        <pc:sldMasterMkLst>
          <pc:docMk/>
          <pc:sldMasterMk cId="2608072497" sldId="2147483811"/>
        </pc:sldMasterMkLst>
        <pc:sldLayoutChg chg="del">
          <pc:chgData name="Genevieve Bouquet" userId="9ee00270-1c76-4fb6-80ff-36b31e77115e" providerId="ADAL" clId="{4F18EEB3-2514-4C94-A30A-50063F795C25}" dt="2024-05-29T10:26:07.507" v="3" actId="2696"/>
          <pc:sldLayoutMkLst>
            <pc:docMk/>
            <pc:sldMasterMk cId="2608072497" sldId="2147483811"/>
            <pc:sldLayoutMk cId="2364081867" sldId="2147483812"/>
          </pc:sldLayoutMkLst>
        </pc:sldLayoutChg>
      </pc:sldMasterChg>
      <pc:sldMasterChg chg="del delSldLayout">
        <pc:chgData name="Genevieve Bouquet" userId="9ee00270-1c76-4fb6-80ff-36b31e77115e" providerId="ADAL" clId="{4F18EEB3-2514-4C94-A30A-50063F795C25}" dt="2024-05-29T10:25:35.299" v="1" actId="2696"/>
        <pc:sldMasterMkLst>
          <pc:docMk/>
          <pc:sldMasterMk cId="2140592726" sldId="2147483821"/>
        </pc:sldMasterMkLst>
        <pc:sldLayoutChg chg="del">
          <pc:chgData name="Genevieve Bouquet" userId="9ee00270-1c76-4fb6-80ff-36b31e77115e" providerId="ADAL" clId="{4F18EEB3-2514-4C94-A30A-50063F795C25}" dt="2024-05-29T10:25:35.299" v="1" actId="2696"/>
          <pc:sldLayoutMkLst>
            <pc:docMk/>
            <pc:sldMasterMk cId="2140592726" sldId="2147483821"/>
            <pc:sldLayoutMk cId="172307051" sldId="2147483822"/>
          </pc:sldLayoutMkLst>
        </pc:sldLayoutChg>
        <pc:sldLayoutChg chg="del">
          <pc:chgData name="Genevieve Bouquet" userId="9ee00270-1c76-4fb6-80ff-36b31e77115e" providerId="ADAL" clId="{4F18EEB3-2514-4C94-A30A-50063F795C25}" dt="2024-05-29T10:25:35.299" v="1" actId="2696"/>
          <pc:sldLayoutMkLst>
            <pc:docMk/>
            <pc:sldMasterMk cId="2140592726" sldId="2147483821"/>
            <pc:sldLayoutMk cId="2224138658" sldId="2147483823"/>
          </pc:sldLayoutMkLst>
        </pc:sldLayoutChg>
        <pc:sldLayoutChg chg="del">
          <pc:chgData name="Genevieve Bouquet" userId="9ee00270-1c76-4fb6-80ff-36b31e77115e" providerId="ADAL" clId="{4F18EEB3-2514-4C94-A30A-50063F795C25}" dt="2024-05-29T10:25:35.299" v="1" actId="2696"/>
          <pc:sldLayoutMkLst>
            <pc:docMk/>
            <pc:sldMasterMk cId="2140592726" sldId="2147483821"/>
            <pc:sldLayoutMk cId="1115383591" sldId="2147483824"/>
          </pc:sldLayoutMkLst>
        </pc:sldLayoutChg>
        <pc:sldLayoutChg chg="del">
          <pc:chgData name="Genevieve Bouquet" userId="9ee00270-1c76-4fb6-80ff-36b31e77115e" providerId="ADAL" clId="{4F18EEB3-2514-4C94-A30A-50063F795C25}" dt="2024-05-29T10:25:35.299" v="1" actId="2696"/>
          <pc:sldLayoutMkLst>
            <pc:docMk/>
            <pc:sldMasterMk cId="2140592726" sldId="2147483821"/>
            <pc:sldLayoutMk cId="3958240414" sldId="2147483825"/>
          </pc:sldLayoutMkLst>
        </pc:sldLayoutChg>
        <pc:sldLayoutChg chg="del">
          <pc:chgData name="Genevieve Bouquet" userId="9ee00270-1c76-4fb6-80ff-36b31e77115e" providerId="ADAL" clId="{4F18EEB3-2514-4C94-A30A-50063F795C25}" dt="2024-05-29T10:25:35.299" v="1" actId="2696"/>
          <pc:sldLayoutMkLst>
            <pc:docMk/>
            <pc:sldMasterMk cId="2140592726" sldId="2147483821"/>
            <pc:sldLayoutMk cId="4239028325" sldId="2147483826"/>
          </pc:sldLayoutMkLst>
        </pc:sldLayoutChg>
        <pc:sldLayoutChg chg="del">
          <pc:chgData name="Genevieve Bouquet" userId="9ee00270-1c76-4fb6-80ff-36b31e77115e" providerId="ADAL" clId="{4F18EEB3-2514-4C94-A30A-50063F795C25}" dt="2024-05-29T10:25:35.299" v="1" actId="2696"/>
          <pc:sldLayoutMkLst>
            <pc:docMk/>
            <pc:sldMasterMk cId="2140592726" sldId="2147483821"/>
            <pc:sldLayoutMk cId="1443843551" sldId="2147483827"/>
          </pc:sldLayoutMkLst>
        </pc:sldLayoutChg>
        <pc:sldLayoutChg chg="del">
          <pc:chgData name="Genevieve Bouquet" userId="9ee00270-1c76-4fb6-80ff-36b31e77115e" providerId="ADAL" clId="{4F18EEB3-2514-4C94-A30A-50063F795C25}" dt="2024-05-29T10:25:35.299" v="1" actId="2696"/>
          <pc:sldLayoutMkLst>
            <pc:docMk/>
            <pc:sldMasterMk cId="2140592726" sldId="2147483821"/>
            <pc:sldLayoutMk cId="1231005546" sldId="2147483828"/>
          </pc:sldLayoutMkLst>
        </pc:sldLayoutChg>
        <pc:sldLayoutChg chg="del">
          <pc:chgData name="Genevieve Bouquet" userId="9ee00270-1c76-4fb6-80ff-36b31e77115e" providerId="ADAL" clId="{4F18EEB3-2514-4C94-A30A-50063F795C25}" dt="2024-05-29T10:25:35.299" v="1" actId="2696"/>
          <pc:sldLayoutMkLst>
            <pc:docMk/>
            <pc:sldMasterMk cId="2140592726" sldId="2147483821"/>
            <pc:sldLayoutMk cId="2352561885" sldId="2147483829"/>
          </pc:sldLayoutMkLst>
        </pc:sldLayoutChg>
        <pc:sldLayoutChg chg="del">
          <pc:chgData name="Genevieve Bouquet" userId="9ee00270-1c76-4fb6-80ff-36b31e77115e" providerId="ADAL" clId="{4F18EEB3-2514-4C94-A30A-50063F795C25}" dt="2024-05-29T10:25:35.299" v="1" actId="2696"/>
          <pc:sldLayoutMkLst>
            <pc:docMk/>
            <pc:sldMasterMk cId="2140592726" sldId="2147483821"/>
            <pc:sldLayoutMk cId="3533112473" sldId="2147483830"/>
          </pc:sldLayoutMkLst>
        </pc:sldLayoutChg>
        <pc:sldLayoutChg chg="del">
          <pc:chgData name="Genevieve Bouquet" userId="9ee00270-1c76-4fb6-80ff-36b31e77115e" providerId="ADAL" clId="{4F18EEB3-2514-4C94-A30A-50063F795C25}" dt="2024-05-29T10:25:35.299" v="1" actId="2696"/>
          <pc:sldLayoutMkLst>
            <pc:docMk/>
            <pc:sldMasterMk cId="2140592726" sldId="2147483821"/>
            <pc:sldLayoutMk cId="149711036" sldId="2147483831"/>
          </pc:sldLayoutMkLst>
        </pc:sldLayoutChg>
        <pc:sldLayoutChg chg="del">
          <pc:chgData name="Genevieve Bouquet" userId="9ee00270-1c76-4fb6-80ff-36b31e77115e" providerId="ADAL" clId="{4F18EEB3-2514-4C94-A30A-50063F795C25}" dt="2024-05-29T10:25:35.299" v="1" actId="2696"/>
          <pc:sldLayoutMkLst>
            <pc:docMk/>
            <pc:sldMasterMk cId="2140592726" sldId="2147483821"/>
            <pc:sldLayoutMk cId="3657373675" sldId="2147483832"/>
          </pc:sldLayoutMkLst>
        </pc:sldLayoutChg>
        <pc:sldLayoutChg chg="del">
          <pc:chgData name="Genevieve Bouquet" userId="9ee00270-1c76-4fb6-80ff-36b31e77115e" providerId="ADAL" clId="{4F18EEB3-2514-4C94-A30A-50063F795C25}" dt="2024-05-29T10:25:35.299" v="1" actId="2696"/>
          <pc:sldLayoutMkLst>
            <pc:docMk/>
            <pc:sldMasterMk cId="2140592726" sldId="2147483821"/>
            <pc:sldLayoutMk cId="2420840935" sldId="214748383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908CE-0F0B-462D-BE4F-E26D2EFA145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E6CA6F11-0FDA-4669-8B10-8679F00CE8B2}">
      <dgm:prSet phldrT="[Text]"/>
      <dgm:spPr>
        <a:solidFill>
          <a:srgbClr val="E8508C"/>
        </a:solidFill>
        <a:ln>
          <a:noFill/>
        </a:ln>
      </dgm:spPr>
      <dgm:t>
        <a:bodyPr/>
        <a:lstStyle/>
        <a:p>
          <a:r>
            <a:rPr lang="en-GB" dirty="0">
              <a:latin typeface="Rockwell" panose="02060603020205020403" pitchFamily="18" charset="77"/>
            </a:rPr>
            <a:t>95%</a:t>
          </a:r>
        </a:p>
      </dgm:t>
    </dgm:pt>
    <dgm:pt modelId="{F1B625AF-D105-4004-AD5F-659393AEA3B1}" type="parTrans" cxnId="{F4E491A9-1CD2-44EE-91BF-AE35E13A1ECF}">
      <dgm:prSet/>
      <dgm:spPr/>
      <dgm:t>
        <a:bodyPr/>
        <a:lstStyle/>
        <a:p>
          <a:endParaRPr lang="en-GB">
            <a:latin typeface="Rockwell" panose="02060603020205020403" pitchFamily="18" charset="77"/>
          </a:endParaRPr>
        </a:p>
      </dgm:t>
    </dgm:pt>
    <dgm:pt modelId="{EF130A87-8643-409A-A91C-AED0BDC63FC6}" type="sibTrans" cxnId="{F4E491A9-1CD2-44EE-91BF-AE35E13A1ECF}">
      <dgm:prSet/>
      <dgm:spPr/>
      <dgm:t>
        <a:bodyPr/>
        <a:lstStyle/>
        <a:p>
          <a:endParaRPr lang="en-GB">
            <a:latin typeface="Rockwell" panose="02060603020205020403" pitchFamily="18" charset="77"/>
          </a:endParaRPr>
        </a:p>
      </dgm:t>
    </dgm:pt>
    <dgm:pt modelId="{B074CABE-B3B0-4657-97D8-1D4C0B680005}">
      <dgm:prSet phldrT="[Text]" custT="1"/>
      <dgm:spPr>
        <a:ln>
          <a:noFill/>
        </a:ln>
      </dgm:spPr>
      <dgm:t>
        <a:bodyPr/>
        <a:lstStyle/>
        <a:p>
          <a:r>
            <a:rPr lang="en-GB" sz="1800" dirty="0">
              <a:solidFill>
                <a:srgbClr val="332F60"/>
              </a:solidFill>
              <a:latin typeface="Rockwell" panose="02060603020205020403" pitchFamily="18" charset="77"/>
            </a:rPr>
            <a:t>9.5 days or 2 weeks per year</a:t>
          </a:r>
        </a:p>
      </dgm:t>
    </dgm:pt>
    <dgm:pt modelId="{644E043B-3898-4444-A5B9-726BB387AC16}" type="parTrans" cxnId="{048BC605-3318-47AE-92D3-13EC1618186B}">
      <dgm:prSet/>
      <dgm:spPr/>
      <dgm:t>
        <a:bodyPr/>
        <a:lstStyle/>
        <a:p>
          <a:endParaRPr lang="en-GB">
            <a:latin typeface="Rockwell" panose="02060603020205020403" pitchFamily="18" charset="77"/>
          </a:endParaRPr>
        </a:p>
      </dgm:t>
    </dgm:pt>
    <dgm:pt modelId="{EC4526B2-3AB3-4135-919C-CD1476655886}" type="sibTrans" cxnId="{048BC605-3318-47AE-92D3-13EC1618186B}">
      <dgm:prSet/>
      <dgm:spPr/>
      <dgm:t>
        <a:bodyPr/>
        <a:lstStyle/>
        <a:p>
          <a:endParaRPr lang="en-GB">
            <a:latin typeface="Rockwell" panose="02060603020205020403" pitchFamily="18" charset="77"/>
          </a:endParaRPr>
        </a:p>
      </dgm:t>
    </dgm:pt>
    <dgm:pt modelId="{B01D07CB-0F51-4F75-8C83-80F434148FF4}">
      <dgm:prSet phldrT="[Text]" custT="1"/>
      <dgm:spPr>
        <a:ln>
          <a:noFill/>
        </a:ln>
      </dgm:spPr>
      <dgm:t>
        <a:bodyPr/>
        <a:lstStyle/>
        <a:p>
          <a:r>
            <a:rPr lang="en-GB" sz="1800" dirty="0">
              <a:solidFill>
                <a:srgbClr val="332F60"/>
              </a:solidFill>
              <a:latin typeface="Rockwell" panose="02060603020205020403" pitchFamily="18" charset="77"/>
            </a:rPr>
            <a:t>23 weeks per school career</a:t>
          </a:r>
        </a:p>
      </dgm:t>
    </dgm:pt>
    <dgm:pt modelId="{D53EF76E-596D-4CBA-89E6-91370025669E}" type="parTrans" cxnId="{E9D8F8EC-4749-402C-90BB-2825CD4A64D3}">
      <dgm:prSet/>
      <dgm:spPr/>
      <dgm:t>
        <a:bodyPr/>
        <a:lstStyle/>
        <a:p>
          <a:endParaRPr lang="en-GB">
            <a:latin typeface="Rockwell" panose="02060603020205020403" pitchFamily="18" charset="77"/>
          </a:endParaRPr>
        </a:p>
      </dgm:t>
    </dgm:pt>
    <dgm:pt modelId="{1C808E95-CFF2-48B6-B0C0-864948A076BB}" type="sibTrans" cxnId="{E9D8F8EC-4749-402C-90BB-2825CD4A64D3}">
      <dgm:prSet/>
      <dgm:spPr/>
      <dgm:t>
        <a:bodyPr/>
        <a:lstStyle/>
        <a:p>
          <a:endParaRPr lang="en-GB">
            <a:latin typeface="Rockwell" panose="02060603020205020403" pitchFamily="18" charset="77"/>
          </a:endParaRPr>
        </a:p>
      </dgm:t>
    </dgm:pt>
    <dgm:pt modelId="{77D48C6D-1196-4797-A572-F19B994D616F}">
      <dgm:prSet phldrT="[Text]"/>
      <dgm:spPr>
        <a:solidFill>
          <a:srgbClr val="332F60"/>
        </a:solidFill>
        <a:ln>
          <a:noFill/>
        </a:ln>
      </dgm:spPr>
      <dgm:t>
        <a:bodyPr/>
        <a:lstStyle/>
        <a:p>
          <a:r>
            <a:rPr lang="en-GB">
              <a:latin typeface="Rockwell" panose="02060603020205020403" pitchFamily="18" charset="77"/>
            </a:rPr>
            <a:t>90%</a:t>
          </a:r>
        </a:p>
      </dgm:t>
    </dgm:pt>
    <dgm:pt modelId="{CD1D5BD8-905C-4065-BA2C-4C71E2D619DE}" type="parTrans" cxnId="{4165E314-757B-477A-AF17-2F8833A6DBD4}">
      <dgm:prSet/>
      <dgm:spPr/>
      <dgm:t>
        <a:bodyPr/>
        <a:lstStyle/>
        <a:p>
          <a:endParaRPr lang="en-GB">
            <a:latin typeface="Rockwell" panose="02060603020205020403" pitchFamily="18" charset="77"/>
          </a:endParaRPr>
        </a:p>
      </dgm:t>
    </dgm:pt>
    <dgm:pt modelId="{24653F6A-5310-449B-A4FD-BD8BC7D6B5D3}" type="sibTrans" cxnId="{4165E314-757B-477A-AF17-2F8833A6DBD4}">
      <dgm:prSet/>
      <dgm:spPr/>
      <dgm:t>
        <a:bodyPr/>
        <a:lstStyle/>
        <a:p>
          <a:endParaRPr lang="en-GB">
            <a:latin typeface="Rockwell" panose="02060603020205020403" pitchFamily="18" charset="77"/>
          </a:endParaRPr>
        </a:p>
      </dgm:t>
    </dgm:pt>
    <dgm:pt modelId="{F6D6C822-8111-4F10-9C15-29FCDE417721}">
      <dgm:prSet phldrT="[Text]" custT="1"/>
      <dgm:spPr>
        <a:ln>
          <a:noFill/>
        </a:ln>
      </dgm:spPr>
      <dgm:t>
        <a:bodyPr/>
        <a:lstStyle/>
        <a:p>
          <a:r>
            <a:rPr lang="en-GB" sz="1800" dirty="0">
              <a:solidFill>
                <a:srgbClr val="332F60"/>
              </a:solidFill>
              <a:latin typeface="Rockwell" panose="02060603020205020403" pitchFamily="18" charset="77"/>
            </a:rPr>
            <a:t>19.5 days or 4 weeks per year</a:t>
          </a:r>
        </a:p>
      </dgm:t>
    </dgm:pt>
    <dgm:pt modelId="{6F8973B3-3EB0-4C76-AA5D-B771DB1FD2A3}" type="parTrans" cxnId="{60EBB989-4BF6-40F9-AEC0-A6F3E20F180F}">
      <dgm:prSet/>
      <dgm:spPr/>
      <dgm:t>
        <a:bodyPr/>
        <a:lstStyle/>
        <a:p>
          <a:endParaRPr lang="en-GB">
            <a:latin typeface="Rockwell" panose="02060603020205020403" pitchFamily="18" charset="77"/>
          </a:endParaRPr>
        </a:p>
      </dgm:t>
    </dgm:pt>
    <dgm:pt modelId="{BFA4DC2B-948E-419D-8055-ACEB06443737}" type="sibTrans" cxnId="{60EBB989-4BF6-40F9-AEC0-A6F3E20F180F}">
      <dgm:prSet/>
      <dgm:spPr/>
      <dgm:t>
        <a:bodyPr/>
        <a:lstStyle/>
        <a:p>
          <a:endParaRPr lang="en-GB">
            <a:latin typeface="Rockwell" panose="02060603020205020403" pitchFamily="18" charset="77"/>
          </a:endParaRPr>
        </a:p>
      </dgm:t>
    </dgm:pt>
    <dgm:pt modelId="{1E1C1B4A-ED19-4D04-9703-C6BD1839845D}">
      <dgm:prSet phldrT="[Text]" custT="1"/>
      <dgm:spPr>
        <a:ln>
          <a:noFill/>
        </a:ln>
      </dgm:spPr>
      <dgm:t>
        <a:bodyPr/>
        <a:lstStyle/>
        <a:p>
          <a:r>
            <a:rPr lang="en-GB" sz="1800" dirty="0">
              <a:solidFill>
                <a:srgbClr val="332F60"/>
              </a:solidFill>
              <a:latin typeface="Rockwell" panose="02060603020205020403" pitchFamily="18" charset="77"/>
            </a:rPr>
            <a:t>47 weeks per school career</a:t>
          </a:r>
        </a:p>
      </dgm:t>
    </dgm:pt>
    <dgm:pt modelId="{0AE0C2F7-41DD-42EB-97E6-F739CECA9BC3}" type="parTrans" cxnId="{DD6F56BC-1B97-4F5E-8F75-BEF3548D8DF5}">
      <dgm:prSet/>
      <dgm:spPr/>
      <dgm:t>
        <a:bodyPr/>
        <a:lstStyle/>
        <a:p>
          <a:endParaRPr lang="en-GB">
            <a:latin typeface="Rockwell" panose="02060603020205020403" pitchFamily="18" charset="77"/>
          </a:endParaRPr>
        </a:p>
      </dgm:t>
    </dgm:pt>
    <dgm:pt modelId="{991EAC4D-3723-411E-ACBA-3AE4C73D1296}" type="sibTrans" cxnId="{DD6F56BC-1B97-4F5E-8F75-BEF3548D8DF5}">
      <dgm:prSet/>
      <dgm:spPr/>
      <dgm:t>
        <a:bodyPr/>
        <a:lstStyle/>
        <a:p>
          <a:endParaRPr lang="en-GB">
            <a:latin typeface="Rockwell" panose="02060603020205020403" pitchFamily="18" charset="77"/>
          </a:endParaRPr>
        </a:p>
      </dgm:t>
    </dgm:pt>
    <dgm:pt modelId="{837B21AD-A81B-48B9-8799-8F3C31DEACE5}">
      <dgm:prSet phldrT="[Text]"/>
      <dgm:spPr>
        <a:solidFill>
          <a:srgbClr val="E8508C"/>
        </a:solidFill>
        <a:ln>
          <a:noFill/>
        </a:ln>
      </dgm:spPr>
      <dgm:t>
        <a:bodyPr/>
        <a:lstStyle/>
        <a:p>
          <a:r>
            <a:rPr lang="en-GB">
              <a:latin typeface="Rockwell" panose="02060603020205020403" pitchFamily="18" charset="77"/>
            </a:rPr>
            <a:t>80%</a:t>
          </a:r>
        </a:p>
      </dgm:t>
    </dgm:pt>
    <dgm:pt modelId="{A0B595C5-0AEE-47D6-8E1D-46178BBD58A7}" type="parTrans" cxnId="{E54D0981-1F36-4CD0-BD8E-D0B89B453D01}">
      <dgm:prSet/>
      <dgm:spPr/>
      <dgm:t>
        <a:bodyPr/>
        <a:lstStyle/>
        <a:p>
          <a:endParaRPr lang="en-GB">
            <a:latin typeface="Rockwell" panose="02060603020205020403" pitchFamily="18" charset="77"/>
          </a:endParaRPr>
        </a:p>
      </dgm:t>
    </dgm:pt>
    <dgm:pt modelId="{330AE9F5-A117-4F79-B033-3FB02CE9D7D3}" type="sibTrans" cxnId="{E54D0981-1F36-4CD0-BD8E-D0B89B453D01}">
      <dgm:prSet/>
      <dgm:spPr/>
      <dgm:t>
        <a:bodyPr/>
        <a:lstStyle/>
        <a:p>
          <a:endParaRPr lang="en-GB">
            <a:latin typeface="Rockwell" panose="02060603020205020403" pitchFamily="18" charset="77"/>
          </a:endParaRPr>
        </a:p>
      </dgm:t>
    </dgm:pt>
    <dgm:pt modelId="{42F7A3F6-2FDB-44F4-9DB1-10383C187681}">
      <dgm:prSet phldrT="[Text]"/>
      <dgm:spPr>
        <a:solidFill>
          <a:srgbClr val="332F60"/>
        </a:solidFill>
        <a:ln>
          <a:noFill/>
        </a:ln>
      </dgm:spPr>
      <dgm:t>
        <a:bodyPr/>
        <a:lstStyle/>
        <a:p>
          <a:r>
            <a:rPr lang="en-GB">
              <a:latin typeface="Rockwell" panose="02060603020205020403" pitchFamily="18" charset="77"/>
            </a:rPr>
            <a:t>70%</a:t>
          </a:r>
        </a:p>
      </dgm:t>
    </dgm:pt>
    <dgm:pt modelId="{89162F13-D885-4EB1-BFAD-8947A9C30CEE}" type="parTrans" cxnId="{7216B260-F178-4C2C-AC7D-E6A6117D1B5A}">
      <dgm:prSet/>
      <dgm:spPr/>
      <dgm:t>
        <a:bodyPr/>
        <a:lstStyle/>
        <a:p>
          <a:endParaRPr lang="en-GB">
            <a:latin typeface="Rockwell" panose="02060603020205020403" pitchFamily="18" charset="77"/>
          </a:endParaRPr>
        </a:p>
      </dgm:t>
    </dgm:pt>
    <dgm:pt modelId="{5A44B223-EF3B-436C-A53F-5EB2DFBA3BB5}" type="sibTrans" cxnId="{7216B260-F178-4C2C-AC7D-E6A6117D1B5A}">
      <dgm:prSet/>
      <dgm:spPr/>
      <dgm:t>
        <a:bodyPr/>
        <a:lstStyle/>
        <a:p>
          <a:endParaRPr lang="en-GB">
            <a:latin typeface="Rockwell" panose="02060603020205020403" pitchFamily="18" charset="77"/>
          </a:endParaRPr>
        </a:p>
      </dgm:t>
    </dgm:pt>
    <dgm:pt modelId="{DFC883C7-E675-45CF-A073-76F4270886BF}">
      <dgm:prSet phldrT="[Text]"/>
      <dgm:spPr>
        <a:solidFill>
          <a:srgbClr val="E8508C"/>
        </a:solidFill>
        <a:ln>
          <a:noFill/>
        </a:ln>
      </dgm:spPr>
      <dgm:t>
        <a:bodyPr/>
        <a:lstStyle/>
        <a:p>
          <a:r>
            <a:rPr lang="en-GB">
              <a:latin typeface="Rockwell" panose="02060603020205020403" pitchFamily="18" charset="77"/>
            </a:rPr>
            <a:t>50%</a:t>
          </a:r>
        </a:p>
      </dgm:t>
    </dgm:pt>
    <dgm:pt modelId="{7E8840BC-9DAC-4C8D-9A5C-30181FA0D088}" type="parTrans" cxnId="{46B07E8E-6E73-40E3-A284-4D74BD3A8282}">
      <dgm:prSet/>
      <dgm:spPr/>
      <dgm:t>
        <a:bodyPr/>
        <a:lstStyle/>
        <a:p>
          <a:endParaRPr lang="en-GB">
            <a:latin typeface="Rockwell" panose="02060603020205020403" pitchFamily="18" charset="77"/>
          </a:endParaRPr>
        </a:p>
      </dgm:t>
    </dgm:pt>
    <dgm:pt modelId="{3AA594DB-AD38-40C7-81AD-D1AAD5F6B40A}" type="sibTrans" cxnId="{46B07E8E-6E73-40E3-A284-4D74BD3A8282}">
      <dgm:prSet/>
      <dgm:spPr/>
      <dgm:t>
        <a:bodyPr/>
        <a:lstStyle/>
        <a:p>
          <a:endParaRPr lang="en-GB">
            <a:latin typeface="Rockwell" panose="02060603020205020403" pitchFamily="18" charset="77"/>
          </a:endParaRPr>
        </a:p>
      </dgm:t>
    </dgm:pt>
    <dgm:pt modelId="{E92E0E08-9901-45F5-AEA3-D082AC42FFAC}">
      <dgm:prSet custT="1"/>
      <dgm:spPr>
        <a:ln>
          <a:noFill/>
        </a:ln>
      </dgm:spPr>
      <dgm:t>
        <a:bodyPr/>
        <a:lstStyle/>
        <a:p>
          <a:r>
            <a:rPr lang="en-GB" sz="1800" dirty="0">
              <a:solidFill>
                <a:srgbClr val="332F60"/>
              </a:solidFill>
              <a:latin typeface="Rockwell" panose="02060603020205020403" pitchFamily="18" charset="77"/>
            </a:rPr>
            <a:t>38 days or 8 weeks per year</a:t>
          </a:r>
        </a:p>
      </dgm:t>
    </dgm:pt>
    <dgm:pt modelId="{726D0AC6-B86E-4D69-9743-A6E0F193DB7F}" type="parTrans" cxnId="{4D334AF7-C3D6-451C-95F0-68B1E75812BE}">
      <dgm:prSet/>
      <dgm:spPr/>
      <dgm:t>
        <a:bodyPr/>
        <a:lstStyle/>
        <a:p>
          <a:endParaRPr lang="en-GB">
            <a:latin typeface="Rockwell" panose="02060603020205020403" pitchFamily="18" charset="77"/>
          </a:endParaRPr>
        </a:p>
      </dgm:t>
    </dgm:pt>
    <dgm:pt modelId="{4F1AE08E-6E90-4905-9FCA-702A62C45B40}" type="sibTrans" cxnId="{4D334AF7-C3D6-451C-95F0-68B1E75812BE}">
      <dgm:prSet/>
      <dgm:spPr/>
      <dgm:t>
        <a:bodyPr/>
        <a:lstStyle/>
        <a:p>
          <a:endParaRPr lang="en-GB">
            <a:latin typeface="Rockwell" panose="02060603020205020403" pitchFamily="18" charset="77"/>
          </a:endParaRPr>
        </a:p>
      </dgm:t>
    </dgm:pt>
    <dgm:pt modelId="{8E5F4AE8-280A-4CA2-8D90-AD853C8716A1}">
      <dgm:prSet custT="1"/>
      <dgm:spPr>
        <a:ln>
          <a:noFill/>
        </a:ln>
      </dgm:spPr>
      <dgm:t>
        <a:bodyPr/>
        <a:lstStyle/>
        <a:p>
          <a:r>
            <a:rPr lang="en-GB" sz="1800" dirty="0">
              <a:solidFill>
                <a:srgbClr val="332F60"/>
              </a:solidFill>
              <a:latin typeface="Rockwell" panose="02060603020205020403" pitchFamily="18" charset="77"/>
            </a:rPr>
            <a:t>91 weeks or 2.4 years per school career</a:t>
          </a:r>
        </a:p>
      </dgm:t>
    </dgm:pt>
    <dgm:pt modelId="{0701BBC8-4336-41FA-82FB-5F6F11BCAACB}" type="parTrans" cxnId="{037CFD3E-0564-4B6A-8E90-1D1EB8955569}">
      <dgm:prSet/>
      <dgm:spPr/>
      <dgm:t>
        <a:bodyPr/>
        <a:lstStyle/>
        <a:p>
          <a:endParaRPr lang="en-GB">
            <a:latin typeface="Rockwell" panose="02060603020205020403" pitchFamily="18" charset="77"/>
          </a:endParaRPr>
        </a:p>
      </dgm:t>
    </dgm:pt>
    <dgm:pt modelId="{F6833908-3FD6-4C77-867A-ACF040635010}" type="sibTrans" cxnId="{037CFD3E-0564-4B6A-8E90-1D1EB8955569}">
      <dgm:prSet/>
      <dgm:spPr/>
      <dgm:t>
        <a:bodyPr/>
        <a:lstStyle/>
        <a:p>
          <a:endParaRPr lang="en-GB">
            <a:latin typeface="Rockwell" panose="02060603020205020403" pitchFamily="18" charset="77"/>
          </a:endParaRPr>
        </a:p>
      </dgm:t>
    </dgm:pt>
    <dgm:pt modelId="{2FE3C908-6505-4560-A567-92CAC1C4E663}">
      <dgm:prSet custT="1"/>
      <dgm:spPr>
        <a:ln>
          <a:noFill/>
        </a:ln>
      </dgm:spPr>
      <dgm:t>
        <a:bodyPr/>
        <a:lstStyle/>
        <a:p>
          <a:r>
            <a:rPr lang="en-GB" sz="1800" dirty="0">
              <a:solidFill>
                <a:srgbClr val="332F60"/>
              </a:solidFill>
              <a:latin typeface="Rockwell" panose="02060603020205020403" pitchFamily="18" charset="77"/>
            </a:rPr>
            <a:t>57 days or 11 weeks per year</a:t>
          </a:r>
        </a:p>
      </dgm:t>
    </dgm:pt>
    <dgm:pt modelId="{0091C237-57E1-4460-83CE-5F1458D9ED54}" type="parTrans" cxnId="{34E0B978-7319-4703-B68D-176F7B5C9708}">
      <dgm:prSet/>
      <dgm:spPr/>
      <dgm:t>
        <a:bodyPr/>
        <a:lstStyle/>
        <a:p>
          <a:endParaRPr lang="en-GB">
            <a:latin typeface="Rockwell" panose="02060603020205020403" pitchFamily="18" charset="77"/>
          </a:endParaRPr>
        </a:p>
      </dgm:t>
    </dgm:pt>
    <dgm:pt modelId="{9F67240D-1A3A-47D8-A0AA-B922CD9388C2}" type="sibTrans" cxnId="{34E0B978-7319-4703-B68D-176F7B5C9708}">
      <dgm:prSet/>
      <dgm:spPr/>
      <dgm:t>
        <a:bodyPr/>
        <a:lstStyle/>
        <a:p>
          <a:endParaRPr lang="en-GB">
            <a:latin typeface="Rockwell" panose="02060603020205020403" pitchFamily="18" charset="77"/>
          </a:endParaRPr>
        </a:p>
      </dgm:t>
    </dgm:pt>
    <dgm:pt modelId="{5ED6049F-BA02-4EBA-B1F0-F65762F8B143}">
      <dgm:prSet custT="1"/>
      <dgm:spPr>
        <a:ln>
          <a:noFill/>
        </a:ln>
      </dgm:spPr>
      <dgm:t>
        <a:bodyPr/>
        <a:lstStyle/>
        <a:p>
          <a:r>
            <a:rPr lang="en-GB" sz="1800" dirty="0">
              <a:solidFill>
                <a:srgbClr val="332F60"/>
              </a:solidFill>
              <a:latin typeface="Rockwell" panose="02060603020205020403" pitchFamily="18" charset="77"/>
            </a:rPr>
            <a:t>137 weeks or 3.6 years per school career</a:t>
          </a:r>
        </a:p>
      </dgm:t>
    </dgm:pt>
    <dgm:pt modelId="{29618155-6A53-44EF-9E6E-AE5B9251457F}" type="parTrans" cxnId="{3D6B412B-76DD-48D1-851A-0970E17DA7F5}">
      <dgm:prSet/>
      <dgm:spPr/>
      <dgm:t>
        <a:bodyPr/>
        <a:lstStyle/>
        <a:p>
          <a:endParaRPr lang="en-GB">
            <a:latin typeface="Rockwell" panose="02060603020205020403" pitchFamily="18" charset="77"/>
          </a:endParaRPr>
        </a:p>
      </dgm:t>
    </dgm:pt>
    <dgm:pt modelId="{D5CD579C-5CBF-45A9-A4A6-5AACE5262E13}" type="sibTrans" cxnId="{3D6B412B-76DD-48D1-851A-0970E17DA7F5}">
      <dgm:prSet/>
      <dgm:spPr/>
      <dgm:t>
        <a:bodyPr/>
        <a:lstStyle/>
        <a:p>
          <a:endParaRPr lang="en-GB">
            <a:latin typeface="Rockwell" panose="02060603020205020403" pitchFamily="18" charset="77"/>
          </a:endParaRPr>
        </a:p>
      </dgm:t>
    </dgm:pt>
    <dgm:pt modelId="{2137CFB7-54EE-4C9F-9117-27BAA54A4FED}">
      <dgm:prSet custT="1"/>
      <dgm:spPr>
        <a:ln>
          <a:noFill/>
        </a:ln>
      </dgm:spPr>
      <dgm:t>
        <a:bodyPr/>
        <a:lstStyle/>
        <a:p>
          <a:r>
            <a:rPr lang="en-GB" sz="1800">
              <a:solidFill>
                <a:srgbClr val="332F60"/>
              </a:solidFill>
              <a:latin typeface="Rockwell" panose="02060603020205020403" pitchFamily="18" charset="77"/>
            </a:rPr>
            <a:t>95 days or 19 weeks per year</a:t>
          </a:r>
        </a:p>
      </dgm:t>
    </dgm:pt>
    <dgm:pt modelId="{AEAC990A-B979-431B-8BC1-1026DA35A6BA}" type="parTrans" cxnId="{86F1BD5C-CD96-466A-B81F-50B3467353E6}">
      <dgm:prSet/>
      <dgm:spPr/>
      <dgm:t>
        <a:bodyPr/>
        <a:lstStyle/>
        <a:p>
          <a:endParaRPr lang="en-GB">
            <a:latin typeface="Rockwell" panose="02060603020205020403" pitchFamily="18" charset="77"/>
          </a:endParaRPr>
        </a:p>
      </dgm:t>
    </dgm:pt>
    <dgm:pt modelId="{51791D93-04C6-4BC0-B36A-76FBAC4FCD5A}" type="sibTrans" cxnId="{86F1BD5C-CD96-466A-B81F-50B3467353E6}">
      <dgm:prSet/>
      <dgm:spPr/>
      <dgm:t>
        <a:bodyPr/>
        <a:lstStyle/>
        <a:p>
          <a:endParaRPr lang="en-GB">
            <a:latin typeface="Rockwell" panose="02060603020205020403" pitchFamily="18" charset="77"/>
          </a:endParaRPr>
        </a:p>
      </dgm:t>
    </dgm:pt>
    <dgm:pt modelId="{B205C5CF-236C-4F9A-8AB5-E6EE78209E6B}">
      <dgm:prSet custT="1"/>
      <dgm:spPr>
        <a:ln>
          <a:noFill/>
        </a:ln>
      </dgm:spPr>
      <dgm:t>
        <a:bodyPr/>
        <a:lstStyle/>
        <a:p>
          <a:r>
            <a:rPr lang="en-GB" sz="1800" dirty="0">
              <a:solidFill>
                <a:srgbClr val="332F60"/>
              </a:solidFill>
              <a:latin typeface="Rockwell" panose="02060603020205020403" pitchFamily="18" charset="77"/>
            </a:rPr>
            <a:t>228 weeks or 6 years per school career</a:t>
          </a:r>
        </a:p>
      </dgm:t>
    </dgm:pt>
    <dgm:pt modelId="{1B5F28DA-E402-4805-A89C-92F6513E20A4}" type="parTrans" cxnId="{0CA58723-F235-4F66-B4A2-17140D24E254}">
      <dgm:prSet/>
      <dgm:spPr/>
      <dgm:t>
        <a:bodyPr/>
        <a:lstStyle/>
        <a:p>
          <a:endParaRPr lang="en-GB">
            <a:latin typeface="Rockwell" panose="02060603020205020403" pitchFamily="18" charset="77"/>
          </a:endParaRPr>
        </a:p>
      </dgm:t>
    </dgm:pt>
    <dgm:pt modelId="{A3272E20-A5CD-4A61-B538-F832363A1CF0}" type="sibTrans" cxnId="{0CA58723-F235-4F66-B4A2-17140D24E254}">
      <dgm:prSet/>
      <dgm:spPr/>
      <dgm:t>
        <a:bodyPr/>
        <a:lstStyle/>
        <a:p>
          <a:endParaRPr lang="en-GB">
            <a:latin typeface="Rockwell" panose="02060603020205020403" pitchFamily="18" charset="77"/>
          </a:endParaRPr>
        </a:p>
      </dgm:t>
    </dgm:pt>
    <dgm:pt modelId="{F060D767-A5C8-4B39-B9A9-96731E9F3D96}" type="pres">
      <dgm:prSet presAssocID="{B79908CE-0F0B-462D-BE4F-E26D2EFA1459}" presName="linearFlow" presStyleCnt="0">
        <dgm:presLayoutVars>
          <dgm:dir/>
          <dgm:animLvl val="lvl"/>
          <dgm:resizeHandles val="exact"/>
        </dgm:presLayoutVars>
      </dgm:prSet>
      <dgm:spPr/>
    </dgm:pt>
    <dgm:pt modelId="{0BCD91B6-A588-41FA-A341-09243871B696}" type="pres">
      <dgm:prSet presAssocID="{E6CA6F11-0FDA-4669-8B10-8679F00CE8B2}" presName="composite" presStyleCnt="0"/>
      <dgm:spPr/>
    </dgm:pt>
    <dgm:pt modelId="{AD0293DE-3765-46D9-9DA2-05184D5824B2}" type="pres">
      <dgm:prSet presAssocID="{E6CA6F11-0FDA-4669-8B10-8679F00CE8B2}" presName="parentText" presStyleLbl="alignNode1" presStyleIdx="0" presStyleCnt="5">
        <dgm:presLayoutVars>
          <dgm:chMax val="1"/>
          <dgm:bulletEnabled val="1"/>
        </dgm:presLayoutVars>
      </dgm:prSet>
      <dgm:spPr/>
    </dgm:pt>
    <dgm:pt modelId="{3E494DE0-A19C-4848-9181-F30DCAF60DB5}" type="pres">
      <dgm:prSet presAssocID="{E6CA6F11-0FDA-4669-8B10-8679F00CE8B2}" presName="descendantText" presStyleLbl="alignAcc1" presStyleIdx="0" presStyleCnt="5">
        <dgm:presLayoutVars>
          <dgm:bulletEnabled val="1"/>
        </dgm:presLayoutVars>
      </dgm:prSet>
      <dgm:spPr/>
    </dgm:pt>
    <dgm:pt modelId="{A9056CCE-A29C-4A84-AE4A-FA9B45394027}" type="pres">
      <dgm:prSet presAssocID="{EF130A87-8643-409A-A91C-AED0BDC63FC6}" presName="sp" presStyleCnt="0"/>
      <dgm:spPr/>
    </dgm:pt>
    <dgm:pt modelId="{197B5114-7A42-46EB-997D-9623BB39866A}" type="pres">
      <dgm:prSet presAssocID="{77D48C6D-1196-4797-A572-F19B994D616F}" presName="composite" presStyleCnt="0"/>
      <dgm:spPr/>
    </dgm:pt>
    <dgm:pt modelId="{0FDA83DF-2E42-4545-B80F-B092C98D148C}" type="pres">
      <dgm:prSet presAssocID="{77D48C6D-1196-4797-A572-F19B994D616F}" presName="parentText" presStyleLbl="alignNode1" presStyleIdx="1" presStyleCnt="5">
        <dgm:presLayoutVars>
          <dgm:chMax val="1"/>
          <dgm:bulletEnabled val="1"/>
        </dgm:presLayoutVars>
      </dgm:prSet>
      <dgm:spPr/>
    </dgm:pt>
    <dgm:pt modelId="{7E7B88CE-98BC-480E-B109-2C25053E1655}" type="pres">
      <dgm:prSet presAssocID="{77D48C6D-1196-4797-A572-F19B994D616F}" presName="descendantText" presStyleLbl="alignAcc1" presStyleIdx="1" presStyleCnt="5">
        <dgm:presLayoutVars>
          <dgm:bulletEnabled val="1"/>
        </dgm:presLayoutVars>
      </dgm:prSet>
      <dgm:spPr/>
    </dgm:pt>
    <dgm:pt modelId="{754B3EFE-81AF-4449-8DBE-AC5CD4DB358E}" type="pres">
      <dgm:prSet presAssocID="{24653F6A-5310-449B-A4FD-BD8BC7D6B5D3}" presName="sp" presStyleCnt="0"/>
      <dgm:spPr/>
    </dgm:pt>
    <dgm:pt modelId="{BFA62E13-3CB8-4E73-9C52-DFB46B71CDE7}" type="pres">
      <dgm:prSet presAssocID="{837B21AD-A81B-48B9-8799-8F3C31DEACE5}" presName="composite" presStyleCnt="0"/>
      <dgm:spPr/>
    </dgm:pt>
    <dgm:pt modelId="{3A6EC550-E975-4811-ABC4-23B9E8BB7433}" type="pres">
      <dgm:prSet presAssocID="{837B21AD-A81B-48B9-8799-8F3C31DEACE5}" presName="parentText" presStyleLbl="alignNode1" presStyleIdx="2" presStyleCnt="5">
        <dgm:presLayoutVars>
          <dgm:chMax val="1"/>
          <dgm:bulletEnabled val="1"/>
        </dgm:presLayoutVars>
      </dgm:prSet>
      <dgm:spPr/>
    </dgm:pt>
    <dgm:pt modelId="{E15881B7-72B8-4086-800B-D312A11D9783}" type="pres">
      <dgm:prSet presAssocID="{837B21AD-A81B-48B9-8799-8F3C31DEACE5}" presName="descendantText" presStyleLbl="alignAcc1" presStyleIdx="2" presStyleCnt="5">
        <dgm:presLayoutVars>
          <dgm:bulletEnabled val="1"/>
        </dgm:presLayoutVars>
      </dgm:prSet>
      <dgm:spPr/>
    </dgm:pt>
    <dgm:pt modelId="{6D101DE9-78C8-4F3E-AF37-3C7528AE2F95}" type="pres">
      <dgm:prSet presAssocID="{330AE9F5-A117-4F79-B033-3FB02CE9D7D3}" presName="sp" presStyleCnt="0"/>
      <dgm:spPr/>
    </dgm:pt>
    <dgm:pt modelId="{0C48AE8E-8F1A-44FF-AAD4-CE65C463E5E8}" type="pres">
      <dgm:prSet presAssocID="{42F7A3F6-2FDB-44F4-9DB1-10383C187681}" presName="composite" presStyleCnt="0"/>
      <dgm:spPr/>
    </dgm:pt>
    <dgm:pt modelId="{91A02ED7-5DDD-471F-80A4-08F78F2ACCD6}" type="pres">
      <dgm:prSet presAssocID="{42F7A3F6-2FDB-44F4-9DB1-10383C187681}" presName="parentText" presStyleLbl="alignNode1" presStyleIdx="3" presStyleCnt="5">
        <dgm:presLayoutVars>
          <dgm:chMax val="1"/>
          <dgm:bulletEnabled val="1"/>
        </dgm:presLayoutVars>
      </dgm:prSet>
      <dgm:spPr/>
    </dgm:pt>
    <dgm:pt modelId="{D028877A-9D93-4F85-8D83-33435E987143}" type="pres">
      <dgm:prSet presAssocID="{42F7A3F6-2FDB-44F4-9DB1-10383C187681}" presName="descendantText" presStyleLbl="alignAcc1" presStyleIdx="3" presStyleCnt="5">
        <dgm:presLayoutVars>
          <dgm:bulletEnabled val="1"/>
        </dgm:presLayoutVars>
      </dgm:prSet>
      <dgm:spPr/>
    </dgm:pt>
    <dgm:pt modelId="{2080A591-AB1C-4ED9-A3C0-C9186FBAD6D2}" type="pres">
      <dgm:prSet presAssocID="{5A44B223-EF3B-436C-A53F-5EB2DFBA3BB5}" presName="sp" presStyleCnt="0"/>
      <dgm:spPr/>
    </dgm:pt>
    <dgm:pt modelId="{CEEFB5EF-824D-463A-97D8-FDD5492D5D5C}" type="pres">
      <dgm:prSet presAssocID="{DFC883C7-E675-45CF-A073-76F4270886BF}" presName="composite" presStyleCnt="0"/>
      <dgm:spPr/>
    </dgm:pt>
    <dgm:pt modelId="{0321C668-3F02-493F-885D-F3C22CD773D6}" type="pres">
      <dgm:prSet presAssocID="{DFC883C7-E675-45CF-A073-76F4270886BF}" presName="parentText" presStyleLbl="alignNode1" presStyleIdx="4" presStyleCnt="5">
        <dgm:presLayoutVars>
          <dgm:chMax val="1"/>
          <dgm:bulletEnabled val="1"/>
        </dgm:presLayoutVars>
      </dgm:prSet>
      <dgm:spPr/>
    </dgm:pt>
    <dgm:pt modelId="{453AA5A1-09A4-4612-A62E-7DE55D6F6455}" type="pres">
      <dgm:prSet presAssocID="{DFC883C7-E675-45CF-A073-76F4270886BF}" presName="descendantText" presStyleLbl="alignAcc1" presStyleIdx="4" presStyleCnt="5" custLinFactY="5122" custLinFactNeighborX="153" custLinFactNeighborY="100000">
        <dgm:presLayoutVars>
          <dgm:bulletEnabled val="1"/>
        </dgm:presLayoutVars>
      </dgm:prSet>
      <dgm:spPr/>
    </dgm:pt>
  </dgm:ptLst>
  <dgm:cxnLst>
    <dgm:cxn modelId="{048BC605-3318-47AE-92D3-13EC1618186B}" srcId="{E6CA6F11-0FDA-4669-8B10-8679F00CE8B2}" destId="{B074CABE-B3B0-4657-97D8-1D4C0B680005}" srcOrd="0" destOrd="0" parTransId="{644E043B-3898-4444-A5B9-726BB387AC16}" sibTransId="{EC4526B2-3AB3-4135-919C-CD1476655886}"/>
    <dgm:cxn modelId="{C6E99412-B9FE-4B22-8C4F-34B07FB93CF9}" type="presOf" srcId="{42F7A3F6-2FDB-44F4-9DB1-10383C187681}" destId="{91A02ED7-5DDD-471F-80A4-08F78F2ACCD6}" srcOrd="0" destOrd="0" presId="urn:microsoft.com/office/officeart/2005/8/layout/chevron2"/>
    <dgm:cxn modelId="{4165E314-757B-477A-AF17-2F8833A6DBD4}" srcId="{B79908CE-0F0B-462D-BE4F-E26D2EFA1459}" destId="{77D48C6D-1196-4797-A572-F19B994D616F}" srcOrd="1" destOrd="0" parTransId="{CD1D5BD8-905C-4065-BA2C-4C71E2D619DE}" sibTransId="{24653F6A-5310-449B-A4FD-BD8BC7D6B5D3}"/>
    <dgm:cxn modelId="{7DEDC515-C128-4470-8C51-9255EAB66C24}" type="presOf" srcId="{B074CABE-B3B0-4657-97D8-1D4C0B680005}" destId="{3E494DE0-A19C-4848-9181-F30DCAF60DB5}" srcOrd="0" destOrd="0" presId="urn:microsoft.com/office/officeart/2005/8/layout/chevron2"/>
    <dgm:cxn modelId="{0CA58723-F235-4F66-B4A2-17140D24E254}" srcId="{DFC883C7-E675-45CF-A073-76F4270886BF}" destId="{B205C5CF-236C-4F9A-8AB5-E6EE78209E6B}" srcOrd="1" destOrd="0" parTransId="{1B5F28DA-E402-4805-A89C-92F6513E20A4}" sibTransId="{A3272E20-A5CD-4A61-B538-F832363A1CF0}"/>
    <dgm:cxn modelId="{3D6B412B-76DD-48D1-851A-0970E17DA7F5}" srcId="{42F7A3F6-2FDB-44F4-9DB1-10383C187681}" destId="{5ED6049F-BA02-4EBA-B1F0-F65762F8B143}" srcOrd="1" destOrd="0" parTransId="{29618155-6A53-44EF-9E6E-AE5B9251457F}" sibTransId="{D5CD579C-5CBF-45A9-A4A6-5AACE5262E13}"/>
    <dgm:cxn modelId="{037CFD3E-0564-4B6A-8E90-1D1EB8955569}" srcId="{837B21AD-A81B-48B9-8799-8F3C31DEACE5}" destId="{8E5F4AE8-280A-4CA2-8D90-AD853C8716A1}" srcOrd="1" destOrd="0" parTransId="{0701BBC8-4336-41FA-82FB-5F6F11BCAACB}" sibTransId="{F6833908-3FD6-4C77-867A-ACF040635010}"/>
    <dgm:cxn modelId="{86F1BD5C-CD96-466A-B81F-50B3467353E6}" srcId="{DFC883C7-E675-45CF-A073-76F4270886BF}" destId="{2137CFB7-54EE-4C9F-9117-27BAA54A4FED}" srcOrd="0" destOrd="0" parTransId="{AEAC990A-B979-431B-8BC1-1026DA35A6BA}" sibTransId="{51791D93-04C6-4BC0-B36A-76FBAC4FCD5A}"/>
    <dgm:cxn modelId="{7216B260-F178-4C2C-AC7D-E6A6117D1B5A}" srcId="{B79908CE-0F0B-462D-BE4F-E26D2EFA1459}" destId="{42F7A3F6-2FDB-44F4-9DB1-10383C187681}" srcOrd="3" destOrd="0" parTransId="{89162F13-D885-4EB1-BFAD-8947A9C30CEE}" sibTransId="{5A44B223-EF3B-436C-A53F-5EB2DFBA3BB5}"/>
    <dgm:cxn modelId="{62AF6069-5ED0-4F45-892F-DB2086BA36F3}" type="presOf" srcId="{5ED6049F-BA02-4EBA-B1F0-F65762F8B143}" destId="{D028877A-9D93-4F85-8D83-33435E987143}" srcOrd="0" destOrd="1" presId="urn:microsoft.com/office/officeart/2005/8/layout/chevron2"/>
    <dgm:cxn modelId="{663E1673-9018-4143-92F6-C57E195D379A}" type="presOf" srcId="{77D48C6D-1196-4797-A572-F19B994D616F}" destId="{0FDA83DF-2E42-4545-B80F-B092C98D148C}" srcOrd="0" destOrd="0" presId="urn:microsoft.com/office/officeart/2005/8/layout/chevron2"/>
    <dgm:cxn modelId="{34E0B978-7319-4703-B68D-176F7B5C9708}" srcId="{42F7A3F6-2FDB-44F4-9DB1-10383C187681}" destId="{2FE3C908-6505-4560-A567-92CAC1C4E663}" srcOrd="0" destOrd="0" parTransId="{0091C237-57E1-4460-83CE-5F1458D9ED54}" sibTransId="{9F67240D-1A3A-47D8-A0AA-B922CD9388C2}"/>
    <dgm:cxn modelId="{E54D0981-1F36-4CD0-BD8E-D0B89B453D01}" srcId="{B79908CE-0F0B-462D-BE4F-E26D2EFA1459}" destId="{837B21AD-A81B-48B9-8799-8F3C31DEACE5}" srcOrd="2" destOrd="0" parTransId="{A0B595C5-0AEE-47D6-8E1D-46178BBD58A7}" sibTransId="{330AE9F5-A117-4F79-B033-3FB02CE9D7D3}"/>
    <dgm:cxn modelId="{16B04C87-848D-4BA1-9707-B542025A855F}" type="presOf" srcId="{E92E0E08-9901-45F5-AEA3-D082AC42FFAC}" destId="{E15881B7-72B8-4086-800B-D312A11D9783}" srcOrd="0" destOrd="0" presId="urn:microsoft.com/office/officeart/2005/8/layout/chevron2"/>
    <dgm:cxn modelId="{60EBB989-4BF6-40F9-AEC0-A6F3E20F180F}" srcId="{77D48C6D-1196-4797-A572-F19B994D616F}" destId="{F6D6C822-8111-4F10-9C15-29FCDE417721}" srcOrd="0" destOrd="0" parTransId="{6F8973B3-3EB0-4C76-AA5D-B771DB1FD2A3}" sibTransId="{BFA4DC2B-948E-419D-8055-ACEB06443737}"/>
    <dgm:cxn modelId="{46B07E8E-6E73-40E3-A284-4D74BD3A8282}" srcId="{B79908CE-0F0B-462D-BE4F-E26D2EFA1459}" destId="{DFC883C7-E675-45CF-A073-76F4270886BF}" srcOrd="4" destOrd="0" parTransId="{7E8840BC-9DAC-4C8D-9A5C-30181FA0D088}" sibTransId="{3AA594DB-AD38-40C7-81AD-D1AAD5F6B40A}"/>
    <dgm:cxn modelId="{D1E9AA8F-2B55-4746-9273-DA7F9BD892D5}" type="presOf" srcId="{DFC883C7-E675-45CF-A073-76F4270886BF}" destId="{0321C668-3F02-493F-885D-F3C22CD773D6}" srcOrd="0" destOrd="0" presId="urn:microsoft.com/office/officeart/2005/8/layout/chevron2"/>
    <dgm:cxn modelId="{E5ADA097-2EC7-490E-AD56-D1980087DF60}" type="presOf" srcId="{B01D07CB-0F51-4F75-8C83-80F434148FF4}" destId="{3E494DE0-A19C-4848-9181-F30DCAF60DB5}" srcOrd="0" destOrd="1" presId="urn:microsoft.com/office/officeart/2005/8/layout/chevron2"/>
    <dgm:cxn modelId="{8B142D9A-D28F-4A37-A04C-F0F946F7C288}" type="presOf" srcId="{2FE3C908-6505-4560-A567-92CAC1C4E663}" destId="{D028877A-9D93-4F85-8D83-33435E987143}" srcOrd="0" destOrd="0" presId="urn:microsoft.com/office/officeart/2005/8/layout/chevron2"/>
    <dgm:cxn modelId="{0B3D5DA5-D954-46E5-9915-6EB9D81D0200}" type="presOf" srcId="{837B21AD-A81B-48B9-8799-8F3C31DEACE5}" destId="{3A6EC550-E975-4811-ABC4-23B9E8BB7433}" srcOrd="0" destOrd="0" presId="urn:microsoft.com/office/officeart/2005/8/layout/chevron2"/>
    <dgm:cxn modelId="{F4E491A9-1CD2-44EE-91BF-AE35E13A1ECF}" srcId="{B79908CE-0F0B-462D-BE4F-E26D2EFA1459}" destId="{E6CA6F11-0FDA-4669-8B10-8679F00CE8B2}" srcOrd="0" destOrd="0" parTransId="{F1B625AF-D105-4004-AD5F-659393AEA3B1}" sibTransId="{EF130A87-8643-409A-A91C-AED0BDC63FC6}"/>
    <dgm:cxn modelId="{C62135AC-99FF-4FC6-8BF6-5BA9E450633E}" type="presOf" srcId="{2137CFB7-54EE-4C9F-9117-27BAA54A4FED}" destId="{453AA5A1-09A4-4612-A62E-7DE55D6F6455}" srcOrd="0" destOrd="0" presId="urn:microsoft.com/office/officeart/2005/8/layout/chevron2"/>
    <dgm:cxn modelId="{DD6F56BC-1B97-4F5E-8F75-BEF3548D8DF5}" srcId="{77D48C6D-1196-4797-A572-F19B994D616F}" destId="{1E1C1B4A-ED19-4D04-9703-C6BD1839845D}" srcOrd="1" destOrd="0" parTransId="{0AE0C2F7-41DD-42EB-97E6-F739CECA9BC3}" sibTransId="{991EAC4D-3723-411E-ACBA-3AE4C73D1296}"/>
    <dgm:cxn modelId="{E86D41CA-CC9B-424E-911B-F915AEAA1EE7}" type="presOf" srcId="{B205C5CF-236C-4F9A-8AB5-E6EE78209E6B}" destId="{453AA5A1-09A4-4612-A62E-7DE55D6F6455}" srcOrd="0" destOrd="1" presId="urn:microsoft.com/office/officeart/2005/8/layout/chevron2"/>
    <dgm:cxn modelId="{8E9640CE-EE5B-438F-A114-9BC434B66978}" type="presOf" srcId="{1E1C1B4A-ED19-4D04-9703-C6BD1839845D}" destId="{7E7B88CE-98BC-480E-B109-2C25053E1655}" srcOrd="0" destOrd="1" presId="urn:microsoft.com/office/officeart/2005/8/layout/chevron2"/>
    <dgm:cxn modelId="{26B4EFD5-2BA8-433F-A2D8-3825638AADAD}" type="presOf" srcId="{8E5F4AE8-280A-4CA2-8D90-AD853C8716A1}" destId="{E15881B7-72B8-4086-800B-D312A11D9783}" srcOrd="0" destOrd="1" presId="urn:microsoft.com/office/officeart/2005/8/layout/chevron2"/>
    <dgm:cxn modelId="{A65748DF-3960-45C7-9F75-A9822233D3C1}" type="presOf" srcId="{F6D6C822-8111-4F10-9C15-29FCDE417721}" destId="{7E7B88CE-98BC-480E-B109-2C25053E1655}" srcOrd="0" destOrd="0" presId="urn:microsoft.com/office/officeart/2005/8/layout/chevron2"/>
    <dgm:cxn modelId="{62172EE0-BA39-411B-AB89-E2AFADF84962}" type="presOf" srcId="{B79908CE-0F0B-462D-BE4F-E26D2EFA1459}" destId="{F060D767-A5C8-4B39-B9A9-96731E9F3D96}" srcOrd="0" destOrd="0" presId="urn:microsoft.com/office/officeart/2005/8/layout/chevron2"/>
    <dgm:cxn modelId="{E9D8F8EC-4749-402C-90BB-2825CD4A64D3}" srcId="{E6CA6F11-0FDA-4669-8B10-8679F00CE8B2}" destId="{B01D07CB-0F51-4F75-8C83-80F434148FF4}" srcOrd="1" destOrd="0" parTransId="{D53EF76E-596D-4CBA-89E6-91370025669E}" sibTransId="{1C808E95-CFF2-48B6-B0C0-864948A076BB}"/>
    <dgm:cxn modelId="{4D334AF7-C3D6-451C-95F0-68B1E75812BE}" srcId="{837B21AD-A81B-48B9-8799-8F3C31DEACE5}" destId="{E92E0E08-9901-45F5-AEA3-D082AC42FFAC}" srcOrd="0" destOrd="0" parTransId="{726D0AC6-B86E-4D69-9743-A6E0F193DB7F}" sibTransId="{4F1AE08E-6E90-4905-9FCA-702A62C45B40}"/>
    <dgm:cxn modelId="{9FB4E8FB-FFD2-449E-A9BC-1E960FEFDC7E}" type="presOf" srcId="{E6CA6F11-0FDA-4669-8B10-8679F00CE8B2}" destId="{AD0293DE-3765-46D9-9DA2-05184D5824B2}" srcOrd="0" destOrd="0" presId="urn:microsoft.com/office/officeart/2005/8/layout/chevron2"/>
    <dgm:cxn modelId="{ED7107EE-D758-4CC7-9BCB-543B4C0FE92F}" type="presParOf" srcId="{F060D767-A5C8-4B39-B9A9-96731E9F3D96}" destId="{0BCD91B6-A588-41FA-A341-09243871B696}" srcOrd="0" destOrd="0" presId="urn:microsoft.com/office/officeart/2005/8/layout/chevron2"/>
    <dgm:cxn modelId="{C18358BE-79A2-475C-B8DE-D3215B33A2F1}" type="presParOf" srcId="{0BCD91B6-A588-41FA-A341-09243871B696}" destId="{AD0293DE-3765-46D9-9DA2-05184D5824B2}" srcOrd="0" destOrd="0" presId="urn:microsoft.com/office/officeart/2005/8/layout/chevron2"/>
    <dgm:cxn modelId="{E4B0D6B4-1EF3-4AB8-83ED-E83252A17DC8}" type="presParOf" srcId="{0BCD91B6-A588-41FA-A341-09243871B696}" destId="{3E494DE0-A19C-4848-9181-F30DCAF60DB5}" srcOrd="1" destOrd="0" presId="urn:microsoft.com/office/officeart/2005/8/layout/chevron2"/>
    <dgm:cxn modelId="{D0927D00-8D99-4010-8041-99C5321A5491}" type="presParOf" srcId="{F060D767-A5C8-4B39-B9A9-96731E9F3D96}" destId="{A9056CCE-A29C-4A84-AE4A-FA9B45394027}" srcOrd="1" destOrd="0" presId="urn:microsoft.com/office/officeart/2005/8/layout/chevron2"/>
    <dgm:cxn modelId="{B005BB0D-FCD9-4D7C-8AB4-B9E1BB7B832A}" type="presParOf" srcId="{F060D767-A5C8-4B39-B9A9-96731E9F3D96}" destId="{197B5114-7A42-46EB-997D-9623BB39866A}" srcOrd="2" destOrd="0" presId="urn:microsoft.com/office/officeart/2005/8/layout/chevron2"/>
    <dgm:cxn modelId="{6147D2FD-7D9A-4451-A3BE-F70E01123E79}" type="presParOf" srcId="{197B5114-7A42-46EB-997D-9623BB39866A}" destId="{0FDA83DF-2E42-4545-B80F-B092C98D148C}" srcOrd="0" destOrd="0" presId="urn:microsoft.com/office/officeart/2005/8/layout/chevron2"/>
    <dgm:cxn modelId="{09F92674-3D77-42B8-B17B-7D635BB4AFDE}" type="presParOf" srcId="{197B5114-7A42-46EB-997D-9623BB39866A}" destId="{7E7B88CE-98BC-480E-B109-2C25053E1655}" srcOrd="1" destOrd="0" presId="urn:microsoft.com/office/officeart/2005/8/layout/chevron2"/>
    <dgm:cxn modelId="{4A141AA0-7592-446D-9EAC-176D3CF34433}" type="presParOf" srcId="{F060D767-A5C8-4B39-B9A9-96731E9F3D96}" destId="{754B3EFE-81AF-4449-8DBE-AC5CD4DB358E}" srcOrd="3" destOrd="0" presId="urn:microsoft.com/office/officeart/2005/8/layout/chevron2"/>
    <dgm:cxn modelId="{B05369B3-D765-4324-8BD8-ADABE56485C9}" type="presParOf" srcId="{F060D767-A5C8-4B39-B9A9-96731E9F3D96}" destId="{BFA62E13-3CB8-4E73-9C52-DFB46B71CDE7}" srcOrd="4" destOrd="0" presId="urn:microsoft.com/office/officeart/2005/8/layout/chevron2"/>
    <dgm:cxn modelId="{3278E764-AEDE-420E-8B15-BDEF813394C8}" type="presParOf" srcId="{BFA62E13-3CB8-4E73-9C52-DFB46B71CDE7}" destId="{3A6EC550-E975-4811-ABC4-23B9E8BB7433}" srcOrd="0" destOrd="0" presId="urn:microsoft.com/office/officeart/2005/8/layout/chevron2"/>
    <dgm:cxn modelId="{52399491-6AFD-43F7-902C-6C1DA04251CA}" type="presParOf" srcId="{BFA62E13-3CB8-4E73-9C52-DFB46B71CDE7}" destId="{E15881B7-72B8-4086-800B-D312A11D9783}" srcOrd="1" destOrd="0" presId="urn:microsoft.com/office/officeart/2005/8/layout/chevron2"/>
    <dgm:cxn modelId="{0AEC7CD2-57E1-40D8-A282-1DFC9AB10C6D}" type="presParOf" srcId="{F060D767-A5C8-4B39-B9A9-96731E9F3D96}" destId="{6D101DE9-78C8-4F3E-AF37-3C7528AE2F95}" srcOrd="5" destOrd="0" presId="urn:microsoft.com/office/officeart/2005/8/layout/chevron2"/>
    <dgm:cxn modelId="{405C7C59-E5E7-4686-9377-D40AB339E102}" type="presParOf" srcId="{F060D767-A5C8-4B39-B9A9-96731E9F3D96}" destId="{0C48AE8E-8F1A-44FF-AAD4-CE65C463E5E8}" srcOrd="6" destOrd="0" presId="urn:microsoft.com/office/officeart/2005/8/layout/chevron2"/>
    <dgm:cxn modelId="{77A0DDEA-4DB4-48A3-9858-4E0C3D1B1EBB}" type="presParOf" srcId="{0C48AE8E-8F1A-44FF-AAD4-CE65C463E5E8}" destId="{91A02ED7-5DDD-471F-80A4-08F78F2ACCD6}" srcOrd="0" destOrd="0" presId="urn:microsoft.com/office/officeart/2005/8/layout/chevron2"/>
    <dgm:cxn modelId="{59E397FB-CC68-40E3-8E0C-A494EA6C982C}" type="presParOf" srcId="{0C48AE8E-8F1A-44FF-AAD4-CE65C463E5E8}" destId="{D028877A-9D93-4F85-8D83-33435E987143}" srcOrd="1" destOrd="0" presId="urn:microsoft.com/office/officeart/2005/8/layout/chevron2"/>
    <dgm:cxn modelId="{6CA8820D-06B2-4CFD-8619-3C574F8E6EE1}" type="presParOf" srcId="{F060D767-A5C8-4B39-B9A9-96731E9F3D96}" destId="{2080A591-AB1C-4ED9-A3C0-C9186FBAD6D2}" srcOrd="7" destOrd="0" presId="urn:microsoft.com/office/officeart/2005/8/layout/chevron2"/>
    <dgm:cxn modelId="{C7164C1E-35A5-4427-8E33-2A316D713A6B}" type="presParOf" srcId="{F060D767-A5C8-4B39-B9A9-96731E9F3D96}" destId="{CEEFB5EF-824D-463A-97D8-FDD5492D5D5C}" srcOrd="8" destOrd="0" presId="urn:microsoft.com/office/officeart/2005/8/layout/chevron2"/>
    <dgm:cxn modelId="{1D2DDA0D-C6BB-4302-8302-AEC3D7C4C344}" type="presParOf" srcId="{CEEFB5EF-824D-463A-97D8-FDD5492D5D5C}" destId="{0321C668-3F02-493F-885D-F3C22CD773D6}" srcOrd="0" destOrd="0" presId="urn:microsoft.com/office/officeart/2005/8/layout/chevron2"/>
    <dgm:cxn modelId="{7DB10828-EDF1-4020-8DAC-0F08AA172B1A}" type="presParOf" srcId="{CEEFB5EF-824D-463A-97D8-FDD5492D5D5C}" destId="{453AA5A1-09A4-4612-A62E-7DE55D6F645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EB914-7124-4B99-83F7-169A00FF1A3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5142919C-11B7-4BC6-A4FC-8622A8AEA483}">
      <dgm:prSet phldrT="[Text]" custT="1"/>
      <dgm:spPr>
        <a:xfrm>
          <a:off x="1354666" y="0"/>
          <a:ext cx="5418667" cy="5418667"/>
        </a:xfrm>
        <a:prstGeom prst="ellipse">
          <a:avLst/>
        </a:prstGeom>
        <a:solidFill>
          <a:srgbClr val="E8508C">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b="1" dirty="0">
              <a:solidFill>
                <a:sysClr val="window" lastClr="FFFFFF"/>
              </a:solidFill>
              <a:latin typeface="Rockwell" panose="02060603020205020403" pitchFamily="18" charset="77"/>
              <a:ea typeface="+mn-ea"/>
              <a:cs typeface="+mn-cs"/>
            </a:rPr>
            <a:t>Neighbourhood</a:t>
          </a:r>
        </a:p>
      </dgm:t>
    </dgm:pt>
    <dgm:pt modelId="{3CBEA34F-FBBF-425A-B30D-F298828E5FC8}" type="parTrans" cxnId="{CE9EC2C8-1776-45B4-9D60-43DAFEEE8A82}">
      <dgm:prSet/>
      <dgm:spPr/>
      <dgm:t>
        <a:bodyPr/>
        <a:lstStyle/>
        <a:p>
          <a:endParaRPr lang="en-GB"/>
        </a:p>
      </dgm:t>
    </dgm:pt>
    <dgm:pt modelId="{4363FE2A-2789-4493-8CE4-681C6EF85A17}" type="sibTrans" cxnId="{CE9EC2C8-1776-45B4-9D60-43DAFEEE8A82}">
      <dgm:prSet/>
      <dgm:spPr/>
      <dgm:t>
        <a:bodyPr/>
        <a:lstStyle/>
        <a:p>
          <a:endParaRPr lang="en-GB"/>
        </a:p>
      </dgm:t>
    </dgm:pt>
    <dgm:pt modelId="{CE8CE579-8170-4A05-B51A-2A8F5C93CD89}">
      <dgm:prSet phldrT="[Text]" custT="1"/>
      <dgm:spPr>
        <a:xfrm>
          <a:off x="2167466" y="1625600"/>
          <a:ext cx="3793066" cy="3793066"/>
        </a:xfrm>
        <a:prstGeom prst="ellipse">
          <a:avLst/>
        </a:prstGeom>
        <a:solidFill>
          <a:srgbClr val="E8508C">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Rockwell" panose="02060603020205020403" pitchFamily="18" charset="77"/>
              <a:ea typeface="+mn-ea"/>
              <a:cs typeface="+mn-cs"/>
            </a:rPr>
            <a:t>Peer Group</a:t>
          </a:r>
        </a:p>
      </dgm:t>
    </dgm:pt>
    <dgm:pt modelId="{2A82AF1D-7704-40FC-B8DE-244994F10FBE}" type="parTrans" cxnId="{3B4AD99C-B99D-426A-8D90-04D21A6146EA}">
      <dgm:prSet/>
      <dgm:spPr/>
      <dgm:t>
        <a:bodyPr/>
        <a:lstStyle/>
        <a:p>
          <a:endParaRPr lang="en-GB"/>
        </a:p>
      </dgm:t>
    </dgm:pt>
    <dgm:pt modelId="{8B08F2E7-E3C6-4D88-9CD9-9A29ACCCF711}" type="sibTrans" cxnId="{3B4AD99C-B99D-426A-8D90-04D21A6146EA}">
      <dgm:prSet/>
      <dgm:spPr/>
      <dgm:t>
        <a:bodyPr/>
        <a:lstStyle/>
        <a:p>
          <a:endParaRPr lang="en-GB"/>
        </a:p>
      </dgm:t>
    </dgm:pt>
    <dgm:pt modelId="{37F56E14-8806-408C-A705-EA82359B2516}">
      <dgm:prSet phldrT="[Text]" custT="1"/>
      <dgm:spPr>
        <a:xfrm>
          <a:off x="2573866" y="2438400"/>
          <a:ext cx="2980266" cy="2980266"/>
        </a:xfrm>
        <a:prstGeom prst="ellipse">
          <a:avLst/>
        </a:prstGeom>
        <a:solidFill>
          <a:srgbClr val="E8508C">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400" b="1" dirty="0">
              <a:solidFill>
                <a:sysClr val="window" lastClr="FFFFFF"/>
              </a:solidFill>
              <a:latin typeface="Rockwell" panose="02060603020205020403" pitchFamily="18" charset="77"/>
              <a:ea typeface="+mn-ea"/>
              <a:cs typeface="+mn-cs"/>
            </a:rPr>
            <a:t>Home</a:t>
          </a:r>
        </a:p>
      </dgm:t>
    </dgm:pt>
    <dgm:pt modelId="{BF75516A-44F2-41C9-A69B-40D2319FA059}" type="parTrans" cxnId="{5ABBB4DB-0C5E-47B7-BD1D-EEC290BF4580}">
      <dgm:prSet/>
      <dgm:spPr/>
      <dgm:t>
        <a:bodyPr/>
        <a:lstStyle/>
        <a:p>
          <a:endParaRPr lang="en-GB"/>
        </a:p>
      </dgm:t>
    </dgm:pt>
    <dgm:pt modelId="{EA641F34-5559-4D81-8C75-8F0BE66574EC}" type="sibTrans" cxnId="{5ABBB4DB-0C5E-47B7-BD1D-EEC290BF4580}">
      <dgm:prSet/>
      <dgm:spPr/>
      <dgm:t>
        <a:bodyPr/>
        <a:lstStyle/>
        <a:p>
          <a:endParaRPr lang="en-GB"/>
        </a:p>
      </dgm:t>
    </dgm:pt>
    <dgm:pt modelId="{0870B96F-0089-47BE-8D26-DE57AF678E76}">
      <dgm:prSet phldrT="[Text]" custT="1"/>
      <dgm:spPr>
        <a:xfrm>
          <a:off x="2980266" y="3251200"/>
          <a:ext cx="2167466" cy="2167466"/>
        </a:xfrm>
        <a:prstGeom prst="ellipse">
          <a:avLst/>
        </a:prstGeom>
        <a:solidFill>
          <a:srgbClr val="E8508C"/>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400" b="1" dirty="0">
              <a:solidFill>
                <a:sysClr val="window" lastClr="FFFFFF"/>
              </a:solidFill>
              <a:latin typeface="Rockwell" panose="02060603020205020403" pitchFamily="18" charset="77"/>
              <a:ea typeface="+mn-ea"/>
              <a:cs typeface="+mn-cs"/>
            </a:rPr>
            <a:t>Child</a:t>
          </a:r>
          <a:endParaRPr lang="en-GB" sz="2800" b="1" dirty="0">
            <a:solidFill>
              <a:sysClr val="window" lastClr="FFFFFF"/>
            </a:solidFill>
            <a:latin typeface="Rockwell" panose="02060603020205020403" pitchFamily="18" charset="77"/>
            <a:ea typeface="+mn-ea"/>
            <a:cs typeface="+mn-cs"/>
          </a:endParaRPr>
        </a:p>
      </dgm:t>
    </dgm:pt>
    <dgm:pt modelId="{723D63F4-FC41-4FB5-B887-FEF615B8E791}" type="parTrans" cxnId="{432AFFCA-6A03-4E26-A5EB-723E81A539FA}">
      <dgm:prSet/>
      <dgm:spPr/>
      <dgm:t>
        <a:bodyPr/>
        <a:lstStyle/>
        <a:p>
          <a:endParaRPr lang="en-GB"/>
        </a:p>
      </dgm:t>
    </dgm:pt>
    <dgm:pt modelId="{417BBD15-3F12-4010-A669-271A226EE8B0}" type="sibTrans" cxnId="{432AFFCA-6A03-4E26-A5EB-723E81A539FA}">
      <dgm:prSet/>
      <dgm:spPr/>
      <dgm:t>
        <a:bodyPr/>
        <a:lstStyle/>
        <a:p>
          <a:endParaRPr lang="en-GB"/>
        </a:p>
      </dgm:t>
    </dgm:pt>
    <dgm:pt modelId="{641F9987-B4CC-4D41-A0B7-E8995B3BBDA0}">
      <dgm:prSet custT="1"/>
      <dgm:spPr>
        <a:xfrm>
          <a:off x="1761066" y="812800"/>
          <a:ext cx="4605866" cy="4605866"/>
        </a:xfrm>
        <a:prstGeom prst="ellipse">
          <a:avLst/>
        </a:prstGeom>
        <a:solidFill>
          <a:srgbClr val="E8508C">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400" b="1" dirty="0">
              <a:solidFill>
                <a:sysClr val="window" lastClr="FFFFFF"/>
              </a:solidFill>
              <a:latin typeface="Rockwell" panose="02060603020205020403" pitchFamily="18" charset="77"/>
              <a:ea typeface="+mn-ea"/>
              <a:cs typeface="+mn-cs"/>
            </a:rPr>
            <a:t>School</a:t>
          </a:r>
        </a:p>
      </dgm:t>
    </dgm:pt>
    <dgm:pt modelId="{64D35938-6AAF-426C-979D-9AD230B2D7D9}" type="parTrans" cxnId="{85A0DE4F-2617-488B-ACB8-BE4B5A4A1EEE}">
      <dgm:prSet/>
      <dgm:spPr/>
      <dgm:t>
        <a:bodyPr/>
        <a:lstStyle/>
        <a:p>
          <a:endParaRPr lang="en-GB"/>
        </a:p>
      </dgm:t>
    </dgm:pt>
    <dgm:pt modelId="{6D44BCD0-8E57-471E-98B5-181F0F6D917B}" type="sibTrans" cxnId="{85A0DE4F-2617-488B-ACB8-BE4B5A4A1EEE}">
      <dgm:prSet/>
      <dgm:spPr/>
      <dgm:t>
        <a:bodyPr/>
        <a:lstStyle/>
        <a:p>
          <a:endParaRPr lang="en-GB"/>
        </a:p>
      </dgm:t>
    </dgm:pt>
    <dgm:pt modelId="{DE801F9E-FD2D-4A3B-AB58-1B82933C221F}" type="pres">
      <dgm:prSet presAssocID="{580EB914-7124-4B99-83F7-169A00FF1A32}" presName="Name0" presStyleCnt="0">
        <dgm:presLayoutVars>
          <dgm:chMax val="7"/>
          <dgm:resizeHandles val="exact"/>
        </dgm:presLayoutVars>
      </dgm:prSet>
      <dgm:spPr/>
    </dgm:pt>
    <dgm:pt modelId="{7CD0B075-63B0-4263-89B9-D0848D15C261}" type="pres">
      <dgm:prSet presAssocID="{580EB914-7124-4B99-83F7-169A00FF1A32}" presName="comp1" presStyleCnt="0"/>
      <dgm:spPr/>
    </dgm:pt>
    <dgm:pt modelId="{6F49BA77-2630-460A-B5C5-AC26A9BA7083}" type="pres">
      <dgm:prSet presAssocID="{580EB914-7124-4B99-83F7-169A00FF1A32}" presName="circle1" presStyleLbl="node1" presStyleIdx="0" presStyleCnt="5"/>
      <dgm:spPr/>
    </dgm:pt>
    <dgm:pt modelId="{02EAB0E6-D12A-4427-BBEE-394787761BE2}" type="pres">
      <dgm:prSet presAssocID="{580EB914-7124-4B99-83F7-169A00FF1A32}" presName="c1text" presStyleLbl="node1" presStyleIdx="0" presStyleCnt="5">
        <dgm:presLayoutVars>
          <dgm:bulletEnabled val="1"/>
        </dgm:presLayoutVars>
      </dgm:prSet>
      <dgm:spPr/>
    </dgm:pt>
    <dgm:pt modelId="{EC688ACE-9ECE-4515-8CBA-1B16E44B867B}" type="pres">
      <dgm:prSet presAssocID="{580EB914-7124-4B99-83F7-169A00FF1A32}" presName="comp2" presStyleCnt="0"/>
      <dgm:spPr/>
    </dgm:pt>
    <dgm:pt modelId="{5B3BA34B-EA45-4945-BCD7-A774E5DDC746}" type="pres">
      <dgm:prSet presAssocID="{580EB914-7124-4B99-83F7-169A00FF1A32}" presName="circle2" presStyleLbl="node1" presStyleIdx="1" presStyleCnt="5"/>
      <dgm:spPr/>
    </dgm:pt>
    <dgm:pt modelId="{4BBD8971-8A8E-44CD-98F2-34AF72805F82}" type="pres">
      <dgm:prSet presAssocID="{580EB914-7124-4B99-83F7-169A00FF1A32}" presName="c2text" presStyleLbl="node1" presStyleIdx="1" presStyleCnt="5">
        <dgm:presLayoutVars>
          <dgm:bulletEnabled val="1"/>
        </dgm:presLayoutVars>
      </dgm:prSet>
      <dgm:spPr/>
    </dgm:pt>
    <dgm:pt modelId="{940A6A26-911E-4D28-B80F-C63981FE3270}" type="pres">
      <dgm:prSet presAssocID="{580EB914-7124-4B99-83F7-169A00FF1A32}" presName="comp3" presStyleCnt="0"/>
      <dgm:spPr/>
    </dgm:pt>
    <dgm:pt modelId="{A840FA83-9A4B-479E-BACC-F59AFCE146CD}" type="pres">
      <dgm:prSet presAssocID="{580EB914-7124-4B99-83F7-169A00FF1A32}" presName="circle3" presStyleLbl="node1" presStyleIdx="2" presStyleCnt="5"/>
      <dgm:spPr/>
    </dgm:pt>
    <dgm:pt modelId="{C85278C4-9912-4DD5-9C95-A85847A1575A}" type="pres">
      <dgm:prSet presAssocID="{580EB914-7124-4B99-83F7-169A00FF1A32}" presName="c3text" presStyleLbl="node1" presStyleIdx="2" presStyleCnt="5">
        <dgm:presLayoutVars>
          <dgm:bulletEnabled val="1"/>
        </dgm:presLayoutVars>
      </dgm:prSet>
      <dgm:spPr/>
    </dgm:pt>
    <dgm:pt modelId="{14C30EFA-870B-4D3C-B7A2-4E79D26D0B8D}" type="pres">
      <dgm:prSet presAssocID="{580EB914-7124-4B99-83F7-169A00FF1A32}" presName="comp4" presStyleCnt="0"/>
      <dgm:spPr/>
    </dgm:pt>
    <dgm:pt modelId="{488E7025-EBB5-4C73-8554-B238E622A86A}" type="pres">
      <dgm:prSet presAssocID="{580EB914-7124-4B99-83F7-169A00FF1A32}" presName="circle4" presStyleLbl="node1" presStyleIdx="3" presStyleCnt="5" custLinFactNeighborY="-1479"/>
      <dgm:spPr/>
    </dgm:pt>
    <dgm:pt modelId="{4140FD1A-28E9-42FD-8C07-8CB1BDAE9322}" type="pres">
      <dgm:prSet presAssocID="{580EB914-7124-4B99-83F7-169A00FF1A32}" presName="c4text" presStyleLbl="node1" presStyleIdx="3" presStyleCnt="5">
        <dgm:presLayoutVars>
          <dgm:bulletEnabled val="1"/>
        </dgm:presLayoutVars>
      </dgm:prSet>
      <dgm:spPr/>
    </dgm:pt>
    <dgm:pt modelId="{21BC7270-7D60-4E13-8B34-3CA91A59B617}" type="pres">
      <dgm:prSet presAssocID="{580EB914-7124-4B99-83F7-169A00FF1A32}" presName="comp5" presStyleCnt="0"/>
      <dgm:spPr/>
    </dgm:pt>
    <dgm:pt modelId="{3AF9631D-2755-44EB-A0E9-866E75FA749F}" type="pres">
      <dgm:prSet presAssocID="{580EB914-7124-4B99-83F7-169A00FF1A32}" presName="circle5" presStyleLbl="node1" presStyleIdx="4" presStyleCnt="5"/>
      <dgm:spPr/>
    </dgm:pt>
    <dgm:pt modelId="{BE6A56F6-290F-4239-8C72-DA232743CF78}" type="pres">
      <dgm:prSet presAssocID="{580EB914-7124-4B99-83F7-169A00FF1A32}" presName="c5text" presStyleLbl="node1" presStyleIdx="4" presStyleCnt="5">
        <dgm:presLayoutVars>
          <dgm:bulletEnabled val="1"/>
        </dgm:presLayoutVars>
      </dgm:prSet>
      <dgm:spPr/>
    </dgm:pt>
  </dgm:ptLst>
  <dgm:cxnLst>
    <dgm:cxn modelId="{D4E82A15-1336-4D27-9883-B2FC7CC615EB}" type="presOf" srcId="{0870B96F-0089-47BE-8D26-DE57AF678E76}" destId="{BE6A56F6-290F-4239-8C72-DA232743CF78}" srcOrd="1" destOrd="0" presId="urn:microsoft.com/office/officeart/2005/8/layout/venn2"/>
    <dgm:cxn modelId="{4BCCDE3D-E652-4D72-A1AC-F47F21162ED8}" type="presOf" srcId="{580EB914-7124-4B99-83F7-169A00FF1A32}" destId="{DE801F9E-FD2D-4A3B-AB58-1B82933C221F}" srcOrd="0" destOrd="0" presId="urn:microsoft.com/office/officeart/2005/8/layout/venn2"/>
    <dgm:cxn modelId="{321CBC6C-1D2D-49FC-B78E-65DB054AD215}" type="presOf" srcId="{5142919C-11B7-4BC6-A4FC-8622A8AEA483}" destId="{02EAB0E6-D12A-4427-BBEE-394787761BE2}" srcOrd="1" destOrd="0" presId="urn:microsoft.com/office/officeart/2005/8/layout/venn2"/>
    <dgm:cxn modelId="{85A0DE4F-2617-488B-ACB8-BE4B5A4A1EEE}" srcId="{580EB914-7124-4B99-83F7-169A00FF1A32}" destId="{641F9987-B4CC-4D41-A0B7-E8995B3BBDA0}" srcOrd="1" destOrd="0" parTransId="{64D35938-6AAF-426C-979D-9AD230B2D7D9}" sibTransId="{6D44BCD0-8E57-471E-98B5-181F0F6D917B}"/>
    <dgm:cxn modelId="{CB0EF858-7EE7-4F1E-9D72-F1AB9E955200}" type="presOf" srcId="{641F9987-B4CC-4D41-A0B7-E8995B3BBDA0}" destId="{5B3BA34B-EA45-4945-BCD7-A774E5DDC746}" srcOrd="0" destOrd="0" presId="urn:microsoft.com/office/officeart/2005/8/layout/venn2"/>
    <dgm:cxn modelId="{5BFC0B79-E2BA-48AC-BF8E-759C104EDA40}" type="presOf" srcId="{641F9987-B4CC-4D41-A0B7-E8995B3BBDA0}" destId="{4BBD8971-8A8E-44CD-98F2-34AF72805F82}" srcOrd="1" destOrd="0" presId="urn:microsoft.com/office/officeart/2005/8/layout/venn2"/>
    <dgm:cxn modelId="{2F89357E-B5BB-4D61-B485-01340AA1237A}" type="presOf" srcId="{37F56E14-8806-408C-A705-EA82359B2516}" destId="{488E7025-EBB5-4C73-8554-B238E622A86A}" srcOrd="0" destOrd="0" presId="urn:microsoft.com/office/officeart/2005/8/layout/venn2"/>
    <dgm:cxn modelId="{3D1DAB84-A884-40A5-ABD6-707D44D1A3FC}" type="presOf" srcId="{5142919C-11B7-4BC6-A4FC-8622A8AEA483}" destId="{6F49BA77-2630-460A-B5C5-AC26A9BA7083}" srcOrd="0" destOrd="0" presId="urn:microsoft.com/office/officeart/2005/8/layout/venn2"/>
    <dgm:cxn modelId="{62E20C94-F75E-40B2-8FD9-05A9AA353930}" type="presOf" srcId="{37F56E14-8806-408C-A705-EA82359B2516}" destId="{4140FD1A-28E9-42FD-8C07-8CB1BDAE9322}" srcOrd="1" destOrd="0" presId="urn:microsoft.com/office/officeart/2005/8/layout/venn2"/>
    <dgm:cxn modelId="{3B4AD99C-B99D-426A-8D90-04D21A6146EA}" srcId="{580EB914-7124-4B99-83F7-169A00FF1A32}" destId="{CE8CE579-8170-4A05-B51A-2A8F5C93CD89}" srcOrd="2" destOrd="0" parTransId="{2A82AF1D-7704-40FC-B8DE-244994F10FBE}" sibTransId="{8B08F2E7-E3C6-4D88-9CD9-9A29ACCCF711}"/>
    <dgm:cxn modelId="{3303FDBC-533D-4438-93B4-9981F1CFC1D2}" type="presOf" srcId="{0870B96F-0089-47BE-8D26-DE57AF678E76}" destId="{3AF9631D-2755-44EB-A0E9-866E75FA749F}" srcOrd="0" destOrd="0" presId="urn:microsoft.com/office/officeart/2005/8/layout/venn2"/>
    <dgm:cxn modelId="{CE9EC2C8-1776-45B4-9D60-43DAFEEE8A82}" srcId="{580EB914-7124-4B99-83F7-169A00FF1A32}" destId="{5142919C-11B7-4BC6-A4FC-8622A8AEA483}" srcOrd="0" destOrd="0" parTransId="{3CBEA34F-FBBF-425A-B30D-F298828E5FC8}" sibTransId="{4363FE2A-2789-4493-8CE4-681C6EF85A17}"/>
    <dgm:cxn modelId="{432AFFCA-6A03-4E26-A5EB-723E81A539FA}" srcId="{580EB914-7124-4B99-83F7-169A00FF1A32}" destId="{0870B96F-0089-47BE-8D26-DE57AF678E76}" srcOrd="4" destOrd="0" parTransId="{723D63F4-FC41-4FB5-B887-FEF615B8E791}" sibTransId="{417BBD15-3F12-4010-A669-271A226EE8B0}"/>
    <dgm:cxn modelId="{94E759DB-D63E-4631-A40B-FD521249A745}" type="presOf" srcId="{CE8CE579-8170-4A05-B51A-2A8F5C93CD89}" destId="{A840FA83-9A4B-479E-BACC-F59AFCE146CD}" srcOrd="0" destOrd="0" presId="urn:microsoft.com/office/officeart/2005/8/layout/venn2"/>
    <dgm:cxn modelId="{5ABBB4DB-0C5E-47B7-BD1D-EEC290BF4580}" srcId="{580EB914-7124-4B99-83F7-169A00FF1A32}" destId="{37F56E14-8806-408C-A705-EA82359B2516}" srcOrd="3" destOrd="0" parTransId="{BF75516A-44F2-41C9-A69B-40D2319FA059}" sibTransId="{EA641F34-5559-4D81-8C75-8F0BE66574EC}"/>
    <dgm:cxn modelId="{C94F83DE-C25B-44A5-96B3-9A49F265FEFC}" type="presOf" srcId="{CE8CE579-8170-4A05-B51A-2A8F5C93CD89}" destId="{C85278C4-9912-4DD5-9C95-A85847A1575A}" srcOrd="1" destOrd="0" presId="urn:microsoft.com/office/officeart/2005/8/layout/venn2"/>
    <dgm:cxn modelId="{7E1A61B7-1204-4422-9047-19DBED8EB5E0}" type="presParOf" srcId="{DE801F9E-FD2D-4A3B-AB58-1B82933C221F}" destId="{7CD0B075-63B0-4263-89B9-D0848D15C261}" srcOrd="0" destOrd="0" presId="urn:microsoft.com/office/officeart/2005/8/layout/venn2"/>
    <dgm:cxn modelId="{99247E16-A9EC-4F1C-8BFD-F2AD1B2BDE05}" type="presParOf" srcId="{7CD0B075-63B0-4263-89B9-D0848D15C261}" destId="{6F49BA77-2630-460A-B5C5-AC26A9BA7083}" srcOrd="0" destOrd="0" presId="urn:microsoft.com/office/officeart/2005/8/layout/venn2"/>
    <dgm:cxn modelId="{2E3EAFC0-D28F-4C81-B3FC-D4B82FE0E26D}" type="presParOf" srcId="{7CD0B075-63B0-4263-89B9-D0848D15C261}" destId="{02EAB0E6-D12A-4427-BBEE-394787761BE2}" srcOrd="1" destOrd="0" presId="urn:microsoft.com/office/officeart/2005/8/layout/venn2"/>
    <dgm:cxn modelId="{F36AB1B2-AE54-4CCC-86CD-B4F8855B1E8F}" type="presParOf" srcId="{DE801F9E-FD2D-4A3B-AB58-1B82933C221F}" destId="{EC688ACE-9ECE-4515-8CBA-1B16E44B867B}" srcOrd="1" destOrd="0" presId="urn:microsoft.com/office/officeart/2005/8/layout/venn2"/>
    <dgm:cxn modelId="{1A43CC57-9E0B-4567-A1D7-855FDB0C3F03}" type="presParOf" srcId="{EC688ACE-9ECE-4515-8CBA-1B16E44B867B}" destId="{5B3BA34B-EA45-4945-BCD7-A774E5DDC746}" srcOrd="0" destOrd="0" presId="urn:microsoft.com/office/officeart/2005/8/layout/venn2"/>
    <dgm:cxn modelId="{E5192FED-BE43-4A51-BD06-3E8A0C4CEF30}" type="presParOf" srcId="{EC688ACE-9ECE-4515-8CBA-1B16E44B867B}" destId="{4BBD8971-8A8E-44CD-98F2-34AF72805F82}" srcOrd="1" destOrd="0" presId="urn:microsoft.com/office/officeart/2005/8/layout/venn2"/>
    <dgm:cxn modelId="{454BEA8D-2C34-4FE0-9476-CE1BD91C1866}" type="presParOf" srcId="{DE801F9E-FD2D-4A3B-AB58-1B82933C221F}" destId="{940A6A26-911E-4D28-B80F-C63981FE3270}" srcOrd="2" destOrd="0" presId="urn:microsoft.com/office/officeart/2005/8/layout/venn2"/>
    <dgm:cxn modelId="{7DA209C7-EFCE-4851-9DA7-2E2EA8192A82}" type="presParOf" srcId="{940A6A26-911E-4D28-B80F-C63981FE3270}" destId="{A840FA83-9A4B-479E-BACC-F59AFCE146CD}" srcOrd="0" destOrd="0" presId="urn:microsoft.com/office/officeart/2005/8/layout/venn2"/>
    <dgm:cxn modelId="{10BE0B6A-8D39-4C68-9E1F-F81FB5BC0C13}" type="presParOf" srcId="{940A6A26-911E-4D28-B80F-C63981FE3270}" destId="{C85278C4-9912-4DD5-9C95-A85847A1575A}" srcOrd="1" destOrd="0" presId="urn:microsoft.com/office/officeart/2005/8/layout/venn2"/>
    <dgm:cxn modelId="{15C8267F-B01B-42C2-B3E0-C005B0184BE0}" type="presParOf" srcId="{DE801F9E-FD2D-4A3B-AB58-1B82933C221F}" destId="{14C30EFA-870B-4D3C-B7A2-4E79D26D0B8D}" srcOrd="3" destOrd="0" presId="urn:microsoft.com/office/officeart/2005/8/layout/venn2"/>
    <dgm:cxn modelId="{3D8C94CF-C71A-4E1C-8D68-EAA2AB25F726}" type="presParOf" srcId="{14C30EFA-870B-4D3C-B7A2-4E79D26D0B8D}" destId="{488E7025-EBB5-4C73-8554-B238E622A86A}" srcOrd="0" destOrd="0" presId="urn:microsoft.com/office/officeart/2005/8/layout/venn2"/>
    <dgm:cxn modelId="{10717D9D-6284-4FA8-A170-144F48A90217}" type="presParOf" srcId="{14C30EFA-870B-4D3C-B7A2-4E79D26D0B8D}" destId="{4140FD1A-28E9-42FD-8C07-8CB1BDAE9322}" srcOrd="1" destOrd="0" presId="urn:microsoft.com/office/officeart/2005/8/layout/venn2"/>
    <dgm:cxn modelId="{625D96C3-F4FE-48C6-AF58-0D53D7E9880B}" type="presParOf" srcId="{DE801F9E-FD2D-4A3B-AB58-1B82933C221F}" destId="{21BC7270-7D60-4E13-8B34-3CA91A59B617}" srcOrd="4" destOrd="0" presId="urn:microsoft.com/office/officeart/2005/8/layout/venn2"/>
    <dgm:cxn modelId="{E72984D9-CB31-4DCC-B37D-71C7B599D6E3}" type="presParOf" srcId="{21BC7270-7D60-4E13-8B34-3CA91A59B617}" destId="{3AF9631D-2755-44EB-A0E9-866E75FA749F}" srcOrd="0" destOrd="0" presId="urn:microsoft.com/office/officeart/2005/8/layout/venn2"/>
    <dgm:cxn modelId="{068FDA2C-191B-44B9-8D12-15744DF82871}" type="presParOf" srcId="{21BC7270-7D60-4E13-8B34-3CA91A59B617}" destId="{BE6A56F6-290F-4239-8C72-DA232743CF78}"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293DE-3765-46D9-9DA2-05184D5824B2}">
      <dsp:nvSpPr>
        <dsp:cNvPr id="0" name=""/>
        <dsp:cNvSpPr/>
      </dsp:nvSpPr>
      <dsp:spPr>
        <a:xfrm rot="5400000">
          <a:off x="-176410" y="178091"/>
          <a:ext cx="1176072" cy="823251"/>
        </a:xfrm>
        <a:prstGeom prst="chevron">
          <a:avLst/>
        </a:prstGeom>
        <a:solidFill>
          <a:srgbClr val="E8508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Rockwell" panose="02060603020205020403" pitchFamily="18" charset="77"/>
            </a:rPr>
            <a:t>95%</a:t>
          </a:r>
        </a:p>
      </dsp:txBody>
      <dsp:txXfrm rot="-5400000">
        <a:off x="1" y="413307"/>
        <a:ext cx="823251" cy="352821"/>
      </dsp:txXfrm>
    </dsp:sp>
    <dsp:sp modelId="{3E494DE0-A19C-4848-9181-F30DCAF60DB5}">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332F60"/>
              </a:solidFill>
              <a:latin typeface="Rockwell" panose="02060603020205020403" pitchFamily="18" charset="77"/>
            </a:rPr>
            <a:t>9.5 days or 2 weeks per year</a:t>
          </a:r>
        </a:p>
        <a:p>
          <a:pPr marL="171450" lvl="1" indent="-171450" algn="l" defTabSz="800100">
            <a:lnSpc>
              <a:spcPct val="90000"/>
            </a:lnSpc>
            <a:spcBef>
              <a:spcPct val="0"/>
            </a:spcBef>
            <a:spcAft>
              <a:spcPct val="15000"/>
            </a:spcAft>
            <a:buChar char="•"/>
          </a:pPr>
          <a:r>
            <a:rPr lang="en-GB" sz="1800" kern="1200" dirty="0">
              <a:solidFill>
                <a:srgbClr val="332F60"/>
              </a:solidFill>
              <a:latin typeface="Rockwell" panose="02060603020205020403" pitchFamily="18" charset="77"/>
            </a:rPr>
            <a:t>23 weeks per school career</a:t>
          </a:r>
        </a:p>
      </dsp:txBody>
      <dsp:txXfrm rot="-5400000">
        <a:off x="823251" y="38997"/>
        <a:ext cx="7267431" cy="689813"/>
      </dsp:txXfrm>
    </dsp:sp>
    <dsp:sp modelId="{0FDA83DF-2E42-4545-B80F-B092C98D148C}">
      <dsp:nvSpPr>
        <dsp:cNvPr id="0" name=""/>
        <dsp:cNvSpPr/>
      </dsp:nvSpPr>
      <dsp:spPr>
        <a:xfrm rot="5400000">
          <a:off x="-176410" y="1237899"/>
          <a:ext cx="1176072" cy="823251"/>
        </a:xfrm>
        <a:prstGeom prst="chevron">
          <a:avLst/>
        </a:prstGeom>
        <a:solidFill>
          <a:srgbClr val="332F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a:latin typeface="Rockwell" panose="02060603020205020403" pitchFamily="18" charset="77"/>
            </a:rPr>
            <a:t>90%</a:t>
          </a:r>
        </a:p>
      </dsp:txBody>
      <dsp:txXfrm rot="-5400000">
        <a:off x="1" y="1473115"/>
        <a:ext cx="823251" cy="352821"/>
      </dsp:txXfrm>
    </dsp:sp>
    <dsp:sp modelId="{7E7B88CE-98BC-480E-B109-2C25053E1655}">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332F60"/>
              </a:solidFill>
              <a:latin typeface="Rockwell" panose="02060603020205020403" pitchFamily="18" charset="77"/>
            </a:rPr>
            <a:t>19.5 days or 4 weeks per year</a:t>
          </a:r>
        </a:p>
        <a:p>
          <a:pPr marL="171450" lvl="1" indent="-171450" algn="l" defTabSz="800100">
            <a:lnSpc>
              <a:spcPct val="90000"/>
            </a:lnSpc>
            <a:spcBef>
              <a:spcPct val="0"/>
            </a:spcBef>
            <a:spcAft>
              <a:spcPct val="15000"/>
            </a:spcAft>
            <a:buChar char="•"/>
          </a:pPr>
          <a:r>
            <a:rPr lang="en-GB" sz="1800" kern="1200" dirty="0">
              <a:solidFill>
                <a:srgbClr val="332F60"/>
              </a:solidFill>
              <a:latin typeface="Rockwell" panose="02060603020205020403" pitchFamily="18" charset="77"/>
            </a:rPr>
            <a:t>47 weeks per school career</a:t>
          </a:r>
        </a:p>
      </dsp:txBody>
      <dsp:txXfrm rot="-5400000">
        <a:off x="823251" y="1098805"/>
        <a:ext cx="7267431" cy="689813"/>
      </dsp:txXfrm>
    </dsp:sp>
    <dsp:sp modelId="{3A6EC550-E975-4811-ABC4-23B9E8BB7433}">
      <dsp:nvSpPr>
        <dsp:cNvPr id="0" name=""/>
        <dsp:cNvSpPr/>
      </dsp:nvSpPr>
      <dsp:spPr>
        <a:xfrm rot="5400000">
          <a:off x="-176410" y="2297707"/>
          <a:ext cx="1176072" cy="823251"/>
        </a:xfrm>
        <a:prstGeom prst="chevron">
          <a:avLst/>
        </a:prstGeom>
        <a:solidFill>
          <a:srgbClr val="E8508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a:latin typeface="Rockwell" panose="02060603020205020403" pitchFamily="18" charset="77"/>
            </a:rPr>
            <a:t>80%</a:t>
          </a:r>
        </a:p>
      </dsp:txBody>
      <dsp:txXfrm rot="-5400000">
        <a:off x="1" y="2532923"/>
        <a:ext cx="823251" cy="352821"/>
      </dsp:txXfrm>
    </dsp:sp>
    <dsp:sp modelId="{E15881B7-72B8-4086-800B-D312A11D9783}">
      <dsp:nvSpPr>
        <dsp:cNvPr id="0" name=""/>
        <dsp:cNvSpPr/>
      </dsp:nvSpPr>
      <dsp:spPr>
        <a:xfrm rot="5400000">
          <a:off x="4093401" y="-1148853"/>
          <a:ext cx="764447" cy="7304748"/>
        </a:xfrm>
        <a:prstGeom prst="round2Same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332F60"/>
              </a:solidFill>
              <a:latin typeface="Rockwell" panose="02060603020205020403" pitchFamily="18" charset="77"/>
            </a:rPr>
            <a:t>38 days or 8 weeks per year</a:t>
          </a:r>
        </a:p>
        <a:p>
          <a:pPr marL="171450" lvl="1" indent="-171450" algn="l" defTabSz="800100">
            <a:lnSpc>
              <a:spcPct val="90000"/>
            </a:lnSpc>
            <a:spcBef>
              <a:spcPct val="0"/>
            </a:spcBef>
            <a:spcAft>
              <a:spcPct val="15000"/>
            </a:spcAft>
            <a:buChar char="•"/>
          </a:pPr>
          <a:r>
            <a:rPr lang="en-GB" sz="1800" kern="1200" dirty="0">
              <a:solidFill>
                <a:srgbClr val="332F60"/>
              </a:solidFill>
              <a:latin typeface="Rockwell" panose="02060603020205020403" pitchFamily="18" charset="77"/>
            </a:rPr>
            <a:t>91 weeks or 2.4 years per school career</a:t>
          </a:r>
        </a:p>
      </dsp:txBody>
      <dsp:txXfrm rot="-5400000">
        <a:off x="823251" y="2158614"/>
        <a:ext cx="7267431" cy="689813"/>
      </dsp:txXfrm>
    </dsp:sp>
    <dsp:sp modelId="{91A02ED7-5DDD-471F-80A4-08F78F2ACCD6}">
      <dsp:nvSpPr>
        <dsp:cNvPr id="0" name=""/>
        <dsp:cNvSpPr/>
      </dsp:nvSpPr>
      <dsp:spPr>
        <a:xfrm rot="5400000">
          <a:off x="-176410" y="3357516"/>
          <a:ext cx="1176072" cy="823251"/>
        </a:xfrm>
        <a:prstGeom prst="chevron">
          <a:avLst/>
        </a:prstGeom>
        <a:solidFill>
          <a:srgbClr val="332F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a:latin typeface="Rockwell" panose="02060603020205020403" pitchFamily="18" charset="77"/>
            </a:rPr>
            <a:t>70%</a:t>
          </a:r>
        </a:p>
      </dsp:txBody>
      <dsp:txXfrm rot="-5400000">
        <a:off x="1" y="3592732"/>
        <a:ext cx="823251" cy="352821"/>
      </dsp:txXfrm>
    </dsp:sp>
    <dsp:sp modelId="{D028877A-9D93-4F85-8D83-33435E987143}">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332F60"/>
              </a:solidFill>
              <a:latin typeface="Rockwell" panose="02060603020205020403" pitchFamily="18" charset="77"/>
            </a:rPr>
            <a:t>57 days or 11 weeks per year</a:t>
          </a:r>
        </a:p>
        <a:p>
          <a:pPr marL="171450" lvl="1" indent="-171450" algn="l" defTabSz="800100">
            <a:lnSpc>
              <a:spcPct val="90000"/>
            </a:lnSpc>
            <a:spcBef>
              <a:spcPct val="0"/>
            </a:spcBef>
            <a:spcAft>
              <a:spcPct val="15000"/>
            </a:spcAft>
            <a:buChar char="•"/>
          </a:pPr>
          <a:r>
            <a:rPr lang="en-GB" sz="1800" kern="1200" dirty="0">
              <a:solidFill>
                <a:srgbClr val="332F60"/>
              </a:solidFill>
              <a:latin typeface="Rockwell" panose="02060603020205020403" pitchFamily="18" charset="77"/>
            </a:rPr>
            <a:t>137 weeks or 3.6 years per school career</a:t>
          </a:r>
        </a:p>
      </dsp:txBody>
      <dsp:txXfrm rot="-5400000">
        <a:off x="823251" y="3218422"/>
        <a:ext cx="7267431" cy="689813"/>
      </dsp:txXfrm>
    </dsp:sp>
    <dsp:sp modelId="{0321C668-3F02-493F-885D-F3C22CD773D6}">
      <dsp:nvSpPr>
        <dsp:cNvPr id="0" name=""/>
        <dsp:cNvSpPr/>
      </dsp:nvSpPr>
      <dsp:spPr>
        <a:xfrm rot="5400000">
          <a:off x="-176410" y="4417324"/>
          <a:ext cx="1176072" cy="823251"/>
        </a:xfrm>
        <a:prstGeom prst="chevron">
          <a:avLst/>
        </a:prstGeom>
        <a:solidFill>
          <a:srgbClr val="E8508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a:latin typeface="Rockwell" panose="02060603020205020403" pitchFamily="18" charset="77"/>
            </a:rPr>
            <a:t>50%</a:t>
          </a:r>
        </a:p>
      </dsp:txBody>
      <dsp:txXfrm rot="-5400000">
        <a:off x="1" y="4652540"/>
        <a:ext cx="823251" cy="352821"/>
      </dsp:txXfrm>
    </dsp:sp>
    <dsp:sp modelId="{453AA5A1-09A4-4612-A62E-7DE55D6F6455}">
      <dsp:nvSpPr>
        <dsp:cNvPr id="0" name=""/>
        <dsp:cNvSpPr/>
      </dsp:nvSpPr>
      <dsp:spPr>
        <a:xfrm rot="5400000">
          <a:off x="4093401" y="1384068"/>
          <a:ext cx="764447" cy="7304748"/>
        </a:xfrm>
        <a:prstGeom prst="round2Same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a:solidFill>
                <a:srgbClr val="332F60"/>
              </a:solidFill>
              <a:latin typeface="Rockwell" panose="02060603020205020403" pitchFamily="18" charset="77"/>
            </a:rPr>
            <a:t>95 days or 19 weeks per year</a:t>
          </a:r>
        </a:p>
        <a:p>
          <a:pPr marL="171450" lvl="1" indent="-171450" algn="l" defTabSz="800100">
            <a:lnSpc>
              <a:spcPct val="90000"/>
            </a:lnSpc>
            <a:spcBef>
              <a:spcPct val="0"/>
            </a:spcBef>
            <a:spcAft>
              <a:spcPct val="15000"/>
            </a:spcAft>
            <a:buChar char="•"/>
          </a:pPr>
          <a:r>
            <a:rPr lang="en-GB" sz="1800" kern="1200" dirty="0">
              <a:solidFill>
                <a:srgbClr val="332F60"/>
              </a:solidFill>
              <a:latin typeface="Rockwell" panose="02060603020205020403" pitchFamily="18" charset="77"/>
            </a:rPr>
            <a:t>228 weeks or 6 years per school career</a:t>
          </a:r>
        </a:p>
      </dsp:txBody>
      <dsp:txXfrm rot="-5400000">
        <a:off x="823251" y="4691536"/>
        <a:ext cx="7267431" cy="689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9BA77-2630-460A-B5C5-AC26A9BA7083}">
      <dsp:nvSpPr>
        <dsp:cNvPr id="0" name=""/>
        <dsp:cNvSpPr/>
      </dsp:nvSpPr>
      <dsp:spPr>
        <a:xfrm>
          <a:off x="1695131" y="0"/>
          <a:ext cx="6328597" cy="6328597"/>
        </a:xfrm>
        <a:prstGeom prst="ellipse">
          <a:avLst/>
        </a:prstGeom>
        <a:solidFill>
          <a:srgbClr val="E8508C">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Rockwell" panose="02060603020205020403" pitchFamily="18" charset="77"/>
              <a:ea typeface="+mn-ea"/>
              <a:cs typeface="+mn-cs"/>
            </a:rPr>
            <a:t>Neighbourhood</a:t>
          </a:r>
        </a:p>
      </dsp:txBody>
      <dsp:txXfrm>
        <a:off x="4020369" y="409109"/>
        <a:ext cx="1678122" cy="447499"/>
      </dsp:txXfrm>
    </dsp:sp>
    <dsp:sp modelId="{5B3BA34B-EA45-4945-BCD7-A774E5DDC746}">
      <dsp:nvSpPr>
        <dsp:cNvPr id="0" name=""/>
        <dsp:cNvSpPr/>
      </dsp:nvSpPr>
      <dsp:spPr>
        <a:xfrm>
          <a:off x="2169776" y="949289"/>
          <a:ext cx="5379308" cy="5379308"/>
        </a:xfrm>
        <a:prstGeom prst="ellipse">
          <a:avLst/>
        </a:prstGeom>
        <a:solidFill>
          <a:srgbClr val="E8508C">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ysClr val="window" lastClr="FFFFFF"/>
              </a:solidFill>
              <a:latin typeface="Rockwell" panose="02060603020205020403" pitchFamily="18" charset="77"/>
              <a:ea typeface="+mn-ea"/>
              <a:cs typeface="+mn-cs"/>
            </a:rPr>
            <a:t>School</a:t>
          </a:r>
        </a:p>
      </dsp:txBody>
      <dsp:txXfrm>
        <a:off x="4039248" y="1349194"/>
        <a:ext cx="1640364" cy="437430"/>
      </dsp:txXfrm>
    </dsp:sp>
    <dsp:sp modelId="{A840FA83-9A4B-479E-BACC-F59AFCE146CD}">
      <dsp:nvSpPr>
        <dsp:cNvPr id="0" name=""/>
        <dsp:cNvSpPr/>
      </dsp:nvSpPr>
      <dsp:spPr>
        <a:xfrm>
          <a:off x="2644421" y="1898579"/>
          <a:ext cx="4430018" cy="4430018"/>
        </a:xfrm>
        <a:prstGeom prst="ellipse">
          <a:avLst/>
        </a:prstGeom>
        <a:solidFill>
          <a:srgbClr val="E8508C">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ysClr val="window" lastClr="FFFFFF"/>
              </a:solidFill>
              <a:latin typeface="Rockwell" panose="02060603020205020403" pitchFamily="18" charset="77"/>
              <a:ea typeface="+mn-ea"/>
              <a:cs typeface="+mn-cs"/>
            </a:rPr>
            <a:t>Peer Group</a:t>
          </a:r>
        </a:p>
      </dsp:txBody>
      <dsp:txXfrm>
        <a:off x="4048897" y="2293779"/>
        <a:ext cx="1621066" cy="432284"/>
      </dsp:txXfrm>
    </dsp:sp>
    <dsp:sp modelId="{488E7025-EBB5-4C73-8554-B238E622A86A}">
      <dsp:nvSpPr>
        <dsp:cNvPr id="0" name=""/>
        <dsp:cNvSpPr/>
      </dsp:nvSpPr>
      <dsp:spPr>
        <a:xfrm>
          <a:off x="3119066" y="2796389"/>
          <a:ext cx="3480728" cy="3480728"/>
        </a:xfrm>
        <a:prstGeom prst="ellipse">
          <a:avLst/>
        </a:prstGeom>
        <a:solidFill>
          <a:srgbClr val="E8508C">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ysClr val="window" lastClr="FFFFFF"/>
              </a:solidFill>
              <a:latin typeface="Rockwell" panose="02060603020205020403" pitchFamily="18" charset="77"/>
              <a:ea typeface="+mn-ea"/>
              <a:cs typeface="+mn-cs"/>
            </a:rPr>
            <a:t>Home</a:t>
          </a:r>
        </a:p>
      </dsp:txBody>
      <dsp:txXfrm>
        <a:off x="4194893" y="3201407"/>
        <a:ext cx="1329073" cy="443025"/>
      </dsp:txXfrm>
    </dsp:sp>
    <dsp:sp modelId="{3AF9631D-2755-44EB-A0E9-866E75FA749F}">
      <dsp:nvSpPr>
        <dsp:cNvPr id="0" name=""/>
        <dsp:cNvSpPr/>
      </dsp:nvSpPr>
      <dsp:spPr>
        <a:xfrm>
          <a:off x="3593710" y="3797158"/>
          <a:ext cx="2531439" cy="2531439"/>
        </a:xfrm>
        <a:prstGeom prst="ellipse">
          <a:avLst/>
        </a:prstGeom>
        <a:solidFill>
          <a:srgbClr val="E8508C"/>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ysClr val="window" lastClr="FFFFFF"/>
              </a:solidFill>
              <a:latin typeface="Rockwell" panose="02060603020205020403" pitchFamily="18" charset="77"/>
              <a:ea typeface="+mn-ea"/>
              <a:cs typeface="+mn-cs"/>
            </a:rPr>
            <a:t>Child</a:t>
          </a:r>
          <a:endParaRPr lang="en-GB" sz="2800" b="1" kern="1200" dirty="0">
            <a:solidFill>
              <a:sysClr val="window" lastClr="FFFFFF"/>
            </a:solidFill>
            <a:latin typeface="Rockwell" panose="02060603020205020403" pitchFamily="18" charset="77"/>
            <a:ea typeface="+mn-ea"/>
            <a:cs typeface="+mn-cs"/>
          </a:endParaRPr>
        </a:p>
      </dsp:txBody>
      <dsp:txXfrm>
        <a:off x="4226570" y="4615378"/>
        <a:ext cx="1265719" cy="8949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221B30-E24B-4CBB-95DA-370C03AB6A86}"/>
              </a:ext>
            </a:extLst>
          </p:cNvPr>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6108201-9E6D-4691-BE01-562820D7874D}"/>
              </a:ext>
            </a:extLst>
          </p:cNvPr>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19057D5A-F3FD-49DB-851B-B39DA37C1857}" type="datetimeFigureOut">
              <a:rPr lang="en-GB" smtClean="0"/>
              <a:t>29/05/2024</a:t>
            </a:fld>
            <a:endParaRPr lang="en-GB"/>
          </a:p>
        </p:txBody>
      </p:sp>
      <p:sp>
        <p:nvSpPr>
          <p:cNvPr id="4" name="Footer Placeholder 3">
            <a:extLst>
              <a:ext uri="{FF2B5EF4-FFF2-40B4-BE49-F238E27FC236}">
                <a16:creationId xmlns:a16="http://schemas.microsoft.com/office/drawing/2014/main" id="{C127FBC1-6610-4EC7-96EA-28775E242047}"/>
              </a:ext>
            </a:extLst>
          </p:cNvPr>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94F5BAC-0395-4B49-83D5-F189A5FB99E6}"/>
              </a:ext>
            </a:extLst>
          </p:cNvPr>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32936799-E07E-4A8E-A47F-1597A8CA4CAB}" type="slidenum">
              <a:rPr lang="en-GB" smtClean="0"/>
              <a:t>‹#›</a:t>
            </a:fld>
            <a:endParaRPr lang="en-GB"/>
          </a:p>
        </p:txBody>
      </p:sp>
    </p:spTree>
    <p:extLst>
      <p:ext uri="{BB962C8B-B14F-4D97-AF65-F5344CB8AC3E}">
        <p14:creationId xmlns:p14="http://schemas.microsoft.com/office/powerpoint/2010/main" val="41264755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6866" y="0"/>
            <a:ext cx="2890665" cy="498008"/>
          </a:xfrm>
          <a:prstGeom prst="rect">
            <a:avLst/>
          </a:prstGeom>
        </p:spPr>
        <p:txBody>
          <a:bodyPr vert="horz" lIns="91440" tIns="45720" rIns="91440" bIns="45720" rtlCol="0"/>
          <a:lstStyle>
            <a:lvl1pPr algn="r">
              <a:defRPr sz="1200"/>
            </a:lvl1pPr>
          </a:lstStyle>
          <a:p>
            <a:fld id="{84331C91-0512-4943-AD63-0B84BA901A82}" type="datetimeFigureOut">
              <a:rPr lang="en-GB" smtClean="0"/>
              <a:t>29/05/2024</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598" y="4777365"/>
            <a:ext cx="5335893" cy="390904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630"/>
            <a:ext cx="2890665" cy="4980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6866" y="9428630"/>
            <a:ext cx="2890665" cy="498008"/>
          </a:xfrm>
          <a:prstGeom prst="rect">
            <a:avLst/>
          </a:prstGeom>
        </p:spPr>
        <p:txBody>
          <a:bodyPr vert="horz" lIns="91440" tIns="45720" rIns="91440" bIns="45720" rtlCol="0" anchor="b"/>
          <a:lstStyle>
            <a:lvl1pPr algn="r">
              <a:defRPr sz="1200"/>
            </a:lvl1pPr>
          </a:lstStyle>
          <a:p>
            <a:fld id="{8610194C-BCE9-47EE-A1FC-A411D134C74E}" type="slidenum">
              <a:rPr lang="en-GB" smtClean="0"/>
              <a:t>‹#›</a:t>
            </a:fld>
            <a:endParaRPr lang="en-GB"/>
          </a:p>
        </p:txBody>
      </p:sp>
    </p:spTree>
    <p:extLst>
      <p:ext uri="{BB962C8B-B14F-4D97-AF65-F5344CB8AC3E}">
        <p14:creationId xmlns:p14="http://schemas.microsoft.com/office/powerpoint/2010/main" val="316736038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uk/government/publications/securing-good-attendance-and-tackling-persistent-absence/securing-good-attendance-and-tackling-persistent-absen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5192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As a consequence of the covid 19 pandemic both locally and nationally there has been a real focus on school attendance.  During the partial school closures we really saw the significance of school attendance, understanding and tracking children’s movement and how regularly some of our most vulnerable children were not in school. With that in mind the department for education published the WTISA guidance that is due to become statutory from 19</a:t>
            </a:r>
            <a:r>
              <a:rPr lang="en-GB" baseline="30000" dirty="0"/>
              <a:t>th</a:t>
            </a:r>
            <a:r>
              <a:rPr lang="en-GB" dirty="0"/>
              <a:t> August 2024.</a:t>
            </a:r>
          </a:p>
          <a:p>
            <a:endParaRPr lang="en-GB" dirty="0"/>
          </a:p>
          <a:p>
            <a:r>
              <a:rPr lang="en-GB" dirty="0"/>
              <a:t>Working together to improve school attendance was published in May 2022 and stresses the importance of a collaborative working approach between schools, the Local Authority and other partners working with children and young people to have a holistic approach to tackling the barriers to school attendance. It highlights the need to build relationships with parents and carers but also relationships between schools and local authorities and the multi agency partnership to ensure that at all stages work is undertaken to remove barriers and the right support is provided at the right time. We can not see school attendance in isolation from other vulnerabilities. Highlighting that attendance really is everybody’s business. </a:t>
            </a:r>
          </a:p>
        </p:txBody>
      </p:sp>
    </p:spTree>
    <p:extLst>
      <p:ext uri="{BB962C8B-B14F-4D97-AF65-F5344CB8AC3E}">
        <p14:creationId xmlns:p14="http://schemas.microsoft.com/office/powerpoint/2010/main" val="3256301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Added emphasis to a multi-agency approach to school attendance, expectations including Youth Justice. Quote from summary of responsibilities. Key point also  to note from the Summary of responsibilities:</a:t>
            </a:r>
          </a:p>
          <a:p>
            <a:r>
              <a:rPr lang="en-GB" dirty="0"/>
              <a:t>Ofsted may consider the local area partnership’s approach to improving attendance of children and young people with SEND as part of the SEND Area Inspection (KW linked with NASAPS)</a:t>
            </a:r>
          </a:p>
          <a:p>
            <a:endParaRPr lang="en-GB" dirty="0"/>
          </a:p>
          <a:p>
            <a:endParaRPr lang="en-GB" dirty="0"/>
          </a:p>
        </p:txBody>
      </p:sp>
    </p:spTree>
    <p:extLst>
      <p:ext uri="{BB962C8B-B14F-4D97-AF65-F5344CB8AC3E}">
        <p14:creationId xmlns:p14="http://schemas.microsoft.com/office/powerpoint/2010/main" val="315552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Securing good attendance and tackling persistent absence - GOV.UK (www.gov.uk)</a:t>
            </a:r>
            <a:r>
              <a:rPr lang="en-GB" dirty="0"/>
              <a:t> was published earlier this year. </a:t>
            </a:r>
          </a:p>
          <a:p>
            <a:r>
              <a:rPr lang="en-GB" dirty="0"/>
              <a:t>To complete this review Ofsted undertook a variety of research tasks from speaking to children and young people to include the voice of the child, looking at inspection outcomes, held focus groups. Many things they have reported fit with what has been published in the new guidance. Emphasising again that Schools that tackle persistent absence successfully tend to have all the basics in place to promote good attendance generally. That they are then really analytical about what is stopping individuals from attending. Understanding the barriers and having robust escalation procedures in place and initiated before it becomes a more severe problem. Getting the basics right! </a:t>
            </a:r>
          </a:p>
          <a:p>
            <a:endParaRPr lang="en-GB" dirty="0"/>
          </a:p>
          <a:p>
            <a:r>
              <a:rPr lang="en-GB" sz="1200" dirty="0"/>
              <a:t>Both the new guidance and the Ofsted thematic review highlight the need to consider our language when communicating with families ensuring that we are Quantifying attendance/absence in days, talking about lessons and learning lost rather than % and the impact there absence is having on achievement. Attendance data can so easily be misunderstood by parents and professionals – while 90% may be good as a mark in a test, in attendance terms it means one day a fortnight being missed</a:t>
            </a:r>
          </a:p>
          <a:p>
            <a:endParaRPr lang="en-GB" sz="1200" dirty="0"/>
          </a:p>
          <a:p>
            <a:r>
              <a:rPr lang="en-GB" sz="1200" dirty="0"/>
              <a:t>Its about building positive and honest working relationships, ensuring there are clear messages about attendance being consistent and clear about expectations for all children. That sentence on the slide ‘sometimes its about making sure parents understand it’s the child's right to attend, not their right to keep their child at home’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 need to ensure that schools, professionals and parents don’t underestimate the value of raising expectations for all children and that celebrating good attendance, or celebrating improvements and achievements can be altered to fit any cohort.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 think we see it and hear it from all colleagues whether in school or not,  that fatigue can build when working with the same families time after time but it is about tenacity making sure that parents know we are not going to let it drop. And linking back to one of  the quotes above </a:t>
            </a:r>
            <a:r>
              <a:rPr kumimoji="0" lang="en-GB" sz="1200" b="0" i="0" u="none" strike="noStrike" cap="none" normalizeH="0" baseline="0" dirty="0">
                <a:ln>
                  <a:noFill/>
                </a:ln>
                <a:solidFill>
                  <a:schemeClr val="tx1"/>
                </a:solidFill>
                <a:effectLst/>
                <a:latin typeface="Arial Unicode MS" pitchFamily="34" charset="-128"/>
              </a:rPr>
              <a:t>‘Hard to reach’ families become reconceptualised as ‘too easy to ignore’, and therefore the ones who need the most attention.’ and we need to avoid this we need to support schools and colleagues to keep going.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chemeClr val="tx1"/>
              </a:solidFill>
              <a:effectLst/>
              <a:latin typeface="Arial Unicode MS"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Arial Unicode MS" pitchFamily="34" charset="-128"/>
              </a:rPr>
              <a:t>And I really like Ofsted’s statement ‘listen, understand, empathise and support – but do not tolerate’ </a:t>
            </a:r>
          </a:p>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0194C-BCE9-47EE-A1FC-A411D134C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1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graphic illustrates some of the barriers and push and pull factors that might be impacting a child or young person’s attendance at school. Paragraph 84 of Working together to improve school attendance guidance requires schools to inform the social worker if a child is absent unexpectedly or without authorisation.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Developing an understanding of these push and pull factors can be an effective way to identify adjustments needed to support the child’s attendance. For example, an agreement for a young carer to be able to use their phone at school to check-in with an unwell family member might be an effective adjustment to allow them to attend school regularly.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Push and pull factors are likely to be present across all of the influences in a young person’s life  its important these are mapped out as it can be really useful to identify and analyse them.  </a:t>
            </a:r>
          </a:p>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8610194C-BCE9-47EE-A1FC-A411D134C74E}" type="slidenum">
              <a:rPr lang="en-GB" smtClean="0"/>
              <a:t>13</a:t>
            </a:fld>
            <a:endParaRPr lang="en-GB"/>
          </a:p>
        </p:txBody>
      </p:sp>
    </p:spTree>
    <p:extLst>
      <p:ext uri="{BB962C8B-B14F-4D97-AF65-F5344CB8AC3E}">
        <p14:creationId xmlns:p14="http://schemas.microsoft.com/office/powerpoint/2010/main" val="1524577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Next we have an activity to help you to think about some of those possible barriers that might affect a child being able to attend school regularly. This model has been taken from a contextual safeguarding point of view and has real merit in assisting us in terms of thinking about the different contexts that a child may experience in the barriers to school attendance.</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Child: Illness, anxiety poor mental health, SEND, drug/alcohol misuse, trauma</a:t>
            </a:r>
          </a:p>
          <a:p>
            <a:pPr marL="0" marR="0" lvl="0" indent="0" defTabSz="914400" eaLnBrk="1" fontAlgn="auto" latinLnBrk="0" hangingPunct="1">
              <a:lnSpc>
                <a:spcPct val="100000"/>
              </a:lnSpc>
              <a:spcBef>
                <a:spcPts val="0"/>
              </a:spcBef>
              <a:spcAft>
                <a:spcPts val="0"/>
              </a:spcAft>
              <a:buClrTx/>
              <a:buSzTx/>
              <a:buFontTx/>
              <a:buNone/>
              <a:tabLst/>
              <a:defRPr/>
            </a:pPr>
            <a:r>
              <a:rPr lang="en-GB" dirty="0"/>
              <a:t>Home: unemployment, neglect, young carer, impact of siblings, lack of parental involvement, conflict, housing issues, domestic abuse, isolation, financial barriers, parenting , low aspirations, parents health</a:t>
            </a:r>
          </a:p>
          <a:p>
            <a:pPr marL="0" marR="0" lvl="0" indent="0" defTabSz="914400" eaLnBrk="1" fontAlgn="auto" latinLnBrk="0" hangingPunct="1">
              <a:lnSpc>
                <a:spcPct val="100000"/>
              </a:lnSpc>
              <a:spcBef>
                <a:spcPts val="0"/>
              </a:spcBef>
              <a:spcAft>
                <a:spcPts val="0"/>
              </a:spcAft>
              <a:buClrTx/>
              <a:buSzTx/>
              <a:buFontTx/>
              <a:buNone/>
              <a:tabLst/>
              <a:defRPr/>
            </a:pPr>
            <a:r>
              <a:rPr lang="en-GB" dirty="0"/>
              <a:t>Peer group: bullying, isolation, peer influences, stronger tied with peers outside of school than in school</a:t>
            </a:r>
          </a:p>
          <a:p>
            <a:pPr marL="0" marR="0" lvl="0" indent="0" defTabSz="914400" eaLnBrk="1" fontAlgn="auto" latinLnBrk="0" hangingPunct="1">
              <a:lnSpc>
                <a:spcPct val="100000"/>
              </a:lnSpc>
              <a:spcBef>
                <a:spcPts val="0"/>
              </a:spcBef>
              <a:spcAft>
                <a:spcPts val="0"/>
              </a:spcAft>
              <a:buClrTx/>
              <a:buSzTx/>
              <a:buFontTx/>
              <a:buNone/>
              <a:tabLst/>
              <a:defRPr/>
            </a:pPr>
            <a:r>
              <a:rPr lang="en-GB" dirty="0"/>
              <a:t>School: poor relationship with staff, difficulties at transition, frequent changes of school, curriculum, impact of suspension, unmet needs</a:t>
            </a:r>
          </a:p>
          <a:p>
            <a:pPr marL="0" marR="0" lvl="0" indent="0" defTabSz="914400" eaLnBrk="1" fontAlgn="auto" latinLnBrk="0" hangingPunct="1">
              <a:lnSpc>
                <a:spcPct val="100000"/>
              </a:lnSpc>
              <a:spcBef>
                <a:spcPts val="0"/>
              </a:spcBef>
              <a:spcAft>
                <a:spcPts val="0"/>
              </a:spcAft>
              <a:buClrTx/>
              <a:buSzTx/>
              <a:buFontTx/>
              <a:buNone/>
              <a:tabLst/>
              <a:defRPr/>
            </a:pPr>
            <a:r>
              <a:rPr lang="en-GB" dirty="0"/>
              <a:t>Neighbourhood: lack of transport, exploitation</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This exercise has probably reinforced for you that the reasons for non-attendance are really varied and for some children there will be a complex interplay of a number of factors in and across these domains. </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Grouping factors into these broader domains is really helpful for conceptualizing the problem but its equally important that planning is informed by thorough examination of all of the reasons for absence with actions tailored to meet all need.</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For instance, if a primary reason appears to be driven by out of school factors planning still needs to actively consider what adjustments and response is needed to be made in school to support and effective return and address gaps in learning. In persistent and severe absence planning will almost always be effective if there is a multi-agency approach between professionals and the child and their family. </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63599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r>
              <a:rPr lang="en-GB" sz="1800" b="0" i="1" dirty="0">
                <a:solidFill>
                  <a:srgbClr val="000000"/>
                </a:solidFill>
                <a:effectLst/>
                <a:latin typeface="Calibri" panose="020F0502020204030204" pitchFamily="34" charset="0"/>
              </a:rPr>
              <a:t>Stephen’s Engagement Worker talked through with Stephen what he could do to help and Stephen agreed for the worker to talk to his school and his dad. The Engagement Worker spoke to Stephen’s dad and then he talks to Stephen’s school. As a result:</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The Engagement Worker and Head of Year help Stephen and his family to access financial advice and help to meet their living costs. </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Stephen’s Head of Year makes contact with the Primary School and they arrange for another parent who lives close to Stephen to ensure his sister gets to and from school safely.</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Pastoral support is offered in school and Stephen is offered support via Young Carers. </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The outcome: as Stephen’s father recovers from his back injury, the family have access to support that addresses the barriers to school attendance. Stephen’s attendance and punctuality improve and he gradually feels less worried about the situation for his family.</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10194C-BCE9-47EE-A1FC-A411D134C74E}" type="slidenum">
              <a:rPr kumimoji="0" lang="en-GB"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15</a:t>
            </a:fld>
            <a:endParaRPr kumimoji="0" lang="en-GB" sz="18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4259134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Claire’s teacher asks Christina for consent to refer her to The Family Network Advisory Service. The service supports Christina to arrange a meeting with her identified friends and family, through this meeting Christina is supported to share her worries and her current struggles. Christina’s friend Katie who also has a child at the school offers to be a contact for support when Christina is unbale to get Claire to school. Teresa, Christina’s sister offers to babysit the new baby so that Christina and Claire can spend some 1:1 time together and Christina thinks that Claire will enjoy prepping some family meals together.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Claire’s teacher has also spoken to the school’s parent support advisor who has shared details for Just One Norfolk with Christina as there is advice and links to resources for new parents. She suggests that Christina may benefit from joining a parent and baby group or she could sign up to Quell an online resource to support adults with their wellbeing and mental health. The parent support advisor also recommends that Christina calls </a:t>
            </a:r>
            <a:r>
              <a:rPr lang="en-GB" sz="1800" b="0" i="0" dirty="0" err="1">
                <a:solidFill>
                  <a:srgbClr val="000000"/>
                </a:solidFill>
                <a:effectLst/>
                <a:latin typeface="Calibri" panose="020F0502020204030204" pitchFamily="34" charset="0"/>
              </a:rPr>
              <a:t>Parentline</a:t>
            </a:r>
            <a:r>
              <a:rPr lang="en-GB" sz="1800" b="0" i="0" dirty="0">
                <a:solidFill>
                  <a:srgbClr val="000000"/>
                </a:solidFill>
                <a:effectLst/>
                <a:latin typeface="Calibri" panose="020F0502020204030204" pitchFamily="34" charset="0"/>
              </a:rPr>
              <a:t> who can provide advice on helping baby sleep.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The outcome: Claire is back in school regularly and thriving. Christina feels able to ask for support from her family and friends’ network and now that they are aware that she was struggling they are regularly checking in with her. Christina has accessed support via Quell and Parent line and is feeling more positive. She was able to join a local parent and baby group which she is enjoying and is building a new network with parents in her local area.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10194C-BCE9-47EE-A1FC-A411D134C74E}" type="slidenum">
              <a:rPr kumimoji="0" lang="en-GB"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16</a:t>
            </a:fld>
            <a:endParaRPr kumimoji="0" lang="en-GB" sz="18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998445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u="sng" dirty="0"/>
              <a:t>Think attendance in every professional conversation about a child</a:t>
            </a:r>
          </a:p>
          <a:p>
            <a:r>
              <a:rPr lang="en-GB" dirty="0"/>
              <a:t>Attendance should be integral to all planning. Think about and work with the child or young person and their family (where appropriate) to understand the young person’s relationship to education. Where there are issues with school attendance take the time to listen and understand why this is the case before identifying how the child or young person’s attendance could be improved. </a:t>
            </a:r>
          </a:p>
          <a:p>
            <a:pPr marL="0" indent="0">
              <a:buFont typeface="Arial" panose="020B0604020202020204" pitchFamily="34" charset="0"/>
              <a:buNone/>
            </a:pPr>
            <a:endParaRPr lang="en-GB" dirty="0"/>
          </a:p>
          <a:p>
            <a:pPr marL="0" indent="0">
              <a:buFont typeface="Arial" panose="020B0604020202020204" pitchFamily="34" charset="0"/>
              <a:buNone/>
            </a:pPr>
            <a:r>
              <a:rPr lang="en-GB" u="sng" dirty="0"/>
              <a:t>Attendance in assessment</a:t>
            </a:r>
          </a:p>
          <a:p>
            <a:pPr marL="0" indent="0">
              <a:buFont typeface="Arial" panose="020B0604020202020204" pitchFamily="34" charset="0"/>
              <a:buNone/>
            </a:pPr>
            <a:r>
              <a:rPr lang="en-GB" dirty="0"/>
              <a:t>When working with a child or young person where attendance is a concern, it may be helpful to consider the following-</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What is the child’s current attendance? Consider framing this in terms of days and learning missed when communicating with the child and their family because what might sound like a high percentage of attendance can still mean a lot of school has been missed. If attendance is under 90% (or at risk of dropping below 90%) what is the plan to improve it?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Low level attendance is usually a symptom of underlying issues for the child and their family. Try to identify the underlying issues to identify what types of support might be needed. It is essential to include the voice of the child not just the professionals or adults supporting the family. Learning from SCR continually tells us that we need to ensure the </a:t>
            </a:r>
            <a:r>
              <a:rPr lang="en-GB" dirty="0" err="1"/>
              <a:t>childs</a:t>
            </a:r>
            <a:r>
              <a:rPr lang="en-GB" dirty="0"/>
              <a:t> voice is heard, that we understand what life looks like for that child and ensure that adults needs don’t dominate.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Is the child on track for age related expectations? (The child’s teacher/school should be able to advise whether this is the case) </a:t>
            </a:r>
          </a:p>
          <a:p>
            <a:endParaRPr lang="en-GB" sz="1200" dirty="0"/>
          </a:p>
          <a:p>
            <a:r>
              <a:rPr lang="en-GB" dirty="0"/>
              <a:t>Is behaviour/suspension impacting on their educational outcomes? Is there a pastoral support plan in place? What support strategies are being used in school? </a:t>
            </a:r>
          </a:p>
          <a:p>
            <a:endParaRPr lang="en-GB" dirty="0"/>
          </a:p>
          <a:p>
            <a:r>
              <a:rPr lang="en-GB" dirty="0"/>
              <a:t>Is mental health or wellbeing impacting on attendance? Is anxiety playing a part in low level attendance and how can the child be supported in managing that</a:t>
            </a:r>
            <a:endParaRPr lang="en-GB" sz="1200" dirty="0"/>
          </a:p>
          <a:p>
            <a:endParaRPr lang="en-GB" sz="1200" dirty="0"/>
          </a:p>
          <a:p>
            <a:endParaRPr lang="en-GB" sz="1200" dirty="0"/>
          </a:p>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8610194C-BCE9-47EE-A1FC-A411D134C74E}" type="slidenum">
              <a:rPr lang="en-GB" smtClean="0"/>
              <a:t>17</a:t>
            </a:fld>
            <a:endParaRPr lang="en-GB"/>
          </a:p>
        </p:txBody>
      </p:sp>
    </p:spTree>
    <p:extLst>
      <p:ext uri="{BB962C8B-B14F-4D97-AF65-F5344CB8AC3E}">
        <p14:creationId xmlns:p14="http://schemas.microsoft.com/office/powerpoint/2010/main" val="3143242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can you do? How to incorporate attendance support in your practice </a:t>
            </a:r>
          </a:p>
          <a:p>
            <a:r>
              <a:rPr lang="en-GB" dirty="0"/>
              <a:t>➢ Get curious about why a child is not attending school. How can the child get what they want / need without missing school?</a:t>
            </a:r>
          </a:p>
          <a:p>
            <a:r>
              <a:rPr lang="en-GB" dirty="0"/>
              <a:t>➢ Draw on the support of those with whom the child has a strong, supportive, and healthy relationships. Those people are most likely to support change. </a:t>
            </a:r>
          </a:p>
          <a:p>
            <a:r>
              <a:rPr lang="en-GB" dirty="0"/>
              <a:t>➢ Provide space to listen and, provide additional and individualised support</a:t>
            </a:r>
          </a:p>
          <a:p>
            <a:pPr marL="171450" indent="-171450">
              <a:buFont typeface="Wingdings" panose="05000000000000000000" pitchFamily="2" charset="2"/>
              <a:buChar char="Ø"/>
            </a:pPr>
            <a:r>
              <a:rPr lang="en-GB" dirty="0"/>
              <a:t>What is the child doing instead of attending school? Is home more fun than school? Can the internet be turned off during school hours? </a:t>
            </a:r>
          </a:p>
          <a:p>
            <a:pPr marL="171450" indent="-171450">
              <a:buFont typeface="Wingdings" panose="05000000000000000000" pitchFamily="2" charset="2"/>
              <a:buChar char="Ø"/>
            </a:pPr>
            <a:r>
              <a:rPr lang="en-GB" dirty="0"/>
              <a:t>It takes a family commitment to support a child to return to full school attendance. How can you support the family to think through how best to do that? </a:t>
            </a:r>
          </a:p>
          <a:p>
            <a:pPr marL="171450" indent="-171450">
              <a:buFont typeface="Wingdings" panose="05000000000000000000" pitchFamily="2" charset="2"/>
              <a:buChar char="Ø"/>
            </a:pPr>
            <a:r>
              <a:rPr lang="en-GB" dirty="0"/>
              <a:t>Do you contact the school before you do a home visit to find out how things are going at school? Schools hold invaluable intelligence. </a:t>
            </a:r>
          </a:p>
          <a:p>
            <a:pPr marL="171450" indent="-171450">
              <a:buFont typeface="Wingdings" panose="05000000000000000000" pitchFamily="2" charset="2"/>
              <a:buChar char="Ø"/>
            </a:pPr>
            <a:r>
              <a:rPr lang="en-GB" dirty="0"/>
              <a:t>Have  you linked in with the NCC attendance team they can provide advice and guidance.</a:t>
            </a:r>
          </a:p>
          <a:p>
            <a:pPr marL="171450" indent="-171450">
              <a:buFont typeface="Wingdings" panose="05000000000000000000" pitchFamily="2" charset="2"/>
              <a:buChar char="Ø"/>
            </a:pPr>
            <a:endParaRPr lang="en-GB" dirty="0"/>
          </a:p>
          <a:p>
            <a:pPr marL="0" indent="0">
              <a:buFont typeface="Wingdings" panose="05000000000000000000" pitchFamily="2" charset="2"/>
              <a:buNone/>
            </a:pPr>
            <a:r>
              <a:rPr lang="en-GB" dirty="0"/>
              <a:t>“Some evidence has shown that interventions and engagement with the parents of children struggling with attendance can have the greatest success so a whole family approach to resolving attendance concerns should be the default approach subject to individual circumstances” research findings from education endowment foundation </a:t>
            </a:r>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8610194C-BCE9-47EE-A1FC-A411D134C74E}" type="slidenum">
              <a:rPr lang="en-GB" smtClean="0"/>
              <a:t>18</a:t>
            </a:fld>
            <a:endParaRPr lang="en-GB"/>
          </a:p>
        </p:txBody>
      </p:sp>
    </p:spTree>
    <p:extLst>
      <p:ext uri="{BB962C8B-B14F-4D97-AF65-F5344CB8AC3E}">
        <p14:creationId xmlns:p14="http://schemas.microsoft.com/office/powerpoint/2010/main" val="3266681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8610194C-BCE9-47EE-A1FC-A411D134C74E}" type="slidenum">
              <a:rPr lang="en-GB" smtClean="0"/>
              <a:t>19</a:t>
            </a:fld>
            <a:endParaRPr lang="en-GB"/>
          </a:p>
        </p:txBody>
      </p:sp>
    </p:spTree>
    <p:extLst>
      <p:ext uri="{BB962C8B-B14F-4D97-AF65-F5344CB8AC3E}">
        <p14:creationId xmlns:p14="http://schemas.microsoft.com/office/powerpoint/2010/main" val="385704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So why is attending school so important? </a:t>
            </a:r>
          </a:p>
          <a:p>
            <a:r>
              <a:rPr lang="en-GB" sz="1200" dirty="0"/>
              <a:t>attending school regularly can be a protective factor for children and young people, it falls under the wider umbrella of safeguarding but its also important for- </a:t>
            </a:r>
            <a:endParaRPr lang="en-US" sz="1200" dirty="0"/>
          </a:p>
          <a:p>
            <a:r>
              <a:rPr lang="en-US" sz="1200" b="1" u="sng" dirty="0"/>
              <a:t>Pupil attainment</a:t>
            </a:r>
            <a:r>
              <a:rPr lang="en-US" sz="1200" dirty="0"/>
              <a:t>: it is well documented that students with poor attendance do not reach their potential and achieve below their target grades </a:t>
            </a:r>
          </a:p>
          <a:p>
            <a:r>
              <a:rPr lang="en-US" sz="1200" b="1" u="sng" dirty="0"/>
              <a:t>Early Intervention</a:t>
            </a:r>
            <a:r>
              <a:rPr lang="en-US" sz="1200" dirty="0"/>
              <a:t>: Through monitoring we will notice patterns earlier and can intervene early by offering support as soon as it is needed</a:t>
            </a:r>
          </a:p>
          <a:p>
            <a:r>
              <a:rPr lang="en-US" sz="1200" b="1" u="sng" dirty="0"/>
              <a:t>Social Development</a:t>
            </a:r>
            <a:r>
              <a:rPr lang="en-US" sz="1200" dirty="0"/>
              <a:t>: If students are not in school, they are not interacting with their peers, and this can affect their friendships, emotional wellbeing and confidence and</a:t>
            </a:r>
          </a:p>
          <a:p>
            <a:r>
              <a:rPr lang="en-US" sz="1200" b="1" u="sng" dirty="0"/>
              <a:t>Preparation for adult life</a:t>
            </a:r>
            <a:r>
              <a:rPr lang="en-US" sz="1200" dirty="0"/>
              <a:t>: refusing school in early life can set a precedent within young persons expectations which is very much removed from the reality of adult life. Establishing good habits and routines in early life around school will positively equip a child for later life</a:t>
            </a:r>
          </a:p>
        </p:txBody>
      </p:sp>
    </p:spTree>
    <p:extLst>
      <p:ext uri="{BB962C8B-B14F-4D97-AF65-F5344CB8AC3E}">
        <p14:creationId xmlns:p14="http://schemas.microsoft.com/office/powerpoint/2010/main" val="3290937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6976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15146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658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10194C-BCE9-47EE-A1FC-A411D134C74E}" type="slidenum">
              <a:rPr kumimoji="0" lang="en-GB"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3</a:t>
            </a:fld>
            <a:endParaRPr kumimoji="0" lang="en-GB" sz="18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6004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chemeClr val="bg1"/>
                </a:solidFill>
                <a:latin typeface="Arial" panose="020B0604020202020204" pitchFamily="34" charset="0"/>
                <a:cs typeface="Arial" panose="020B0604020202020204" pitchFamily="34" charset="0"/>
              </a:rPr>
              <a:t>Section 7 of the Education Act 1996 is the piece of legislation that </a:t>
            </a:r>
            <a:r>
              <a:rPr lang="en-GB" dirty="0">
                <a:solidFill>
                  <a:schemeClr val="bg1"/>
                </a:solidFill>
                <a:latin typeface="Arial" panose="020B0604020202020204" pitchFamily="34" charset="0"/>
                <a:cs typeface="Arial" panose="020B0604020202020204" pitchFamily="34" charset="0"/>
              </a:rPr>
              <a:t>places a duty on all parents to ensure that their child of compulsory school age receives a suitable education either by regular attendance at school or otherwise. By otherwise it means elective home education. </a:t>
            </a:r>
          </a:p>
          <a:p>
            <a:endParaRPr lang="en-GB" dirty="0">
              <a:solidFill>
                <a:schemeClr val="bg1"/>
              </a:solidFill>
              <a:latin typeface="Arial" panose="020B0604020202020204" pitchFamily="34" charset="0"/>
              <a:cs typeface="Arial" panose="020B0604020202020204" pitchFamily="34" charset="0"/>
            </a:endParaRPr>
          </a:p>
          <a:p>
            <a:r>
              <a:rPr lang="en-GB" baseline="0" dirty="0"/>
              <a:t>Parental Engagement to support a child's attendance in school is not elective and is not consent based but a legal responsibility for all parents. </a:t>
            </a:r>
            <a:endParaRPr lang="en-GB" dirty="0"/>
          </a:p>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5" name="Slide Number Placeholder 4"/>
          <p:cNvSpPr>
            <a:spLocks noGrp="1"/>
          </p:cNvSpPr>
          <p:nvPr>
            <p:ph type="sldNum" sz="quarter" idx="5"/>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10194C-BCE9-47EE-A1FC-A411D134C74E}" type="slidenum">
              <a:rPr kumimoji="0" lang="en-GB" sz="1800" b="0" i="0" u="none" strike="noStrike" kern="0" cap="none" spc="0" normalizeH="0" baseline="0" noProof="0" smtClean="0">
                <a:ln>
                  <a:noFill/>
                </a:ln>
                <a:solidFill>
                  <a:srgbClr val="000000"/>
                </a:solidFill>
                <a:effectLst/>
                <a:uLnTx/>
                <a:uFillTx/>
                <a:latin typeface="Calibri"/>
                <a:ea typeface="+mn-ea"/>
                <a:cs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4</a:t>
            </a:fld>
            <a:endParaRPr kumimoji="0" lang="en-GB" sz="18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328938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when we talk about school attendance particularly within an education context we often talk about percentages. As we talked about in question 4 of the quiz, persistent absence is 90% and below and with the issuing of the working together to improve school attendance document the department for education brought in another term of severely absent which means for any child whose attendance is 50% and below. Missing any school can negatively impact on a child’s progress and learning but when children are regularly not in school it can have a significant impact on family stress, children’s wellbeing and academic achievement. That’s why when we are thinking about attendance the message should be that every school day counts. You may have recently seen the Attendance Campaign launched by NCC and assets shared to all schools with that message. </a:t>
            </a:r>
          </a:p>
          <a:p>
            <a:endParaRPr lang="en-US" dirty="0"/>
          </a:p>
          <a:p>
            <a:r>
              <a:rPr lang="en-US" dirty="0"/>
              <a:t>Sometimes when looking at data and explaining to parents and professionals it is often useful to visualize the amount of absence in terms of school days and learning lost rather than percentages. This allows parents to relate to the amount of learning time missed. If you scored 90% on a test you would consider that to be a great achievement. However, in the terms of attendance 90% would be a cause for concern. As you can see from the chart when we start to move away from talking about percentages of attendance to thinking about the days or weeks or hours lost and what that equates to over a child's school career it then starts to have greater significance. </a:t>
            </a:r>
          </a:p>
        </p:txBody>
      </p:sp>
    </p:spTree>
    <p:extLst>
      <p:ext uri="{BB962C8B-B14F-4D97-AF65-F5344CB8AC3E}">
        <p14:creationId xmlns:p14="http://schemas.microsoft.com/office/powerpoint/2010/main" val="297938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8610194C-BCE9-47EE-A1FC-A411D134C74E}" type="slidenum">
              <a:rPr lang="en-GB" smtClean="0"/>
              <a:t>6</a:t>
            </a:fld>
            <a:endParaRPr lang="en-GB"/>
          </a:p>
        </p:txBody>
      </p:sp>
    </p:spTree>
    <p:extLst>
      <p:ext uri="{BB962C8B-B14F-4D97-AF65-F5344CB8AC3E}">
        <p14:creationId xmlns:p14="http://schemas.microsoft.com/office/powerpoint/2010/main" val="242520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8610194C-BCE9-47EE-A1FC-A411D134C74E}" type="slidenum">
              <a:rPr lang="en-GB" smtClean="0"/>
              <a:t>7</a:t>
            </a:fld>
            <a:endParaRPr lang="en-GB"/>
          </a:p>
        </p:txBody>
      </p:sp>
    </p:spTree>
    <p:extLst>
      <p:ext uri="{BB962C8B-B14F-4D97-AF65-F5344CB8AC3E}">
        <p14:creationId xmlns:p14="http://schemas.microsoft.com/office/powerpoint/2010/main" val="286835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8610194C-BCE9-47EE-A1FC-A411D134C74E}" type="slidenum">
              <a:rPr lang="en-GB" smtClean="0"/>
              <a:t>8</a:t>
            </a:fld>
            <a:endParaRPr lang="en-GB"/>
          </a:p>
        </p:txBody>
      </p:sp>
    </p:spTree>
    <p:extLst>
      <p:ext uri="{BB962C8B-B14F-4D97-AF65-F5344CB8AC3E}">
        <p14:creationId xmlns:p14="http://schemas.microsoft.com/office/powerpoint/2010/main" val="1820864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Here in Norfolk before the new guidance was released we had already started work on developing a NCC Attendance Strategy.</a:t>
            </a:r>
            <a:r>
              <a:rPr lang="en-GB" sz="1200" dirty="0">
                <a:effectLst/>
                <a:latin typeface="Arial" panose="020B0604020202020204" pitchFamily="34" charset="0"/>
                <a:ea typeface="Calibri" panose="020F0502020204030204" pitchFamily="34" charset="0"/>
              </a:rPr>
              <a:t>. </a:t>
            </a: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Strategy is a product of work since July 2021, working group made up of reps from different teams and which has included consultation with schools and LSCGS, links with DfE and other LAs </a:t>
            </a:r>
          </a:p>
          <a:p>
            <a:pPr marL="0" marR="0" lvl="0" indent="0" defTabSz="914400" eaLnBrk="1" fontAlgn="auto" latinLnBrk="0" hangingPunct="1">
              <a:lnSpc>
                <a:spcPct val="100000"/>
              </a:lnSpc>
              <a:spcBef>
                <a:spcPts val="0"/>
              </a:spcBef>
              <a:spcAft>
                <a:spcPts val="0"/>
              </a:spcAft>
              <a:buClrTx/>
              <a:buSzTx/>
              <a:buFontTx/>
              <a:buNone/>
              <a:tabLst/>
              <a:defRPr/>
            </a:pPr>
            <a:r>
              <a:rPr lang="en-GB" dirty="0"/>
              <a:t>We continue to be part of national learning sets to ensure that we share and incorporate best practice from across England.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This Attendance Strategy has been developed to help the Local Authority, schools and other services understand what we need to do to work in a more coherent way, making the best use of resources available, in order to ensure that all children and young people can make the most of the opportunities provided by attending school</a:t>
            </a:r>
            <a:endParaRPr lang="en-GB" b="1" dirty="0"/>
          </a:p>
          <a:p>
            <a:endParaRPr lang="en-GB" dirty="0"/>
          </a:p>
        </p:txBody>
      </p:sp>
    </p:spTree>
    <p:extLst>
      <p:ext uri="{BB962C8B-B14F-4D97-AF65-F5344CB8AC3E}">
        <p14:creationId xmlns:p14="http://schemas.microsoft.com/office/powerpoint/2010/main" val="307323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39" name="Body Level One…"/>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Text Placeholder 4"/>
          <p:cNvSpPr>
            <a:spLocks noGrp="1"/>
          </p:cNvSpPr>
          <p:nvPr>
            <p:ph type="body" sz="quarter" idx="13"/>
          </p:nvPr>
        </p:nvSpPr>
        <p:spPr>
          <a:xfrm>
            <a:off x="6172200" y="1681163"/>
            <a:ext cx="5183188" cy="823914"/>
          </a:xfrm>
          <a:prstGeom prst="rect">
            <a:avLst/>
          </a:prstGeom>
        </p:spPr>
        <p:txBody>
          <a:bodyPr anchor="b"/>
          <a:lstStyle/>
          <a:p>
            <a:pPr lvl="0"/>
            <a:r>
              <a:rPr lang="en-US"/>
              <a:t>Click to edit Master text styles</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074935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mpariso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2E5D55-1B91-D044-80D6-EE3FAA65C50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21FE4F5-9709-7B41-84FB-95794EE95134}"/>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Text Placeholder 2">
            <a:extLst>
              <a:ext uri="{FF2B5EF4-FFF2-40B4-BE49-F238E27FC236}">
                <a16:creationId xmlns:a16="http://schemas.microsoft.com/office/drawing/2014/main" id="{7530E1FD-65CF-1440-AC9D-4AABA2614914}"/>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dirty="0"/>
              <a:t>Main title goes here</a:t>
            </a:r>
          </a:p>
        </p:txBody>
      </p:sp>
      <p:sp>
        <p:nvSpPr>
          <p:cNvPr id="5" name="Text Placeholder 4">
            <a:extLst>
              <a:ext uri="{FF2B5EF4-FFF2-40B4-BE49-F238E27FC236}">
                <a16:creationId xmlns:a16="http://schemas.microsoft.com/office/drawing/2014/main" id="{36D2143F-5CE3-4642-8181-76EE5B1D0C67}"/>
              </a:ext>
            </a:extLst>
          </p:cNvPr>
          <p:cNvSpPr>
            <a:spLocks noGrp="1"/>
          </p:cNvSpPr>
          <p:nvPr>
            <p:ph type="body" sz="quarter" idx="11" hasCustomPrompt="1"/>
          </p:nvPr>
        </p:nvSpPr>
        <p:spPr>
          <a:xfrm>
            <a:off x="593725" y="1651000"/>
            <a:ext cx="10312400"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dirty="0"/>
              <a:t>Second level</a:t>
            </a:r>
          </a:p>
        </p:txBody>
      </p:sp>
    </p:spTree>
    <p:extLst>
      <p:ext uri="{BB962C8B-B14F-4D97-AF65-F5344CB8AC3E}">
        <p14:creationId xmlns:p14="http://schemas.microsoft.com/office/powerpoint/2010/main" val="412605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5732323" y="-1458460"/>
            <a:ext cx="7471593" cy="7543574"/>
          </a:xfrm>
          <a:prstGeom prst="ellipse">
            <a:avLst/>
          </a:prstGeom>
        </p:spPr>
        <p:txBody>
          <a:bodyPr/>
          <a:lstStyle/>
          <a:p>
            <a:endParaRPr lang="en-US"/>
          </a:p>
        </p:txBody>
      </p:sp>
    </p:spTree>
    <p:extLst>
      <p:ext uri="{BB962C8B-B14F-4D97-AF65-F5344CB8AC3E}">
        <p14:creationId xmlns:p14="http://schemas.microsoft.com/office/powerpoint/2010/main" val="160120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rPr lang="en-US"/>
              <a:t>Click to edit Master title style</a:t>
            </a:r>
            <a:endParaRPr/>
          </a:p>
        </p:txBody>
      </p:sp>
      <p:sp>
        <p:nvSpPr>
          <p:cNvPr id="30" name="Body Level One…"/>
          <p:cNvSpPr txBox="1">
            <a:spLocks noGrp="1"/>
          </p:cNvSpPr>
          <p:nvPr>
            <p:ph type="body"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08485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39" name="Body Level One…"/>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Text Placeholder 4"/>
          <p:cNvSpPr>
            <a:spLocks noGrp="1"/>
          </p:cNvSpPr>
          <p:nvPr>
            <p:ph type="body" sz="quarter" idx="13"/>
          </p:nvPr>
        </p:nvSpPr>
        <p:spPr>
          <a:xfrm>
            <a:off x="6172200" y="1681163"/>
            <a:ext cx="5183188" cy="823914"/>
          </a:xfrm>
          <a:prstGeom prst="rect">
            <a:avLst/>
          </a:prstGeom>
        </p:spPr>
        <p:txBody>
          <a:bodyPr anchor="b"/>
          <a:lstStyle/>
          <a:p>
            <a:pPr lvl="0"/>
            <a:r>
              <a:rPr lang="en-US"/>
              <a:t>Click to edit Master text styles</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566354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743738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6662668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64" name="Body Level One…"/>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5" name="Text Placeholder 3"/>
          <p:cNvSpPr>
            <a:spLocks noGrp="1"/>
          </p:cNvSpPr>
          <p:nvPr>
            <p:ph type="body" sz="quarter" idx="13"/>
          </p:nvPr>
        </p:nvSpPr>
        <p:spPr>
          <a:xfrm>
            <a:off x="839787" y="2057400"/>
            <a:ext cx="3932238" cy="3811588"/>
          </a:xfrm>
          <a:prstGeom prst="rect">
            <a:avLst/>
          </a:prstGeom>
        </p:spPr>
        <p:txBody>
          <a:bodyPr/>
          <a:lstStyle/>
          <a:p>
            <a:pPr lvl="0"/>
            <a:r>
              <a:rPr lang="en-US"/>
              <a:t>Click to edit Master text styles</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206716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74" name="Picture Placeholder 2"/>
          <p:cNvSpPr>
            <a:spLocks noGrp="1"/>
          </p:cNvSpPr>
          <p:nvPr>
            <p:ph type="pic" sz="half" idx="13"/>
          </p:nvPr>
        </p:nvSpPr>
        <p:spPr>
          <a:xfrm>
            <a:off x="5183187" y="987425"/>
            <a:ext cx="6172203" cy="4873625"/>
          </a:xfrm>
          <a:prstGeom prst="rect">
            <a:avLst/>
          </a:prstGeom>
        </p:spPr>
        <p:txBody>
          <a:bodyPr lIns="91439" tIns="45719" rIns="91439" bIns="45719">
            <a:noAutofit/>
          </a:bodyPr>
          <a:lstStyle/>
          <a:p>
            <a:r>
              <a:rPr lang="en-US"/>
              <a:t>Click icon to add picture</a:t>
            </a:r>
            <a:endParaRPr/>
          </a:p>
        </p:txBody>
      </p:sp>
      <p:sp>
        <p:nvSpPr>
          <p:cNvPr id="75"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5757380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p>
            <a:r>
              <a:rPr lang="en-US"/>
              <a:t>Click to edit Master title style</a:t>
            </a:r>
            <a:endParaRPr/>
          </a:p>
        </p:txBody>
      </p:sp>
      <p:sp>
        <p:nvSpPr>
          <p:cNvPr id="84"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511460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8724900" y="365125"/>
            <a:ext cx="2628900" cy="5811838"/>
          </a:xfrm>
          <a:prstGeom prst="rect">
            <a:avLst/>
          </a:prstGeom>
        </p:spPr>
        <p:txBody>
          <a:bodyPr/>
          <a:lstStyle/>
          <a:p>
            <a:r>
              <a:rPr lang="en-US"/>
              <a:t>Click to edit Master title style</a:t>
            </a:r>
            <a:endParaRPr/>
          </a:p>
        </p:txBody>
      </p:sp>
      <p:sp>
        <p:nvSpPr>
          <p:cNvPr id="93" name="Body Level One…"/>
          <p:cNvSpPr txBox="1">
            <a:spLocks noGrp="1"/>
          </p:cNvSpPr>
          <p:nvPr>
            <p:ph type="body" idx="1"/>
          </p:nvPr>
        </p:nvSpPr>
        <p:spPr>
          <a:xfrm>
            <a:off x="838200" y="365125"/>
            <a:ext cx="7734300" cy="5811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85631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080537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1258787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1879783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0839463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6309775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8618416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5727445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3141992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406064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4244850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2560124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64" name="Body Level One…"/>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5" name="Text Placeholder 3"/>
          <p:cNvSpPr>
            <a:spLocks noGrp="1"/>
          </p:cNvSpPr>
          <p:nvPr>
            <p:ph type="body" sz="quarter" idx="13"/>
          </p:nvPr>
        </p:nvSpPr>
        <p:spPr>
          <a:xfrm>
            <a:off x="839787" y="2057400"/>
            <a:ext cx="3932238" cy="3811588"/>
          </a:xfrm>
          <a:prstGeom prst="rect">
            <a:avLst/>
          </a:prstGeom>
        </p:spPr>
        <p:txBody>
          <a:bodyPr/>
          <a:lstStyle/>
          <a:p>
            <a:pPr lvl="0"/>
            <a:r>
              <a:rPr lang="en-US"/>
              <a:t>Click to edit Master text styles</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9181254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2006808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74" name="Picture Placeholder 2"/>
          <p:cNvSpPr>
            <a:spLocks noGrp="1"/>
          </p:cNvSpPr>
          <p:nvPr>
            <p:ph type="pic" sz="half" idx="13"/>
          </p:nvPr>
        </p:nvSpPr>
        <p:spPr>
          <a:xfrm>
            <a:off x="5183187" y="987425"/>
            <a:ext cx="6172203" cy="4873625"/>
          </a:xfrm>
          <a:prstGeom prst="rect">
            <a:avLst/>
          </a:prstGeom>
        </p:spPr>
        <p:txBody>
          <a:bodyPr lIns="91439" tIns="45719" rIns="91439" bIns="45719">
            <a:noAutofit/>
          </a:bodyPr>
          <a:lstStyle/>
          <a:p>
            <a:r>
              <a:rPr lang="en-US"/>
              <a:t>Click icon to add picture</a:t>
            </a:r>
            <a:endParaRPr/>
          </a:p>
        </p:txBody>
      </p:sp>
      <p:sp>
        <p:nvSpPr>
          <p:cNvPr id="75"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715597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p>
            <a:r>
              <a:rPr lang="en-US"/>
              <a:t>Click to edit Master title style</a:t>
            </a:r>
            <a:endParaRPr/>
          </a:p>
        </p:txBody>
      </p:sp>
      <p:sp>
        <p:nvSpPr>
          <p:cNvPr id="84"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448211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8724900" y="365125"/>
            <a:ext cx="2628900" cy="5811838"/>
          </a:xfrm>
          <a:prstGeom prst="rect">
            <a:avLst/>
          </a:prstGeom>
        </p:spPr>
        <p:txBody>
          <a:bodyPr/>
          <a:lstStyle/>
          <a:p>
            <a:r>
              <a:rPr lang="en-US"/>
              <a:t>Click to edit Master title style</a:t>
            </a:r>
            <a:endParaRPr/>
          </a:p>
        </p:txBody>
      </p:sp>
      <p:sp>
        <p:nvSpPr>
          <p:cNvPr id="93" name="Body Level One…"/>
          <p:cNvSpPr txBox="1">
            <a:spLocks noGrp="1"/>
          </p:cNvSpPr>
          <p:nvPr>
            <p:ph type="body" idx="1"/>
          </p:nvPr>
        </p:nvSpPr>
        <p:spPr>
          <a:xfrm>
            <a:off x="838200" y="365125"/>
            <a:ext cx="7734300" cy="5811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498472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D2F23E7-01C3-4F73-894E-2C4326390822}" type="slidenum">
              <a:rPr lang="en-GB" altLang="en-US"/>
              <a:pPr>
                <a:defRPr/>
              </a:pPr>
              <a:t>‹#›</a:t>
            </a:fld>
            <a:endParaRPr lang="en-GB" altLang="en-US"/>
          </a:p>
        </p:txBody>
      </p:sp>
    </p:spTree>
    <p:extLst>
      <p:ext uri="{BB962C8B-B14F-4D97-AF65-F5344CB8AC3E}">
        <p14:creationId xmlns:p14="http://schemas.microsoft.com/office/powerpoint/2010/main" val="326389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5B8F863-0F32-48DC-99B6-301421603D1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1088B03-16D4-48B8-90B5-F14A4BD1636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C960A82-4072-4271-84EB-F94DA1626490}"/>
              </a:ext>
            </a:extLst>
          </p:cNvPr>
          <p:cNvSpPr>
            <a:spLocks noGrp="1" noChangeArrowheads="1"/>
          </p:cNvSpPr>
          <p:nvPr>
            <p:ph type="sldNum" sz="quarter" idx="12"/>
          </p:nvPr>
        </p:nvSpPr>
        <p:spPr>
          <a:xfrm>
            <a:off x="11078729" y="6400415"/>
            <a:ext cx="275072" cy="276995"/>
          </a:xfrm>
          <a:ln/>
        </p:spPr>
        <p:txBody>
          <a:bodyPr/>
          <a:lstStyle>
            <a:lvl1pPr>
              <a:defRPr/>
            </a:lvl1pPr>
          </a:lstStyle>
          <a:p>
            <a:pPr>
              <a:defRPr/>
            </a:pPr>
            <a:fld id="{04A652A3-413B-4692-8CAD-B22D8ADECF88}" type="slidenum">
              <a:rPr lang="en-GB" altLang="en-US"/>
              <a:pPr>
                <a:defRPr/>
              </a:pPr>
              <a:t>‹#›</a:t>
            </a:fld>
            <a:endParaRPr lang="en-GB" altLang="en-US"/>
          </a:p>
        </p:txBody>
      </p:sp>
    </p:spTree>
    <p:extLst>
      <p:ext uri="{BB962C8B-B14F-4D97-AF65-F5344CB8AC3E}">
        <p14:creationId xmlns:p14="http://schemas.microsoft.com/office/powerpoint/2010/main" val="29415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3C320"/>
        </a:solidFill>
        <a:effectLst/>
      </p:bgPr>
    </p:bg>
    <p:spTree>
      <p:nvGrpSpPr>
        <p:cNvPr id="1" name=""/>
        <p:cNvGrpSpPr/>
        <p:nvPr/>
      </p:nvGrpSpPr>
      <p:grpSpPr>
        <a:xfrm>
          <a:off x="0" y="0"/>
          <a:ext cx="0" cy="0"/>
          <a:chOff x="0" y="0"/>
          <a:chExt cx="0" cy="0"/>
        </a:xfrm>
      </p:grpSpPr>
      <p:sp>
        <p:nvSpPr>
          <p:cNvPr id="4" name="Picture Placeholder 25">
            <a:extLst>
              <a:ext uri="{FF2B5EF4-FFF2-40B4-BE49-F238E27FC236}">
                <a16:creationId xmlns:a16="http://schemas.microsoft.com/office/drawing/2014/main" id="{7E5C2347-4666-5946-9594-EAE37C74A7CE}"/>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
        <p:nvSpPr>
          <p:cNvPr id="5" name="Title Placeholder 1">
            <a:extLst>
              <a:ext uri="{FF2B5EF4-FFF2-40B4-BE49-F238E27FC236}">
                <a16:creationId xmlns:a16="http://schemas.microsoft.com/office/drawing/2014/main" id="{91AFFEFE-AC3C-164A-A261-A8A5351F292D}"/>
              </a:ext>
            </a:extLst>
          </p:cNvPr>
          <p:cNvSpPr>
            <a:spLocks noGrp="1"/>
          </p:cNvSpPr>
          <p:nvPr>
            <p:ph type="title" hasCustomPrompt="1"/>
          </p:nvPr>
        </p:nvSpPr>
        <p:spPr>
          <a:xfrm>
            <a:off x="616959" y="750493"/>
            <a:ext cx="5438857"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dirty="0"/>
              <a:t>Main title here</a:t>
            </a:r>
          </a:p>
        </p:txBody>
      </p:sp>
      <p:sp>
        <p:nvSpPr>
          <p:cNvPr id="7" name="Text Placeholder 6">
            <a:extLst>
              <a:ext uri="{FF2B5EF4-FFF2-40B4-BE49-F238E27FC236}">
                <a16:creationId xmlns:a16="http://schemas.microsoft.com/office/drawing/2014/main" id="{C948E4D7-CA8B-F34E-AD87-74E5A642FF3A}"/>
              </a:ext>
            </a:extLst>
          </p:cNvPr>
          <p:cNvSpPr>
            <a:spLocks noGrp="1"/>
          </p:cNvSpPr>
          <p:nvPr>
            <p:ph type="body" sz="quarter" idx="10" hasCustomPrompt="1"/>
          </p:nvPr>
        </p:nvSpPr>
        <p:spPr>
          <a:xfrm>
            <a:off x="616959" y="3394604"/>
            <a:ext cx="5438775"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 here</a:t>
            </a:r>
          </a:p>
        </p:txBody>
      </p:sp>
    </p:spTree>
    <p:extLst>
      <p:ext uri="{BB962C8B-B14F-4D97-AF65-F5344CB8AC3E}">
        <p14:creationId xmlns:p14="http://schemas.microsoft.com/office/powerpoint/2010/main" val="99430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07888186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60807249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4190724614"/>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hyperlink" Target="https://www.gov.uk/government/publications/securing-good-attendance-and-tackling-persistent-absence/securing-good-attendance-and-tackling-persistent-absenc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hyperlink" Target="https://norfolklscp.org.uk/people-working-with-children/norfolk-continuum-of-needs-guidance" TargetMode="External"/><Relationship Id="rId5" Type="http://schemas.openxmlformats.org/officeDocument/2006/relationships/image" Target="../media/image20.png"/><Relationship Id="rId4" Type="http://schemas.openxmlformats.org/officeDocument/2006/relationships/hyperlink" Target="https://norfolklscp.org.uk/media/fvdpx5nu/a-staged-intervention_attendance_v3.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hyperlink" Target="https://www.schools.norfolk.gov.uk/pupil-safety-and-behaviour/school-attendance" TargetMode="External"/><Relationship Id="rId5" Type="http://schemas.openxmlformats.org/officeDocument/2006/relationships/hyperlink" Target="mailto:csattendance@norfolk.gov.uk" TargetMode="Externa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hyperlink" Target="https://forms.office.com/e/La7bMKjBA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15"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9091593" flipH="1">
            <a:off x="5892577" y="69015"/>
            <a:ext cx="14652173" cy="10581458"/>
          </a:xfrm>
          <a:prstGeom prst="rect">
            <a:avLst/>
          </a:prstGeom>
          <a:ln w="12700">
            <a:miter lim="400000"/>
          </a:ln>
        </p:spPr>
      </p:pic>
      <p:pic>
        <p:nvPicPr>
          <p:cNvPr id="3" name="Picture 2">
            <a:extLst>
              <a:ext uri="{FF2B5EF4-FFF2-40B4-BE49-F238E27FC236}">
                <a16:creationId xmlns:a16="http://schemas.microsoft.com/office/drawing/2014/main" id="{8B6018F5-CDB6-4819-BFEC-D4C6E496C3B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457" y="5120889"/>
            <a:ext cx="1979868" cy="1300424"/>
          </a:xfrm>
          <a:prstGeom prst="rect">
            <a:avLst/>
          </a:prstGeom>
        </p:spPr>
      </p:pic>
      <p:sp>
        <p:nvSpPr>
          <p:cNvPr id="9" name="Title 8">
            <a:extLst>
              <a:ext uri="{FF2B5EF4-FFF2-40B4-BE49-F238E27FC236}">
                <a16:creationId xmlns:a16="http://schemas.microsoft.com/office/drawing/2014/main" id="{509A09A1-7CC4-41CE-AF57-1C612D9ACE7B}"/>
              </a:ext>
            </a:extLst>
          </p:cNvPr>
          <p:cNvSpPr txBox="1">
            <a:spLocks noGrp="1"/>
          </p:cNvSpPr>
          <p:nvPr>
            <p:ph type="title" idx="4294967295"/>
          </p:nvPr>
        </p:nvSpPr>
        <p:spPr>
          <a:xfrm>
            <a:off x="690457" y="1022817"/>
            <a:ext cx="14300890" cy="4025717"/>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6600" b="1" dirty="0">
                <a:solidFill>
                  <a:srgbClr val="FFC000">
                    <a:lumMod val="60000"/>
                    <a:lumOff val="40000"/>
                  </a:srgbClr>
                </a:solidFill>
                <a:latin typeface="Rockwell" panose="02060603020205020403" pitchFamily="18" charset="0"/>
                <a:ea typeface="+mn-ea"/>
                <a:cs typeface="Calibri"/>
                <a:sym typeface="Calibri"/>
              </a:rPr>
              <a:t>Everyday counts!</a:t>
            </a:r>
            <a:br>
              <a:rPr lang="en-GB" sz="6600" b="1" dirty="0">
                <a:solidFill>
                  <a:srgbClr val="FFC000">
                    <a:lumMod val="60000"/>
                    <a:lumOff val="40000"/>
                  </a:srgbClr>
                </a:solidFill>
                <a:latin typeface="Rockwell" panose="02060603020205020403" pitchFamily="18" charset="0"/>
                <a:ea typeface="+mn-ea"/>
                <a:cs typeface="Calibri"/>
                <a:sym typeface="Calibri"/>
              </a:rPr>
            </a:br>
            <a:r>
              <a:rPr lang="en-GB" sz="6600" b="1" dirty="0">
                <a:solidFill>
                  <a:srgbClr val="FFC000">
                    <a:lumMod val="60000"/>
                    <a:lumOff val="40000"/>
                  </a:srgbClr>
                </a:solidFill>
                <a:latin typeface="Rockwell" panose="02060603020205020403" pitchFamily="18" charset="0"/>
                <a:ea typeface="+mn-ea"/>
                <a:cs typeface="Calibri"/>
                <a:sym typeface="Calibri"/>
              </a:rPr>
              <a:t>Working together to improve school attendance</a:t>
            </a:r>
            <a:endParaRPr kumimoji="0" lang="en-GB" sz="6600" b="1" i="0" u="none" strike="noStrike" kern="0" cap="none" spc="0" normalizeH="0" baseline="0" noProof="0" dirty="0">
              <a:ln>
                <a:noFill/>
              </a:ln>
              <a:solidFill>
                <a:srgbClr val="FFC000">
                  <a:lumMod val="60000"/>
                  <a:lumOff val="40000"/>
                </a:srgbClr>
              </a:solidFill>
              <a:effectLst/>
              <a:uLnTx/>
              <a:uFillTx/>
              <a:latin typeface="Rockwell" panose="02060603020205020403" pitchFamily="18" charset="0"/>
              <a:ea typeface="+mn-ea"/>
              <a:cs typeface="Calibri"/>
              <a:sym typeface="Calibri"/>
            </a:endParaRPr>
          </a:p>
          <a:p>
            <a:pPr marL="0" marR="0" lvl="0" indent="0" algn="l" defTabSz="914400" rtl="0" eaLnBrk="1" fontAlgn="auto" latinLnBrk="0" hangingPunct="0">
              <a:lnSpc>
                <a:spcPct val="9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Rockwell" panose="02060603020205020403" pitchFamily="18" charset="0"/>
                <a:ea typeface="+mn-ea"/>
                <a:cs typeface="Calibri"/>
                <a:sym typeface="Calibri"/>
              </a:rPr>
              <a:t>Katie Griffiths </a:t>
            </a:r>
          </a:p>
          <a:p>
            <a:pPr marL="0" marR="0" lvl="0" indent="0" algn="l" defTabSz="914400" rtl="0" eaLnBrk="1" fontAlgn="auto" latinLnBrk="0" hangingPunct="0">
              <a:lnSpc>
                <a:spcPct val="9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Rockwell" panose="02060603020205020403" pitchFamily="18" charset="0"/>
                <a:ea typeface="+mn-ea"/>
                <a:cs typeface="Calibri"/>
                <a:sym typeface="Calibri"/>
              </a:rPr>
              <a:t>The Attendance Service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C5C746-5ABA-647C-64F3-E69DD7D76A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3239057">
            <a:off x="6634364" y="-5434457"/>
            <a:ext cx="11656569" cy="8792126"/>
          </a:xfrm>
          <a:prstGeom prst="rect">
            <a:avLst/>
          </a:prstGeom>
        </p:spPr>
      </p:pic>
      <p:pic>
        <p:nvPicPr>
          <p:cNvPr id="2" name="Picture 1">
            <a:extLst>
              <a:ext uri="{FF2B5EF4-FFF2-40B4-BE49-F238E27FC236}">
                <a16:creationId xmlns:a16="http://schemas.microsoft.com/office/drawing/2014/main" id="{00E0ABDD-49B8-8300-93D5-A7472326046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1212849">
            <a:off x="7215227" y="533287"/>
            <a:ext cx="2717800" cy="3839432"/>
          </a:xfrm>
          <a:prstGeom prst="rect">
            <a:avLst/>
          </a:prstGeom>
          <a:ln w="38100">
            <a:solidFill>
              <a:srgbClr val="002060"/>
            </a:solidFill>
          </a:ln>
        </p:spPr>
      </p:pic>
      <p:sp>
        <p:nvSpPr>
          <p:cNvPr id="3" name="Oval 2">
            <a:extLst>
              <a:ext uri="{FF2B5EF4-FFF2-40B4-BE49-F238E27FC236}">
                <a16:creationId xmlns:a16="http://schemas.microsoft.com/office/drawing/2014/main" id="{2B0BCD3B-9FF2-28D6-D44F-5FDC484D1ECB}"/>
              </a:ext>
              <a:ext uri="{C183D7F6-B498-43B3-948B-1728B52AA6E4}">
                <adec:decorative xmlns:adec="http://schemas.microsoft.com/office/drawing/2017/decorative" val="1"/>
              </a:ext>
            </a:extLst>
          </p:cNvPr>
          <p:cNvSpPr>
            <a:spLocks noChangeAspect="1"/>
          </p:cNvSpPr>
          <p:nvPr/>
        </p:nvSpPr>
        <p:spPr>
          <a:xfrm>
            <a:off x="8156650" y="2963040"/>
            <a:ext cx="3807681" cy="3712974"/>
          </a:xfrm>
          <a:prstGeom prst="ellipse">
            <a:avLst/>
          </a:prstGeom>
          <a:solidFill>
            <a:schemeClr val="bg1"/>
          </a:solidFill>
          <a:ln w="76200">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5" name="Title 4">
            <a:extLst>
              <a:ext uri="{FF2B5EF4-FFF2-40B4-BE49-F238E27FC236}">
                <a16:creationId xmlns:a16="http://schemas.microsoft.com/office/drawing/2014/main" id="{50D244C4-1757-0F15-CBD7-41148B3A174C}"/>
              </a:ext>
            </a:extLst>
          </p:cNvPr>
          <p:cNvSpPr txBox="1">
            <a:spLocks noGrp="1"/>
          </p:cNvSpPr>
          <p:nvPr>
            <p:ph type="title" idx="4294967295"/>
          </p:nvPr>
        </p:nvSpPr>
        <p:spPr>
          <a:xfrm>
            <a:off x="576291" y="465706"/>
            <a:ext cx="5985376"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332F60"/>
                </a:solidFill>
                <a:effectLst/>
                <a:uLnTx/>
                <a:uFillTx/>
                <a:latin typeface="Rockwell" panose="02060603020205020403" pitchFamily="18" charset="77"/>
                <a:ea typeface="+mn-ea"/>
                <a:cs typeface="Calibri"/>
                <a:sym typeface="Calibri"/>
              </a:rPr>
              <a:t>The importance of school attendance</a:t>
            </a:r>
            <a:endParaRPr kumimoji="0" lang="en-US" sz="4000" b="1" i="0" u="none" strike="noStrike" kern="0" cap="none" spc="0" normalizeH="0" baseline="0" noProof="0" dirty="0">
              <a:ln>
                <a:noFill/>
              </a:ln>
              <a:solidFill>
                <a:srgbClr val="332F60"/>
              </a:solidFill>
              <a:effectLst/>
              <a:uLnTx/>
              <a:uFillTx/>
              <a:latin typeface="Rockwell" panose="02060603020205020403" pitchFamily="18" charset="77"/>
              <a:ea typeface="+mn-ea"/>
              <a:cs typeface="Calibri"/>
              <a:sym typeface="Calibri"/>
            </a:endParaRPr>
          </a:p>
        </p:txBody>
      </p:sp>
      <p:sp>
        <p:nvSpPr>
          <p:cNvPr id="6" name="TextBox 5">
            <a:extLst>
              <a:ext uri="{FF2B5EF4-FFF2-40B4-BE49-F238E27FC236}">
                <a16:creationId xmlns:a16="http://schemas.microsoft.com/office/drawing/2014/main" id="{B8726930-3708-2838-AFDF-A09CFD52A71C}"/>
              </a:ext>
            </a:extLst>
          </p:cNvPr>
          <p:cNvSpPr txBox="1"/>
          <p:nvPr/>
        </p:nvSpPr>
        <p:spPr>
          <a:xfrm>
            <a:off x="325782" y="1867979"/>
            <a:ext cx="6235885" cy="4770537"/>
          </a:xfrm>
          <a:prstGeom prst="rect">
            <a:avLst/>
          </a:prstGeom>
          <a:noFill/>
        </p:spPr>
        <p:txBody>
          <a:bodyPr wrap="square" rtlCol="0">
            <a:sp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900" b="0" i="0" u="none" strike="noStrike" kern="0" cap="none" spc="0" normalizeH="0" baseline="0" noProof="0" dirty="0">
                <a:ln>
                  <a:noFill/>
                </a:ln>
                <a:solidFill>
                  <a:srgbClr val="332F60"/>
                </a:solidFill>
                <a:effectLst/>
                <a:uLnTx/>
                <a:uFillTx/>
                <a:latin typeface="+mj-lt"/>
                <a:cs typeface="Calibri"/>
                <a:sym typeface="Calibri"/>
              </a:rPr>
              <a:t>Improving attendance is everyone’s business; a holistic approach is required by all staff in school, trust,  Governing Board and LA including other partners. </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900" b="0" i="0" u="none" strike="noStrike" kern="0" cap="none" spc="0" normalizeH="0" baseline="0" noProof="0" dirty="0">
                <a:ln>
                  <a:noFill/>
                </a:ln>
                <a:solidFill>
                  <a:srgbClr val="332F60"/>
                </a:solidFill>
                <a:effectLst/>
                <a:uLnTx/>
                <a:uFillTx/>
                <a:latin typeface="+mj-lt"/>
                <a:cs typeface="Calibri"/>
                <a:sym typeface="Calibri"/>
              </a:rPr>
              <a:t>At all stages of improving attendance, work should be undertaken to remove barriers, build strong relationships with parents and carers, work collaboratively to provide the right support at the right time.</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900" b="0" i="0" u="none" strike="noStrike" kern="0" cap="none" spc="0" normalizeH="0" baseline="0" noProof="0" dirty="0">
                <a:ln>
                  <a:noFill/>
                </a:ln>
                <a:solidFill>
                  <a:srgbClr val="332F60"/>
                </a:solidFill>
                <a:effectLst/>
                <a:uLnTx/>
                <a:uFillTx/>
                <a:latin typeface="+mj-lt"/>
                <a:cs typeface="Calibri"/>
                <a:sym typeface="Calibri"/>
              </a:rPr>
              <a:t>Work in relation to school attendance cannot be seen in isolation. </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900" b="0" i="0" u="none" strike="noStrike" kern="0" cap="none" spc="0" normalizeH="0" baseline="0" noProof="0" dirty="0">
                <a:ln>
                  <a:noFill/>
                </a:ln>
                <a:solidFill>
                  <a:srgbClr val="332F60"/>
                </a:solidFill>
                <a:effectLst/>
                <a:uLnTx/>
                <a:uFillTx/>
                <a:latin typeface="+mj-lt"/>
                <a:cs typeface="Calibri"/>
                <a:sym typeface="Calibri"/>
              </a:rPr>
              <a:t>Effective practice will include close interaction with schools’ efforts on curriculum, behaviour, bullying, special educational needs support, pastoral and mental health and wellbeing, and effective use of resources, including pupil premium. </a:t>
            </a:r>
          </a:p>
        </p:txBody>
      </p:sp>
      <p:pic>
        <p:nvPicPr>
          <p:cNvPr id="7" name="Picture 6">
            <a:extLst>
              <a:ext uri="{FF2B5EF4-FFF2-40B4-BE49-F238E27FC236}">
                <a16:creationId xmlns:a16="http://schemas.microsoft.com/office/drawing/2014/main" id="{852E5D58-C7AC-DAA9-0F36-6236EA148C7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1690" y="3651127"/>
            <a:ext cx="2336800" cy="2336800"/>
          </a:xfrm>
          <a:prstGeom prst="rect">
            <a:avLst/>
          </a:prstGeom>
        </p:spPr>
      </p:pic>
    </p:spTree>
    <p:extLst>
      <p:ext uri="{BB962C8B-B14F-4D97-AF65-F5344CB8AC3E}">
        <p14:creationId xmlns:p14="http://schemas.microsoft.com/office/powerpoint/2010/main" val="36786619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C5C746-5ABA-647C-64F3-E69DD7D76A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3239057">
            <a:off x="6634364" y="-5434457"/>
            <a:ext cx="11656569" cy="8792126"/>
          </a:xfrm>
          <a:prstGeom prst="rect">
            <a:avLst/>
          </a:prstGeom>
        </p:spPr>
      </p:pic>
      <p:sp>
        <p:nvSpPr>
          <p:cNvPr id="5" name="Title 4">
            <a:extLst>
              <a:ext uri="{FF2B5EF4-FFF2-40B4-BE49-F238E27FC236}">
                <a16:creationId xmlns:a16="http://schemas.microsoft.com/office/drawing/2014/main" id="{50D244C4-1757-0F15-CBD7-41148B3A174C}"/>
              </a:ext>
            </a:extLst>
          </p:cNvPr>
          <p:cNvSpPr txBox="1">
            <a:spLocks noGrp="1"/>
          </p:cNvSpPr>
          <p:nvPr>
            <p:ph type="title" idx="4294967295"/>
          </p:nvPr>
        </p:nvSpPr>
        <p:spPr>
          <a:xfrm>
            <a:off x="576290" y="465706"/>
            <a:ext cx="7310409"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32F60"/>
                </a:solidFill>
                <a:effectLst/>
                <a:uLnTx/>
                <a:uFillTx/>
                <a:latin typeface="Rockwell" panose="02060603020205020403" pitchFamily="18" charset="77"/>
                <a:ea typeface="+mn-ea"/>
                <a:cs typeface="+mn-cs"/>
              </a:rPr>
              <a:t>An Emphasis on a Multi-agency response</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332F60"/>
              </a:solidFill>
              <a:effectLst/>
              <a:uLnTx/>
              <a:uFillTx/>
              <a:latin typeface="Rockwell" panose="02060603020205020403" pitchFamily="18" charset="77"/>
              <a:ea typeface="+mn-ea"/>
              <a:cs typeface="Calibri"/>
              <a:sym typeface="Calibri"/>
            </a:endParaRPr>
          </a:p>
        </p:txBody>
      </p:sp>
      <p:sp>
        <p:nvSpPr>
          <p:cNvPr id="6" name="TextBox 5">
            <a:extLst>
              <a:ext uri="{FF2B5EF4-FFF2-40B4-BE49-F238E27FC236}">
                <a16:creationId xmlns:a16="http://schemas.microsoft.com/office/drawing/2014/main" id="{B8726930-3708-2838-AFDF-A09CFD52A71C}"/>
              </a:ext>
            </a:extLst>
          </p:cNvPr>
          <p:cNvSpPr txBox="1"/>
          <p:nvPr/>
        </p:nvSpPr>
        <p:spPr>
          <a:xfrm>
            <a:off x="384905" y="1607289"/>
            <a:ext cx="9853584" cy="5539978"/>
          </a:xfrm>
          <a:prstGeom prst="rect">
            <a:avLst/>
          </a:prstGeom>
          <a:noFill/>
        </p:spPr>
        <p:txBody>
          <a:bodyPr wrap="square" rtlCol="0">
            <a:spAutoFit/>
          </a:bodyPr>
          <a:lstStyle/>
          <a:p>
            <a:r>
              <a:rPr lang="en-GB" sz="2000" dirty="0">
                <a:solidFill>
                  <a:srgbClr val="332F60"/>
                </a:solidFill>
                <a:latin typeface="+mj-lt"/>
              </a:rPr>
              <a:t>Cross partnership ownership of attendance improvement (para. 87):</a:t>
            </a:r>
          </a:p>
          <a:p>
            <a:pPr marL="285750" indent="-285750">
              <a:buFont typeface="Arial" panose="020B0604020202020204" pitchFamily="34" charset="0"/>
              <a:buChar char="•"/>
            </a:pPr>
            <a:r>
              <a:rPr lang="en-GB" sz="2000" dirty="0">
                <a:solidFill>
                  <a:srgbClr val="332F60"/>
                </a:solidFill>
                <a:latin typeface="+mj-lt"/>
              </a:rPr>
              <a:t>Attendance is understood by all frontline operational staff in attendance and associated teams and local partners including an understanding of which people and teams are responsible for each element of attendance delivery and how teams and professionals will work together;</a:t>
            </a:r>
          </a:p>
          <a:p>
            <a:pPr marL="285750" indent="-285750">
              <a:buFont typeface="Arial" panose="020B0604020202020204" pitchFamily="34" charset="0"/>
              <a:buChar char="•"/>
            </a:pPr>
            <a:r>
              <a:rPr lang="en-GB" sz="2000" dirty="0">
                <a:solidFill>
                  <a:srgbClr val="332F60"/>
                </a:solidFill>
                <a:latin typeface="+mj-lt"/>
              </a:rPr>
              <a:t>Improving attendance needs to be a key feature of all frontline council services that work with children and families.</a:t>
            </a:r>
          </a:p>
          <a:p>
            <a:endParaRPr lang="en-GB" sz="2000" dirty="0">
              <a:solidFill>
                <a:srgbClr val="332F60"/>
              </a:solidFill>
              <a:latin typeface="+mj-lt"/>
            </a:endParaRPr>
          </a:p>
          <a:p>
            <a:r>
              <a:rPr lang="en-GB" sz="2000" dirty="0">
                <a:solidFill>
                  <a:srgbClr val="332F60"/>
                </a:solidFill>
                <a:latin typeface="+mj-lt"/>
              </a:rPr>
              <a:t>‘</a:t>
            </a:r>
            <a:r>
              <a:rPr lang="en-GB" sz="2000" i="1" dirty="0">
                <a:solidFill>
                  <a:srgbClr val="332F60"/>
                </a:solidFill>
                <a:latin typeface="+mj-lt"/>
              </a:rPr>
              <a:t>For more complex cases, the ethos of the Working together to improve school </a:t>
            </a:r>
          </a:p>
          <a:p>
            <a:r>
              <a:rPr lang="en-GB" sz="2000" i="1" dirty="0">
                <a:solidFill>
                  <a:srgbClr val="332F60"/>
                </a:solidFill>
                <a:latin typeface="+mj-lt"/>
              </a:rPr>
              <a:t>attendance guidance is that pupils and families should receive holistic, whole-family </a:t>
            </a:r>
          </a:p>
          <a:p>
            <a:r>
              <a:rPr lang="en-GB" sz="2000" i="1" dirty="0">
                <a:solidFill>
                  <a:srgbClr val="332F60"/>
                </a:solidFill>
                <a:latin typeface="+mj-lt"/>
              </a:rPr>
              <a:t>support to help them overcome the barriers to attendance they are facing. For these </a:t>
            </a:r>
          </a:p>
          <a:p>
            <a:r>
              <a:rPr lang="en-GB" sz="2000" i="1" dirty="0">
                <a:solidFill>
                  <a:srgbClr val="332F60"/>
                </a:solidFill>
                <a:latin typeface="+mj-lt"/>
              </a:rPr>
              <a:t>more complex cases, a traditional linear or pathway process is unlikely to work. Instead, the guidance expects the best placed service to lead a ‘support first’ approach with schools working together with local authorities and wider partners, including the voluntary and community sector where needed</a:t>
            </a:r>
            <a:r>
              <a:rPr lang="en-GB" sz="2000" dirty="0">
                <a:solidFill>
                  <a:srgbClr val="332F60"/>
                </a:solidFill>
                <a:latin typeface="+mj-lt"/>
              </a:rPr>
              <a:t>.’</a:t>
            </a:r>
          </a:p>
          <a:p>
            <a:endParaRPr lang="en-GB" dirty="0">
              <a:solidFill>
                <a:srgbClr val="332F60"/>
              </a:solidFill>
              <a:latin typeface="Rockwell" panose="02060603020205020403" pitchFamily="18" charset="77"/>
            </a:endParaRPr>
          </a:p>
          <a:p>
            <a:endParaRPr lang="en-GB" sz="1800" dirty="0">
              <a:solidFill>
                <a:srgbClr val="332F60"/>
              </a:solidFill>
              <a:latin typeface="Rockwell" panose="02060603020205020403" pitchFamily="18" charset="77"/>
            </a:endParaRPr>
          </a:p>
          <a:p>
            <a:endParaRPr lang="en-GB" sz="1800" dirty="0">
              <a:solidFill>
                <a:srgbClr val="332F60"/>
              </a:solidFill>
              <a:latin typeface="Rockwell" panose="02060603020205020403" pitchFamily="18" charset="77"/>
            </a:endParaRPr>
          </a:p>
        </p:txBody>
      </p:sp>
    </p:spTree>
    <p:extLst>
      <p:ext uri="{BB962C8B-B14F-4D97-AF65-F5344CB8AC3E}">
        <p14:creationId xmlns:p14="http://schemas.microsoft.com/office/powerpoint/2010/main" val="38106223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lourish Logo2.png">
            <a:extLst>
              <a:ext uri="{FF2B5EF4-FFF2-40B4-BE49-F238E27FC236}">
                <a16:creationId xmlns:a16="http://schemas.microsoft.com/office/drawing/2014/main" id="{77FF78AA-729F-C3BD-181D-DC677029F9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0328" y="6314372"/>
            <a:ext cx="384384" cy="258290"/>
          </a:xfrm>
          <a:prstGeom prst="rect">
            <a:avLst/>
          </a:prstGeom>
          <a:ln w="12700">
            <a:miter lim="400000"/>
          </a:ln>
        </p:spPr>
      </p:pic>
      <p:pic>
        <p:nvPicPr>
          <p:cNvPr id="6" name="Stacked New NCC Logo 376.jpg">
            <a:extLst>
              <a:ext uri="{FF2B5EF4-FFF2-40B4-BE49-F238E27FC236}">
                <a16:creationId xmlns:a16="http://schemas.microsoft.com/office/drawing/2014/main" id="{4C66DEB2-3088-A201-37DE-C53B8068A9E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26658" y="6323785"/>
            <a:ext cx="863943" cy="258291"/>
          </a:xfrm>
          <a:prstGeom prst="rect">
            <a:avLst/>
          </a:prstGeom>
          <a:ln w="12700">
            <a:miter lim="400000"/>
          </a:ln>
        </p:spPr>
      </p:pic>
      <p:pic>
        <p:nvPicPr>
          <p:cNvPr id="7" name="Vital Signs for Children Logo (1).jpg">
            <a:extLst>
              <a:ext uri="{FF2B5EF4-FFF2-40B4-BE49-F238E27FC236}">
                <a16:creationId xmlns:a16="http://schemas.microsoft.com/office/drawing/2014/main" id="{5CB89D31-DA8E-4B0A-F6B6-CDD7A110694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39" y="6314371"/>
            <a:ext cx="666220" cy="258291"/>
          </a:xfrm>
          <a:prstGeom prst="rect">
            <a:avLst/>
          </a:prstGeom>
          <a:ln w="12700">
            <a:miter lim="400000"/>
          </a:ln>
        </p:spPr>
      </p:pic>
      <p:pic>
        <p:nvPicPr>
          <p:cNvPr id="8" name="Picture 7">
            <a:extLst>
              <a:ext uri="{FF2B5EF4-FFF2-40B4-BE49-F238E27FC236}">
                <a16:creationId xmlns:a16="http://schemas.microsoft.com/office/drawing/2014/main" id="{F40978B6-F992-7DE7-A18C-25E68FF2AF8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6041996"/>
            <a:ext cx="12192000" cy="445020"/>
          </a:xfrm>
          <a:prstGeom prst="rect">
            <a:avLst/>
          </a:prstGeom>
        </p:spPr>
      </p:pic>
      <p:pic>
        <p:nvPicPr>
          <p:cNvPr id="10" name="Picture 9">
            <a:hlinkClick r:id="rId7"/>
            <a:extLst>
              <a:ext uri="{FF2B5EF4-FFF2-40B4-BE49-F238E27FC236}">
                <a16:creationId xmlns:a16="http://schemas.microsoft.com/office/drawing/2014/main" id="{4205988A-56AD-419F-BC69-D95A27760C3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577810" y="2138127"/>
            <a:ext cx="4806311" cy="2324230"/>
          </a:xfrm>
          <a:prstGeom prst="rect">
            <a:avLst/>
          </a:prstGeom>
        </p:spPr>
      </p:pic>
      <p:sp>
        <p:nvSpPr>
          <p:cNvPr id="2" name="Rounded Rectangular Callout 1">
            <a:extLst>
              <a:ext uri="{FF2B5EF4-FFF2-40B4-BE49-F238E27FC236}">
                <a16:creationId xmlns:a16="http://schemas.microsoft.com/office/drawing/2014/main" id="{1C785A82-EE3C-B468-6246-E33937A30C86}"/>
              </a:ext>
            </a:extLst>
          </p:cNvPr>
          <p:cNvSpPr/>
          <p:nvPr/>
        </p:nvSpPr>
        <p:spPr>
          <a:xfrm>
            <a:off x="4596349" y="97483"/>
            <a:ext cx="2999301" cy="2196187"/>
          </a:xfrm>
          <a:prstGeom prst="wedgeRoundRectCallout">
            <a:avLst/>
          </a:prstGeom>
          <a:solidFill>
            <a:srgbClr val="EA1D76"/>
          </a:solidFill>
          <a:ln>
            <a:solidFill>
              <a:srgbClr val="EA1D7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When systematically removing barriers to attendance, pupils’ anxieties are not dismissed but are sensitively analysed. </a:t>
            </a:r>
          </a:p>
        </p:txBody>
      </p:sp>
      <p:sp>
        <p:nvSpPr>
          <p:cNvPr id="3" name="Rounded Rectangular Callout 2">
            <a:extLst>
              <a:ext uri="{FF2B5EF4-FFF2-40B4-BE49-F238E27FC236}">
                <a16:creationId xmlns:a16="http://schemas.microsoft.com/office/drawing/2014/main" id="{BC713BF7-82EA-6F6E-1ED9-F7998379C8E8}"/>
              </a:ext>
            </a:extLst>
          </p:cNvPr>
          <p:cNvSpPr/>
          <p:nvPr/>
        </p:nvSpPr>
        <p:spPr>
          <a:xfrm>
            <a:off x="8442389" y="3581195"/>
            <a:ext cx="3435877" cy="1980325"/>
          </a:xfrm>
          <a:prstGeom prst="wedgeRoundRectCallout">
            <a:avLst/>
          </a:prstGeom>
          <a:solidFill>
            <a:srgbClr val="00B0F0"/>
          </a:solidFill>
          <a:ln>
            <a:solidFill>
              <a:srgbClr val="4AB9AB"/>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‘Hard to reach’ families become reconceptualised as ‘too easy to ignore’, and therefore the ones who need the most attention.</a:t>
            </a:r>
          </a:p>
        </p:txBody>
      </p:sp>
      <p:sp>
        <p:nvSpPr>
          <p:cNvPr id="4" name="Rectangular Callout 6">
            <a:extLst>
              <a:ext uri="{FF2B5EF4-FFF2-40B4-BE49-F238E27FC236}">
                <a16:creationId xmlns:a16="http://schemas.microsoft.com/office/drawing/2014/main" id="{793C044C-25C6-7599-E80C-39F40401BCF0}"/>
              </a:ext>
            </a:extLst>
          </p:cNvPr>
          <p:cNvSpPr/>
          <p:nvPr/>
        </p:nvSpPr>
        <p:spPr>
          <a:xfrm>
            <a:off x="313734" y="4452426"/>
            <a:ext cx="4262510" cy="1608120"/>
          </a:xfrm>
          <a:prstGeom prst="wedgeRectCallout">
            <a:avLst/>
          </a:prstGeom>
          <a:solidFill>
            <a:srgbClr val="6D335E"/>
          </a:solidFill>
          <a:ln>
            <a:solidFill>
              <a:srgbClr val="6D335E"/>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The most effective schools go out of their way to make sure that they notice the pupils who are often not there and </a:t>
            </a:r>
            <a:r>
              <a:rPr kumimoji="0" lang="en-GB" alt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persist</a:t>
            </a:r>
            <a:r>
              <a:rPr kumimoji="0" lang="en-GB" alt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with them. </a:t>
            </a:r>
          </a:p>
        </p:txBody>
      </p:sp>
      <p:sp>
        <p:nvSpPr>
          <p:cNvPr id="9" name="Oval Callout 4">
            <a:extLst>
              <a:ext uri="{FF2B5EF4-FFF2-40B4-BE49-F238E27FC236}">
                <a16:creationId xmlns:a16="http://schemas.microsoft.com/office/drawing/2014/main" id="{534956DC-C678-D3DD-E08A-683A5D43FF18}"/>
              </a:ext>
            </a:extLst>
          </p:cNvPr>
          <p:cNvSpPr/>
          <p:nvPr/>
        </p:nvSpPr>
        <p:spPr>
          <a:xfrm>
            <a:off x="7948246" y="253026"/>
            <a:ext cx="3930020" cy="2560512"/>
          </a:xfrm>
          <a:prstGeom prst="wedgeEllipseCallout">
            <a:avLst/>
          </a:prstGeom>
          <a:solidFill>
            <a:srgbClr val="332F60"/>
          </a:solidFill>
          <a:ln>
            <a:solidFill>
              <a:srgbClr val="767B4D"/>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Recognise parental anxieties but sensitively challenge them - ‘listen, understand, empathise and support – but do not tolerate’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Oval Callout 3">
            <a:extLst>
              <a:ext uri="{FF2B5EF4-FFF2-40B4-BE49-F238E27FC236}">
                <a16:creationId xmlns:a16="http://schemas.microsoft.com/office/drawing/2014/main" id="{158BC394-6A41-8A56-96F3-4DB953198D33}"/>
              </a:ext>
            </a:extLst>
          </p:cNvPr>
          <p:cNvSpPr/>
          <p:nvPr/>
        </p:nvSpPr>
        <p:spPr>
          <a:xfrm>
            <a:off x="377642" y="352074"/>
            <a:ext cx="3454685" cy="2324229"/>
          </a:xfrm>
          <a:prstGeom prst="wedgeEllipseCallout">
            <a:avLst/>
          </a:prstGeom>
          <a:solidFill>
            <a:srgbClr val="FDD054"/>
          </a:solidFill>
          <a:ln>
            <a:solidFill>
              <a:srgbClr val="FF9E16"/>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r>
              <a:rPr kumimoji="0" lang="en-GB" altLang="en-US"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It’s about working out what is needed to break down the barriers’</a:t>
            </a:r>
            <a:endParaRPr kumimoji="0" lang="en-GB" altLang="en-US" sz="1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itle 10">
            <a:extLst>
              <a:ext uri="{FF2B5EF4-FFF2-40B4-BE49-F238E27FC236}">
                <a16:creationId xmlns:a16="http://schemas.microsoft.com/office/drawing/2014/main" id="{BDED97EA-B5B4-4B48-86FB-67498E17AAE8}"/>
              </a:ext>
            </a:extLst>
          </p:cNvPr>
          <p:cNvSpPr>
            <a:spLocks noGrp="1"/>
          </p:cNvSpPr>
          <p:nvPr>
            <p:ph type="title"/>
          </p:nvPr>
        </p:nvSpPr>
        <p:spPr>
          <a:xfrm>
            <a:off x="838200" y="-1325563"/>
            <a:ext cx="10515600" cy="1325563"/>
          </a:xfrm>
        </p:spPr>
        <p:txBody>
          <a:bodyPr lIns="45718" tIns="45718" rIns="45718" bIns="45718" anchor="b">
            <a:normAutofit/>
          </a:bodyPr>
          <a:lstStyle/>
          <a:p>
            <a:r>
              <a:rPr lang="en-GB" dirty="0"/>
              <a:t>Quotes from new guidance</a:t>
            </a:r>
          </a:p>
        </p:txBody>
      </p:sp>
    </p:spTree>
    <p:extLst>
      <p:ext uri="{BB962C8B-B14F-4D97-AF65-F5344CB8AC3E}">
        <p14:creationId xmlns:p14="http://schemas.microsoft.com/office/powerpoint/2010/main" val="9378652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lourish Logo2.png">
            <a:extLst>
              <a:ext uri="{FF2B5EF4-FFF2-40B4-BE49-F238E27FC236}">
                <a16:creationId xmlns:a16="http://schemas.microsoft.com/office/drawing/2014/main" id="{77FF78AA-729F-C3BD-181D-DC677029F9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6" name="Stacked New NCC Logo 376.jpg">
            <a:extLst>
              <a:ext uri="{FF2B5EF4-FFF2-40B4-BE49-F238E27FC236}">
                <a16:creationId xmlns:a16="http://schemas.microsoft.com/office/drawing/2014/main" id="{4C66DEB2-3088-A201-37DE-C53B8068A9E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7" name="Vital Signs for Children Logo (1).jpg">
            <a:extLst>
              <a:ext uri="{FF2B5EF4-FFF2-40B4-BE49-F238E27FC236}">
                <a16:creationId xmlns:a16="http://schemas.microsoft.com/office/drawing/2014/main" id="{5CB89D31-DA8E-4B0A-F6B6-CDD7A110694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pic>
        <p:nvPicPr>
          <p:cNvPr id="8" name="Picture 7">
            <a:extLst>
              <a:ext uri="{FF2B5EF4-FFF2-40B4-BE49-F238E27FC236}">
                <a16:creationId xmlns:a16="http://schemas.microsoft.com/office/drawing/2014/main" id="{F40978B6-F992-7DE7-A18C-25E68FF2AF8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5651978"/>
            <a:ext cx="12192000" cy="445020"/>
          </a:xfrm>
          <a:prstGeom prst="rect">
            <a:avLst/>
          </a:prstGeom>
        </p:spPr>
      </p:pic>
      <p:pic>
        <p:nvPicPr>
          <p:cNvPr id="3" name="Picture 2">
            <a:extLst>
              <a:ext uri="{FF2B5EF4-FFF2-40B4-BE49-F238E27FC236}">
                <a16:creationId xmlns:a16="http://schemas.microsoft.com/office/drawing/2014/main" id="{FD399BD3-383D-4861-B0E9-9D51B671890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866900" y="451937"/>
            <a:ext cx="8458200" cy="4953000"/>
          </a:xfrm>
          <a:prstGeom prst="rect">
            <a:avLst/>
          </a:prstGeom>
        </p:spPr>
      </p:pic>
      <p:sp>
        <p:nvSpPr>
          <p:cNvPr id="2" name="Title 1">
            <a:extLst>
              <a:ext uri="{FF2B5EF4-FFF2-40B4-BE49-F238E27FC236}">
                <a16:creationId xmlns:a16="http://schemas.microsoft.com/office/drawing/2014/main" id="{7E43B084-51AF-4DCB-DA27-61D8761D19A2}"/>
              </a:ext>
            </a:extLst>
          </p:cNvPr>
          <p:cNvSpPr>
            <a:spLocks noGrp="1"/>
          </p:cNvSpPr>
          <p:nvPr>
            <p:ph type="title"/>
          </p:nvPr>
        </p:nvSpPr>
        <p:spPr>
          <a:xfrm>
            <a:off x="838200" y="-1325563"/>
            <a:ext cx="10515600" cy="1325563"/>
          </a:xfrm>
        </p:spPr>
        <p:txBody>
          <a:bodyPr lIns="45718" tIns="45718" rIns="45718" bIns="45718" anchor="b">
            <a:normAutofit/>
          </a:bodyPr>
          <a:lstStyle/>
          <a:p>
            <a:r>
              <a:rPr lang="en-GB" dirty="0"/>
              <a:t>Push and pull factors</a:t>
            </a:r>
          </a:p>
        </p:txBody>
      </p:sp>
    </p:spTree>
    <p:extLst>
      <p:ext uri="{BB962C8B-B14F-4D97-AF65-F5344CB8AC3E}">
        <p14:creationId xmlns:p14="http://schemas.microsoft.com/office/powerpoint/2010/main" val="7241771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A17A00-5CBC-9CC6-D1B2-920CC94D8B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3072043">
            <a:off x="2928943" y="-7031945"/>
            <a:ext cx="11656569" cy="8792126"/>
          </a:xfrm>
          <a:prstGeom prst="rect">
            <a:avLst/>
          </a:prstGeom>
        </p:spPr>
      </p:pic>
      <p:graphicFrame>
        <p:nvGraphicFramePr>
          <p:cNvPr id="2" name="Diagram 1">
            <a:extLst>
              <a:ext uri="{FF2B5EF4-FFF2-40B4-BE49-F238E27FC236}">
                <a16:creationId xmlns:a16="http://schemas.microsoft.com/office/drawing/2014/main" id="{F1DF52E6-6CFE-DA99-11CF-2210076138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4539709"/>
              </p:ext>
            </p:extLst>
          </p:nvPr>
        </p:nvGraphicFramePr>
        <p:xfrm>
          <a:off x="-1156376" y="264701"/>
          <a:ext cx="9718861" cy="63285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1">
            <a:extLst>
              <a:ext uri="{FF2B5EF4-FFF2-40B4-BE49-F238E27FC236}">
                <a16:creationId xmlns:a16="http://schemas.microsoft.com/office/drawing/2014/main" id="{13111896-6B4A-C17D-9411-D79B13FCF886}"/>
              </a:ext>
            </a:extLst>
          </p:cNvPr>
          <p:cNvSpPr txBox="1">
            <a:spLocks/>
          </p:cNvSpPr>
          <p:nvPr/>
        </p:nvSpPr>
        <p:spPr>
          <a:xfrm>
            <a:off x="7083669" y="675167"/>
            <a:ext cx="4775040" cy="57398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i="0" u="none" strike="noStrike" kern="1200" cap="none" spc="0" normalizeH="0" baseline="0" noProof="0" dirty="0">
                <a:ln>
                  <a:noFill/>
                </a:ln>
                <a:solidFill>
                  <a:srgbClr val="332F60"/>
                </a:solidFill>
                <a:effectLst/>
                <a:uLnTx/>
                <a:uFillTx/>
                <a:cs typeface="Arial" panose="020B0604020202020204" pitchFamily="34" charset="0"/>
                <a:sym typeface="Calibri"/>
              </a:rPr>
              <a:t>Grouping factors into these broader domains is helpful for conceptualizing the problem but it's equally important that planning is informed by thorough examination of all the reasons for absence with actions tailored to meet all need.</a:t>
            </a:r>
          </a:p>
        </p:txBody>
      </p:sp>
      <p:pic>
        <p:nvPicPr>
          <p:cNvPr id="5" name="Flourish Logo2.png">
            <a:extLst>
              <a:ext uri="{FF2B5EF4-FFF2-40B4-BE49-F238E27FC236}">
                <a16:creationId xmlns:a16="http://schemas.microsoft.com/office/drawing/2014/main" id="{D9A87E25-0CD7-C7FD-4E9E-1B4610B1EE2B}"/>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1119655" y="5941104"/>
            <a:ext cx="719475" cy="483457"/>
          </a:xfrm>
          <a:prstGeom prst="rect">
            <a:avLst/>
          </a:prstGeom>
          <a:ln w="12700">
            <a:miter lim="400000"/>
          </a:ln>
        </p:spPr>
      </p:pic>
      <p:sp>
        <p:nvSpPr>
          <p:cNvPr id="6" name="Title 5">
            <a:extLst>
              <a:ext uri="{FF2B5EF4-FFF2-40B4-BE49-F238E27FC236}">
                <a16:creationId xmlns:a16="http://schemas.microsoft.com/office/drawing/2014/main" id="{C6C4487A-9A66-2024-4DEC-43C61F8446FA}"/>
              </a:ext>
            </a:extLst>
          </p:cNvPr>
          <p:cNvSpPr>
            <a:spLocks noGrp="1"/>
          </p:cNvSpPr>
          <p:nvPr>
            <p:ph type="title" idx="4294967295"/>
          </p:nvPr>
        </p:nvSpPr>
        <p:spPr>
          <a:xfrm>
            <a:off x="838200" y="-1325563"/>
            <a:ext cx="10515600" cy="1325563"/>
          </a:xfrm>
        </p:spPr>
        <p:txBody>
          <a:bodyPr lIns="45718" tIns="45718" rIns="45718" bIns="45718" anchor="b">
            <a:normAutofit/>
          </a:bodyPr>
          <a:lstStyle/>
          <a:p>
            <a:r>
              <a:rPr lang="en-GB" dirty="0"/>
              <a:t>Grouping factors</a:t>
            </a:r>
          </a:p>
        </p:txBody>
      </p:sp>
    </p:spTree>
    <p:extLst>
      <p:ext uri="{BB962C8B-B14F-4D97-AF65-F5344CB8AC3E}">
        <p14:creationId xmlns:p14="http://schemas.microsoft.com/office/powerpoint/2010/main" val="3249303873"/>
      </p:ext>
    </p:extLst>
  </p:cSld>
  <p:clrMapOvr>
    <a:masterClrMapping/>
  </p:clrMapOvr>
  <p:transition spd="med" advTm="24924"/>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A79C9-D17F-2BF7-29CD-48D2E52D52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7359485">
            <a:off x="-3117584" y="515065"/>
            <a:ext cx="7468524" cy="8993875"/>
          </a:xfrm>
          <a:prstGeom prst="rect">
            <a:avLst/>
          </a:prstGeom>
        </p:spPr>
      </p:pic>
      <p:pic>
        <p:nvPicPr>
          <p:cNvPr id="6" name="Picture 5">
            <a:extLst>
              <a:ext uri="{FF2B5EF4-FFF2-40B4-BE49-F238E27FC236}">
                <a16:creationId xmlns:a16="http://schemas.microsoft.com/office/drawing/2014/main" id="{0762E211-32D9-3889-CEF6-FA5FA00039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7359485">
            <a:off x="6628924" y="-2995989"/>
            <a:ext cx="7468524" cy="8993875"/>
          </a:xfrm>
          <a:prstGeom prst="rect">
            <a:avLst/>
          </a:prstGeom>
        </p:spPr>
      </p:pic>
      <p:sp>
        <p:nvSpPr>
          <p:cNvPr id="2" name="Title 1">
            <a:extLst>
              <a:ext uri="{FF2B5EF4-FFF2-40B4-BE49-F238E27FC236}">
                <a16:creationId xmlns:a16="http://schemas.microsoft.com/office/drawing/2014/main" id="{DA17FFEB-F1EF-4E08-8A64-258C74F081F3}"/>
              </a:ext>
            </a:extLst>
          </p:cNvPr>
          <p:cNvSpPr>
            <a:spLocks noGrp="1"/>
          </p:cNvSpPr>
          <p:nvPr>
            <p:ph type="title"/>
          </p:nvPr>
        </p:nvSpPr>
        <p:spPr>
          <a:xfrm>
            <a:off x="990391" y="576845"/>
            <a:ext cx="10211217" cy="5936106"/>
          </a:xfrm>
          <a:solidFill>
            <a:schemeClr val="bg1"/>
          </a:solidFill>
        </p:spPr>
        <p:txBody>
          <a:bodyPr vert="horz" lIns="91440" tIns="45720" rIns="91440" bIns="45720" rtlCol="0" anchor="ctr">
            <a:normAutofit fontScale="90000"/>
          </a:bodyPr>
          <a:lstStyle/>
          <a:p>
            <a:pPr algn="l" rtl="0" fontAlgn="base"/>
            <a:r>
              <a:rPr lang="en-US" sz="3100" b="1" kern="1200" dirty="0">
                <a:solidFill>
                  <a:srgbClr val="002060"/>
                </a:solidFill>
                <a:latin typeface="Rockwell" panose="02060603020205020403" pitchFamily="18" charset="0"/>
                <a:ea typeface="+mj-ea"/>
                <a:cs typeface="+mj-cs"/>
              </a:rPr>
              <a:t>Activity: Case Study 1, Stephen</a:t>
            </a:r>
            <a:br>
              <a:rPr lang="en-US" sz="4000" b="1" kern="1200" dirty="0">
                <a:solidFill>
                  <a:srgbClr val="002060"/>
                </a:solidFill>
                <a:latin typeface="+mn-lt"/>
                <a:ea typeface="+mj-ea"/>
                <a:cs typeface="+mj-cs"/>
              </a:rPr>
            </a:br>
            <a:r>
              <a:rPr lang="en-GB" sz="2200" b="0" i="0" dirty="0">
                <a:solidFill>
                  <a:srgbClr val="000066"/>
                </a:solidFill>
                <a:effectLst/>
                <a:latin typeface="+mn-lt"/>
              </a:rPr>
              <a:t>Stephen is 14 years old; he lives with his dad and younger sister who is at primary school. Stephen has been going to the youth group in his area for about a year but over the last 6 weeks he hasn’t attended as often and when he does, volunteers have noticed he seems more withdrawn and can be angry at times. One of the engagement workers from the group who knows Stephen well, finds a time to talk to him to try to find out if there is anything wrong.  </a:t>
            </a:r>
            <a:br>
              <a:rPr lang="en-GB" sz="2200" b="0" i="0" dirty="0">
                <a:solidFill>
                  <a:srgbClr val="000066"/>
                </a:solidFill>
                <a:effectLst/>
                <a:latin typeface="+mn-lt"/>
              </a:rPr>
            </a:br>
            <a:br>
              <a:rPr lang="en-GB" sz="2000" b="0" i="0" dirty="0">
                <a:solidFill>
                  <a:srgbClr val="000066"/>
                </a:solidFill>
                <a:effectLst/>
                <a:latin typeface="+mn-lt"/>
              </a:rPr>
            </a:br>
            <a:r>
              <a:rPr lang="en-GB" sz="2200" b="0" i="0" dirty="0">
                <a:solidFill>
                  <a:srgbClr val="000066"/>
                </a:solidFill>
                <a:effectLst/>
                <a:latin typeface="+mn-lt"/>
              </a:rPr>
              <a:t>Stephen seems embarrassed and says he is fine. The following week, the Engagement Worker checks in with Stephen again and he explains that he’s been in trouble at school for being late and leaving school early. Stephen explained that his dad has hurt his back and is currently not able to work or make sure that Stephen’s sister can get to school – she can’t walk alone as she has to cross a main road. Stephen said he is worried about his dad and his sister and he’s tired as he’s helping with all the jobs around the house. He’s also worried as his dad is self-employed and they don’t have much money at the moment. He says he feels guilty about coming to youth group, but his dad wants him to have some time to enjoy himself.</a:t>
            </a:r>
            <a:br>
              <a:rPr lang="en-GB" sz="2200" b="0" i="0" dirty="0">
                <a:solidFill>
                  <a:srgbClr val="000066"/>
                </a:solidFill>
                <a:effectLst/>
                <a:latin typeface="+mn-lt"/>
              </a:rPr>
            </a:br>
            <a:r>
              <a:rPr lang="en-GB" sz="2200" b="0" i="0" dirty="0">
                <a:solidFill>
                  <a:srgbClr val="000066"/>
                </a:solidFill>
                <a:effectLst/>
                <a:latin typeface="+mn-lt"/>
              </a:rPr>
              <a:t> </a:t>
            </a:r>
            <a:br>
              <a:rPr lang="en-GB" sz="2000" b="0" i="0" dirty="0">
                <a:solidFill>
                  <a:srgbClr val="000066"/>
                </a:solidFill>
                <a:effectLst/>
                <a:latin typeface="+mn-lt"/>
              </a:rPr>
            </a:br>
            <a:r>
              <a:rPr lang="en-GB" sz="2200" b="1" i="1" dirty="0">
                <a:solidFill>
                  <a:srgbClr val="000066"/>
                </a:solidFill>
                <a:effectLst/>
                <a:latin typeface="+mn-lt"/>
              </a:rPr>
              <a:t>What do you think the Engagement Worker should do? What might you do in this situation?</a:t>
            </a:r>
            <a:br>
              <a:rPr lang="en-GB" sz="2000" b="1" i="1" dirty="0">
                <a:solidFill>
                  <a:srgbClr val="000066"/>
                </a:solidFill>
                <a:effectLst/>
                <a:latin typeface="+mn-lt"/>
              </a:rPr>
            </a:br>
            <a:br>
              <a:rPr lang="en-US" sz="3600" b="1" kern="1200" dirty="0">
                <a:solidFill>
                  <a:srgbClr val="002060"/>
                </a:solidFill>
                <a:latin typeface="+mn-lt"/>
                <a:ea typeface="+mj-ea"/>
                <a:cs typeface="+mj-cs"/>
              </a:rPr>
            </a:br>
            <a:endParaRPr lang="en-US" sz="4000" b="1" kern="1200" dirty="0">
              <a:solidFill>
                <a:srgbClr val="002060"/>
              </a:solidFill>
              <a:latin typeface="+mn-lt"/>
              <a:ea typeface="+mj-ea"/>
              <a:cs typeface="+mj-cs"/>
            </a:endParaRPr>
          </a:p>
        </p:txBody>
      </p:sp>
    </p:spTree>
    <p:extLst>
      <p:ext uri="{BB962C8B-B14F-4D97-AF65-F5344CB8AC3E}">
        <p14:creationId xmlns:p14="http://schemas.microsoft.com/office/powerpoint/2010/main" val="34479952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A79C9-D17F-2BF7-29CD-48D2E52D52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7359485">
            <a:off x="-3117584" y="515065"/>
            <a:ext cx="7468524" cy="8993875"/>
          </a:xfrm>
          <a:prstGeom prst="rect">
            <a:avLst/>
          </a:prstGeom>
        </p:spPr>
      </p:pic>
      <p:pic>
        <p:nvPicPr>
          <p:cNvPr id="6" name="Picture 5">
            <a:extLst>
              <a:ext uri="{FF2B5EF4-FFF2-40B4-BE49-F238E27FC236}">
                <a16:creationId xmlns:a16="http://schemas.microsoft.com/office/drawing/2014/main" id="{0762E211-32D9-3889-CEF6-FA5FA00039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7359485">
            <a:off x="6628924" y="-2995989"/>
            <a:ext cx="7468524" cy="8993875"/>
          </a:xfrm>
          <a:prstGeom prst="rect">
            <a:avLst/>
          </a:prstGeom>
        </p:spPr>
      </p:pic>
      <p:sp>
        <p:nvSpPr>
          <p:cNvPr id="2" name="Title 1">
            <a:extLst>
              <a:ext uri="{FF2B5EF4-FFF2-40B4-BE49-F238E27FC236}">
                <a16:creationId xmlns:a16="http://schemas.microsoft.com/office/drawing/2014/main" id="{DA17FFEB-F1EF-4E08-8A64-258C74F081F3}"/>
              </a:ext>
            </a:extLst>
          </p:cNvPr>
          <p:cNvSpPr>
            <a:spLocks noGrp="1"/>
          </p:cNvSpPr>
          <p:nvPr>
            <p:ph type="title"/>
          </p:nvPr>
        </p:nvSpPr>
        <p:spPr>
          <a:xfrm>
            <a:off x="990391" y="464694"/>
            <a:ext cx="10211217" cy="6048257"/>
          </a:xfrm>
          <a:solidFill>
            <a:schemeClr val="bg1"/>
          </a:solidFill>
        </p:spPr>
        <p:txBody>
          <a:bodyPr vert="horz" lIns="91440" tIns="45720" rIns="91440" bIns="45720" rtlCol="0" anchor="ctr">
            <a:normAutofit/>
          </a:bodyPr>
          <a:lstStyle/>
          <a:p>
            <a:pPr algn="l" rtl="0" fontAlgn="base"/>
            <a:r>
              <a:rPr lang="en-US" sz="3100" b="1" kern="1200" dirty="0">
                <a:solidFill>
                  <a:srgbClr val="002060"/>
                </a:solidFill>
                <a:latin typeface="Rockwell" panose="02060603020205020403" pitchFamily="18" charset="0"/>
                <a:ea typeface="+mj-ea"/>
                <a:cs typeface="+mj-cs"/>
              </a:rPr>
              <a:t>Activity: Case Study 2, Claire</a:t>
            </a:r>
            <a:br>
              <a:rPr lang="en-US" sz="4000" b="1" kern="1200" dirty="0">
                <a:solidFill>
                  <a:srgbClr val="002060"/>
                </a:solidFill>
                <a:latin typeface="+mn-lt"/>
                <a:ea typeface="+mj-ea"/>
                <a:cs typeface="+mj-cs"/>
              </a:rPr>
            </a:br>
            <a:br>
              <a:rPr lang="en-US" sz="4000" b="1" kern="1200" dirty="0">
                <a:solidFill>
                  <a:srgbClr val="002060"/>
                </a:solidFill>
                <a:latin typeface="+mn-lt"/>
                <a:ea typeface="+mj-ea"/>
                <a:cs typeface="+mj-cs"/>
              </a:rPr>
            </a:br>
            <a:r>
              <a:rPr lang="en-GB" sz="2200" b="0" i="0" dirty="0">
                <a:solidFill>
                  <a:srgbClr val="000066"/>
                </a:solidFill>
                <a:effectLst/>
                <a:latin typeface="+mn-lt"/>
              </a:rPr>
              <a:t>Claire is 5 and started school last Easter. Claire settled well into school, and she attended school every day. Claire’s teacher often talks to Claire’s mother, Christina at school drop-off and pick-up times. For the last few weeks, Claire has started to have odd days absent from school, Christina always contacts the school to inform them of the absence and explains these are due to illness. The class teacher catches Christina at the beginning of the school day and invites her in to have a chat. Christina explains that since she had a baby 3 months ago, she has been really struggling as the baby has been unwell and unable to sleep. Whilst Christina said she had lots of support from friends and family in the first few weeks, this has now stopped, and she feels embarrassed and ashamed to ask for help.  </a:t>
            </a:r>
            <a:br>
              <a:rPr lang="en-GB" sz="2000" b="0" i="0" dirty="0">
                <a:solidFill>
                  <a:srgbClr val="000066"/>
                </a:solidFill>
                <a:effectLst/>
                <a:latin typeface="+mn-lt"/>
              </a:rPr>
            </a:br>
            <a:br>
              <a:rPr lang="en-GB" sz="2000" b="0" i="0" dirty="0">
                <a:solidFill>
                  <a:srgbClr val="000066"/>
                </a:solidFill>
                <a:effectLst/>
                <a:latin typeface="+mn-lt"/>
              </a:rPr>
            </a:br>
            <a:r>
              <a:rPr lang="en-GB" sz="2700" b="1" i="1" dirty="0">
                <a:solidFill>
                  <a:srgbClr val="000066"/>
                </a:solidFill>
                <a:effectLst/>
                <a:latin typeface="+mn-lt"/>
              </a:rPr>
              <a:t>What do you think the teacher should do? What might you do in this situation and who else could help? </a:t>
            </a:r>
            <a:br>
              <a:rPr lang="en-US" sz="4000" b="1" kern="1200" dirty="0">
                <a:solidFill>
                  <a:srgbClr val="002060"/>
                </a:solidFill>
                <a:latin typeface="+mn-lt"/>
                <a:ea typeface="+mj-ea"/>
                <a:cs typeface="+mj-cs"/>
              </a:rPr>
            </a:br>
            <a:endParaRPr lang="en-US" sz="4000" b="1" kern="1200" dirty="0">
              <a:solidFill>
                <a:srgbClr val="002060"/>
              </a:solidFill>
              <a:latin typeface="+mn-lt"/>
              <a:ea typeface="+mj-ea"/>
              <a:cs typeface="+mj-cs"/>
            </a:endParaRPr>
          </a:p>
        </p:txBody>
      </p:sp>
    </p:spTree>
    <p:extLst>
      <p:ext uri="{BB962C8B-B14F-4D97-AF65-F5344CB8AC3E}">
        <p14:creationId xmlns:p14="http://schemas.microsoft.com/office/powerpoint/2010/main" val="30517187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9090F-99F0-0484-3DDA-10E6FAE60654}"/>
              </a:ext>
            </a:extLst>
          </p:cNvPr>
          <p:cNvSpPr txBox="1">
            <a:spLocks noGrp="1"/>
          </p:cNvSpPr>
          <p:nvPr>
            <p:ph type="title" idx="4294967295"/>
          </p:nvPr>
        </p:nvSpPr>
        <p:spPr>
          <a:xfrm>
            <a:off x="4867361" y="113536"/>
            <a:ext cx="6779995"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mn-lt"/>
                <a:ea typeface="+mn-ea"/>
                <a:cs typeface="+mn-cs"/>
              </a:rPr>
              <a:t>Think attendance in every professional conversation about a child</a:t>
            </a:r>
            <a:endParaRPr kumimoji="0" lang="en-US" sz="2800" b="1" i="0" u="none" strike="noStrike" kern="0" cap="none" spc="0" normalizeH="0" baseline="0" noProof="0" dirty="0">
              <a:ln>
                <a:noFill/>
              </a:ln>
              <a:solidFill>
                <a:srgbClr val="002060"/>
              </a:solidFill>
              <a:effectLst/>
              <a:uLnTx/>
              <a:uFillTx/>
              <a:latin typeface="Calibri"/>
              <a:ea typeface="+mn-ea"/>
              <a:cs typeface="Calibri"/>
              <a:sym typeface="Calibri"/>
            </a:endParaRPr>
          </a:p>
        </p:txBody>
      </p:sp>
      <p:sp>
        <p:nvSpPr>
          <p:cNvPr id="5" name="TextBox 4">
            <a:extLst>
              <a:ext uri="{FF2B5EF4-FFF2-40B4-BE49-F238E27FC236}">
                <a16:creationId xmlns:a16="http://schemas.microsoft.com/office/drawing/2014/main" id="{FE8BBFA0-4B22-77EC-3E7D-691DB1CC139E}"/>
              </a:ext>
            </a:extLst>
          </p:cNvPr>
          <p:cNvSpPr txBox="1"/>
          <p:nvPr/>
        </p:nvSpPr>
        <p:spPr>
          <a:xfrm>
            <a:off x="4934239" y="760775"/>
            <a:ext cx="6944887" cy="5693866"/>
          </a:xfrm>
          <a:prstGeom prst="rect">
            <a:avLst/>
          </a:prstGeom>
          <a:noFill/>
        </p:spPr>
        <p:txBody>
          <a:bodyPr wrap="square" rtlCol="0">
            <a:spAutoFit/>
          </a:bodyPr>
          <a:lstStyle/>
          <a:p>
            <a:pPr marL="0" indent="0">
              <a:spcBef>
                <a:spcPct val="0"/>
              </a:spcBef>
              <a:buNone/>
              <a:defRPr/>
            </a:pPr>
            <a:endParaRPr lang="en-GB" sz="2000" kern="1200" dirty="0">
              <a:solidFill>
                <a:srgbClr val="1D2A5A"/>
              </a:solidFill>
              <a:latin typeface="Arial" panose="020B0604020202020204" pitchFamily="34" charset="0"/>
            </a:endParaRPr>
          </a:p>
          <a:p>
            <a:pPr>
              <a:spcBef>
                <a:spcPct val="0"/>
              </a:spcBef>
              <a:buFont typeface="Wingdings" panose="05000000000000000000" pitchFamily="2" charset="2"/>
              <a:buChar char="Ø"/>
              <a:defRPr/>
            </a:pPr>
            <a:r>
              <a:rPr kumimoji="0" lang="en-GB" sz="2400" b="0" u="none" strike="noStrike" kern="1200" cap="none" spc="0" normalizeH="0" baseline="0" noProof="0" dirty="0">
                <a:ln>
                  <a:noFill/>
                </a:ln>
                <a:solidFill>
                  <a:srgbClr val="1D2A5A"/>
                </a:solidFill>
                <a:effectLst/>
                <a:uLnTx/>
                <a:uFillTx/>
                <a:latin typeface="Arial" panose="020B0604020202020204" pitchFamily="34" charset="0"/>
                <a:ea typeface="+mn-ea"/>
                <a:cs typeface="+mn-cs"/>
              </a:rPr>
              <a:t>What is the child’s current attendance?</a:t>
            </a:r>
          </a:p>
          <a:p>
            <a:pPr>
              <a:spcBef>
                <a:spcPct val="0"/>
              </a:spcBef>
              <a:buFont typeface="Wingdings" panose="05000000000000000000" pitchFamily="2" charset="2"/>
              <a:buChar char="Ø"/>
              <a:defRPr/>
            </a:pPr>
            <a:r>
              <a:rPr lang="en-GB" sz="2400" kern="1200" dirty="0">
                <a:solidFill>
                  <a:srgbClr val="1D2A5A"/>
                </a:solidFill>
                <a:latin typeface="Arial" panose="020B0604020202020204" pitchFamily="34" charset="0"/>
              </a:rPr>
              <a:t>Try to identify the barriers to low level attendance</a:t>
            </a:r>
          </a:p>
          <a:p>
            <a:pPr lvl="1">
              <a:spcBef>
                <a:spcPct val="0"/>
              </a:spcBef>
              <a:buFont typeface="Wingdings" panose="05000000000000000000" pitchFamily="2" charset="2"/>
              <a:buChar char="ü"/>
              <a:defRPr/>
            </a:pPr>
            <a:r>
              <a:rPr lang="en-GB" sz="1600" kern="1200" dirty="0">
                <a:solidFill>
                  <a:srgbClr val="1D2A5A"/>
                </a:solidFill>
                <a:latin typeface="Arial" panose="020B0604020202020204" pitchFamily="34" charset="0"/>
              </a:rPr>
              <a:t>Ensure you draw on the voice of the child, making sure everyone understands what it is like for the child and make sure that adults needs don’t dominate</a:t>
            </a:r>
          </a:p>
          <a:p>
            <a:pPr marL="400050">
              <a:spcBef>
                <a:spcPct val="0"/>
              </a:spcBef>
              <a:buFont typeface="Wingdings" panose="05000000000000000000" pitchFamily="2" charset="2"/>
              <a:buChar char="Ø"/>
              <a:defRPr/>
            </a:pPr>
            <a:r>
              <a:rPr lang="en-GB" sz="2400" kern="1200" dirty="0">
                <a:solidFill>
                  <a:srgbClr val="1D2A5A"/>
                </a:solidFill>
                <a:latin typeface="Arial" panose="020B0604020202020204" pitchFamily="34" charset="0"/>
              </a:rPr>
              <a:t>Is the child on track for age related expectations?</a:t>
            </a:r>
          </a:p>
          <a:p>
            <a:pPr marL="800100" lvl="1">
              <a:spcBef>
                <a:spcPct val="0"/>
              </a:spcBef>
              <a:buFont typeface="Wingdings" panose="05000000000000000000" pitchFamily="2" charset="2"/>
              <a:buChar char="ü"/>
              <a:defRPr/>
            </a:pPr>
            <a:r>
              <a:rPr lang="en-GB" sz="1600" kern="1200" dirty="0">
                <a:solidFill>
                  <a:srgbClr val="1D2A5A"/>
                </a:solidFill>
                <a:latin typeface="Arial" panose="020B0604020202020204" pitchFamily="34" charset="0"/>
              </a:rPr>
              <a:t>Are they eligible for pupil premium funding </a:t>
            </a:r>
          </a:p>
          <a:p>
            <a:pPr marL="800100" lvl="1">
              <a:spcBef>
                <a:spcPct val="0"/>
              </a:spcBef>
              <a:buFont typeface="Wingdings" panose="05000000000000000000" pitchFamily="2" charset="2"/>
              <a:buChar char="ü"/>
              <a:defRPr/>
            </a:pPr>
            <a:r>
              <a:rPr lang="en-GB" sz="1600" kern="1200" dirty="0">
                <a:solidFill>
                  <a:srgbClr val="1D2A5A"/>
                </a:solidFill>
                <a:latin typeface="Arial" panose="020B0604020202020204" pitchFamily="34" charset="0"/>
              </a:rPr>
              <a:t>What additional support or interventions are they receiving, how effective have they been?</a:t>
            </a:r>
          </a:p>
          <a:p>
            <a:pPr marL="800100" lvl="1">
              <a:spcBef>
                <a:spcPct val="0"/>
              </a:spcBef>
              <a:buFont typeface="Wingdings" panose="05000000000000000000" pitchFamily="2" charset="2"/>
              <a:buChar char="ü"/>
              <a:defRPr/>
            </a:pPr>
            <a:r>
              <a:rPr lang="en-GB" sz="1600" kern="1200" dirty="0">
                <a:solidFill>
                  <a:srgbClr val="1D2A5A"/>
                </a:solidFill>
                <a:latin typeface="Arial" panose="020B0604020202020204" pitchFamily="34" charset="0"/>
              </a:rPr>
              <a:t>Do they have a special or additional need or disability or an EHCP?</a:t>
            </a:r>
          </a:p>
          <a:p>
            <a:pPr marL="457200">
              <a:spcBef>
                <a:spcPct val="0"/>
              </a:spcBef>
              <a:buFont typeface="Wingdings" panose="05000000000000000000" pitchFamily="2" charset="2"/>
              <a:buChar char="Ø"/>
              <a:defRPr/>
            </a:pPr>
            <a:r>
              <a:rPr lang="en-GB" sz="2400" kern="1200" dirty="0">
                <a:solidFill>
                  <a:srgbClr val="1D2A5A"/>
                </a:solidFill>
                <a:latin typeface="Arial" panose="020B0604020202020204" pitchFamily="34" charset="0"/>
              </a:rPr>
              <a:t>Is behaviour/suspension impacting on their educational outcomes?</a:t>
            </a:r>
          </a:p>
          <a:p>
            <a:pPr marL="457200">
              <a:spcBef>
                <a:spcPct val="0"/>
              </a:spcBef>
              <a:buFont typeface="Wingdings" panose="05000000000000000000" pitchFamily="2" charset="2"/>
              <a:buChar char="Ø"/>
              <a:defRPr/>
            </a:pPr>
            <a:r>
              <a:rPr lang="en-GB" sz="2400" kern="1200" dirty="0">
                <a:solidFill>
                  <a:srgbClr val="1D2A5A"/>
                </a:solidFill>
                <a:latin typeface="Arial" panose="020B0604020202020204" pitchFamily="34" charset="0"/>
              </a:rPr>
              <a:t>Is mental health or wellbeing impacting on attendance?</a:t>
            </a:r>
          </a:p>
        </p:txBody>
      </p:sp>
      <p:pic>
        <p:nvPicPr>
          <p:cNvPr id="6" name="Flourish Logo2.png">
            <a:extLst>
              <a:ext uri="{FF2B5EF4-FFF2-40B4-BE49-F238E27FC236}">
                <a16:creationId xmlns:a16="http://schemas.microsoft.com/office/drawing/2014/main" id="{AF49BEAE-8984-5FE7-A07F-251856ECAF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2971" y="6097224"/>
            <a:ext cx="719475" cy="483457"/>
          </a:xfrm>
          <a:prstGeom prst="rect">
            <a:avLst/>
          </a:prstGeom>
          <a:ln w="12700">
            <a:miter lim="400000"/>
          </a:ln>
        </p:spPr>
      </p:pic>
      <p:pic>
        <p:nvPicPr>
          <p:cNvPr id="11" name="Picture 10">
            <a:extLst>
              <a:ext uri="{FF2B5EF4-FFF2-40B4-BE49-F238E27FC236}">
                <a16:creationId xmlns:a16="http://schemas.microsoft.com/office/drawing/2014/main" id="{6D751188-B75A-470B-9556-A39AF124C978}"/>
              </a:ext>
              <a:ext uri="{C183D7F6-B498-43B3-948B-1728B52AA6E4}">
                <adec:decorative xmlns:adec="http://schemas.microsoft.com/office/drawing/2017/decorative" val="1"/>
              </a:ext>
            </a:extLst>
          </p:cNvPr>
          <p:cNvPicPr>
            <a:picLocks noChangeAspect="1"/>
          </p:cNvPicPr>
          <p:nvPr/>
        </p:nvPicPr>
        <p:blipFill rotWithShape="1">
          <a:blip r:embed="rId4"/>
          <a:srcRect l="33289" r="28689"/>
          <a:stretch/>
        </p:blipFill>
        <p:spPr>
          <a:xfrm>
            <a:off x="20" y="10"/>
            <a:ext cx="4635571" cy="6857990"/>
          </a:xfrm>
          <a:prstGeom prst="rect">
            <a:avLst/>
          </a:prstGeom>
          <a:effectLst/>
        </p:spPr>
      </p:pic>
    </p:spTree>
    <p:extLst>
      <p:ext uri="{BB962C8B-B14F-4D97-AF65-F5344CB8AC3E}">
        <p14:creationId xmlns:p14="http://schemas.microsoft.com/office/powerpoint/2010/main" val="402277700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1600ED-788A-71C8-6ACD-164D8F1F2A66}"/>
              </a:ext>
            </a:extLst>
          </p:cNvPr>
          <p:cNvSpPr txBox="1">
            <a:spLocks noGrp="1"/>
          </p:cNvSpPr>
          <p:nvPr>
            <p:ph type="title" idx="4294967295"/>
          </p:nvPr>
        </p:nvSpPr>
        <p:spPr>
          <a:xfrm>
            <a:off x="382437" y="0"/>
            <a:ext cx="873760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29235C"/>
                </a:solidFill>
                <a:effectLst/>
                <a:uLnTx/>
                <a:uFillTx/>
                <a:latin typeface="Calibri"/>
                <a:ea typeface="+mn-ea"/>
                <a:cs typeface="Calibri"/>
                <a:sym typeface="Calibri"/>
              </a:rPr>
              <a:t>How to incorporate attendance support in your practice</a:t>
            </a:r>
          </a:p>
        </p:txBody>
      </p:sp>
      <p:sp>
        <p:nvSpPr>
          <p:cNvPr id="8" name="TextBox 7">
            <a:extLst>
              <a:ext uri="{FF2B5EF4-FFF2-40B4-BE49-F238E27FC236}">
                <a16:creationId xmlns:a16="http://schemas.microsoft.com/office/drawing/2014/main" id="{D39B83AF-946A-BE37-7872-85E0E465D7AB}"/>
              </a:ext>
            </a:extLst>
          </p:cNvPr>
          <p:cNvSpPr txBox="1"/>
          <p:nvPr/>
        </p:nvSpPr>
        <p:spPr>
          <a:xfrm>
            <a:off x="499997" y="1352822"/>
            <a:ext cx="10980663" cy="5539978"/>
          </a:xfrm>
          <a:prstGeom prst="rect">
            <a:avLst/>
          </a:prstGeom>
          <a:noFill/>
        </p:spPr>
        <p:txBody>
          <a:bodyPr wrap="square" rtlCol="0">
            <a:spAutoFit/>
          </a:bodyPr>
          <a:lstStyle/>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en-GB" sz="2800" b="0" i="0" u="none" strike="noStrike" kern="0" cap="none" spc="0" normalizeH="0" baseline="0" noProof="0" dirty="0">
                <a:ln>
                  <a:noFill/>
                </a:ln>
                <a:solidFill>
                  <a:srgbClr val="29235C"/>
                </a:solidFill>
                <a:effectLst/>
                <a:uLnTx/>
                <a:uFillTx/>
                <a:latin typeface="Calibri"/>
                <a:cs typeface="Calibri"/>
                <a:sym typeface="Calibri"/>
              </a:rPr>
              <a:t>Get curious about why a child is not attending school</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en-GB" sz="2800" kern="0" dirty="0">
                <a:solidFill>
                  <a:srgbClr val="29235C"/>
                </a:solidFill>
                <a:latin typeface="Calibri"/>
                <a:cs typeface="Calibri"/>
                <a:sym typeface="Calibri"/>
              </a:rPr>
              <a:t>Draw on the support of those with whom the child has a strong, supportive, and healthy relationship</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en-GB" sz="2800" b="0" i="0" u="none" strike="noStrike" kern="0" cap="none" spc="0" normalizeH="0" baseline="0" noProof="0" dirty="0">
                <a:ln>
                  <a:noFill/>
                </a:ln>
                <a:solidFill>
                  <a:srgbClr val="29235C"/>
                </a:solidFill>
                <a:effectLst/>
                <a:uLnTx/>
                <a:uFillTx/>
                <a:latin typeface="Calibri"/>
                <a:cs typeface="Calibri"/>
                <a:sym typeface="Calibri"/>
              </a:rPr>
              <a:t>Provide space to listen and</a:t>
            </a:r>
            <a:r>
              <a:rPr lang="en-GB" sz="2800" kern="0" dirty="0">
                <a:solidFill>
                  <a:srgbClr val="29235C"/>
                </a:solidFill>
                <a:latin typeface="Calibri"/>
                <a:cs typeface="Calibri"/>
                <a:sym typeface="Calibri"/>
              </a:rPr>
              <a:t>, provide additional and individualised support</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en-GB" sz="2800" kern="0" dirty="0">
                <a:solidFill>
                  <a:srgbClr val="29235C"/>
                </a:solidFill>
                <a:latin typeface="Calibri"/>
                <a:cs typeface="Calibri"/>
                <a:sym typeface="Calibri"/>
              </a:rPr>
              <a:t>Ask, what is the child doing instead of attending school?</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en-GB" sz="2800" kern="0" dirty="0">
                <a:solidFill>
                  <a:srgbClr val="29235C"/>
                </a:solidFill>
                <a:latin typeface="Calibri"/>
                <a:cs typeface="Calibri"/>
                <a:sym typeface="Calibri"/>
              </a:rPr>
              <a:t>How can you support the family to think through</a:t>
            </a:r>
          </a:p>
          <a:p>
            <a:pPr marR="0" lvl="0" algn="l" defTabSz="914400" rtl="0" eaLnBrk="1" fontAlgn="auto" latinLnBrk="0" hangingPunct="0">
              <a:lnSpc>
                <a:spcPct val="100000"/>
              </a:lnSpc>
              <a:spcBef>
                <a:spcPts val="0"/>
              </a:spcBef>
              <a:spcAft>
                <a:spcPts val="0"/>
              </a:spcAft>
              <a:buClrTx/>
              <a:buSzTx/>
              <a:tabLst/>
              <a:defRPr/>
            </a:pPr>
            <a:r>
              <a:rPr lang="en-GB" sz="2800" kern="0" dirty="0">
                <a:solidFill>
                  <a:srgbClr val="29235C"/>
                </a:solidFill>
                <a:latin typeface="Calibri"/>
                <a:cs typeface="Calibri"/>
                <a:sym typeface="Calibri"/>
              </a:rPr>
              <a:t>    how best they can support the child to attend </a:t>
            </a:r>
          </a:p>
          <a:p>
            <a:pPr marR="0" lvl="0" algn="l" defTabSz="914400" rtl="0" eaLnBrk="1" fontAlgn="auto" latinLnBrk="0" hangingPunct="0">
              <a:lnSpc>
                <a:spcPct val="100000"/>
              </a:lnSpc>
              <a:spcBef>
                <a:spcPts val="0"/>
              </a:spcBef>
              <a:spcAft>
                <a:spcPts val="0"/>
              </a:spcAft>
              <a:buClrTx/>
              <a:buSzTx/>
              <a:tabLst/>
              <a:defRPr/>
            </a:pPr>
            <a:r>
              <a:rPr lang="en-GB" sz="2800" kern="0" dirty="0">
                <a:solidFill>
                  <a:srgbClr val="29235C"/>
                </a:solidFill>
                <a:latin typeface="Calibri"/>
                <a:cs typeface="Calibri"/>
                <a:sym typeface="Calibri"/>
              </a:rPr>
              <a:t>    school regularly?</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en-GB" sz="2800" kern="0" dirty="0">
                <a:solidFill>
                  <a:srgbClr val="29235C"/>
                </a:solidFill>
                <a:latin typeface="Calibri"/>
                <a:cs typeface="Calibri"/>
                <a:sym typeface="Calibri"/>
              </a:rPr>
              <a:t>Do you contact the school before visiting or</a:t>
            </a:r>
          </a:p>
          <a:p>
            <a:pPr marR="0" lvl="0" algn="l" defTabSz="914400" rtl="0" eaLnBrk="1" fontAlgn="auto" latinLnBrk="0" hangingPunct="0">
              <a:lnSpc>
                <a:spcPct val="100000"/>
              </a:lnSpc>
              <a:spcBef>
                <a:spcPts val="0"/>
              </a:spcBef>
              <a:spcAft>
                <a:spcPts val="0"/>
              </a:spcAft>
              <a:buClrTx/>
              <a:buSzTx/>
              <a:tabLst/>
              <a:defRPr/>
            </a:pPr>
            <a:r>
              <a:rPr lang="en-GB" sz="2800" kern="0" dirty="0">
                <a:solidFill>
                  <a:srgbClr val="29235C"/>
                </a:solidFill>
                <a:latin typeface="Calibri"/>
                <a:cs typeface="Calibri"/>
                <a:sym typeface="Calibri"/>
              </a:rPr>
              <a:t>   contacting the family to fin out how things are going at school?</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en-GB" sz="2800" kern="0" dirty="0">
                <a:solidFill>
                  <a:srgbClr val="29235C"/>
                </a:solidFill>
                <a:latin typeface="Calibri"/>
                <a:cs typeface="Calibri"/>
                <a:sym typeface="Calibri"/>
              </a:rPr>
              <a:t>Have you linked in with the NCC Attendance Team?</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0" cap="none" spc="0" normalizeH="0" baseline="0" noProof="0" dirty="0">
              <a:ln>
                <a:noFill/>
              </a:ln>
              <a:solidFill>
                <a:srgbClr val="29235C"/>
              </a:solidFill>
              <a:effectLst/>
              <a:uLnTx/>
              <a:uFillTx/>
              <a:latin typeface="Calibri"/>
              <a:cs typeface="Calibri"/>
              <a:sym typeface="Calibri"/>
            </a:endParaRPr>
          </a:p>
        </p:txBody>
      </p:sp>
      <p:pic>
        <p:nvPicPr>
          <p:cNvPr id="10" name="Flourish Logo2.png">
            <a:extLst>
              <a:ext uri="{FF2B5EF4-FFF2-40B4-BE49-F238E27FC236}">
                <a16:creationId xmlns:a16="http://schemas.microsoft.com/office/drawing/2014/main" id="{9285B87A-4706-509A-D56E-79BD5FC8B4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83302" y="5971715"/>
            <a:ext cx="794716" cy="534016"/>
          </a:xfrm>
          <a:prstGeom prst="rect">
            <a:avLst/>
          </a:prstGeom>
          <a:ln w="12700">
            <a:miter lim="400000"/>
          </a:ln>
        </p:spPr>
      </p:pic>
      <p:pic>
        <p:nvPicPr>
          <p:cNvPr id="15" name="Image" descr="Image">
            <a:extLst>
              <a:ext uri="{FF2B5EF4-FFF2-40B4-BE49-F238E27FC236}">
                <a16:creationId xmlns:a16="http://schemas.microsoft.com/office/drawing/2014/main" id="{FE351B19-DD26-BCAC-7A81-A20DE76FD03D}"/>
              </a:ext>
            </a:extLst>
          </p:cNvPr>
          <p:cNvPicPr>
            <a:picLocks noChangeAspect="1"/>
          </p:cNvPicPr>
          <p:nvPr/>
        </p:nvPicPr>
        <p:blipFill>
          <a:blip r:embed="rId4"/>
          <a:stretch>
            <a:fillRect/>
          </a:stretch>
        </p:blipFill>
        <p:spPr>
          <a:xfrm>
            <a:off x="8028090" y="4122811"/>
            <a:ext cx="4290910" cy="1594301"/>
          </a:xfrm>
          <a:prstGeom prst="rect">
            <a:avLst/>
          </a:prstGeom>
          <a:ln w="12700">
            <a:miter lim="400000"/>
          </a:ln>
        </p:spPr>
      </p:pic>
    </p:spTree>
    <p:extLst>
      <p:ext uri="{BB962C8B-B14F-4D97-AF65-F5344CB8AC3E}">
        <p14:creationId xmlns:p14="http://schemas.microsoft.com/office/powerpoint/2010/main" val="42769652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lourish Logo2.png">
            <a:extLst>
              <a:ext uri="{FF2B5EF4-FFF2-40B4-BE49-F238E27FC236}">
                <a16:creationId xmlns:a16="http://schemas.microsoft.com/office/drawing/2014/main" id="{77FF78AA-729F-C3BD-181D-DC677029F9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6" name="Stacked New NCC Logo 376.jpg">
            <a:extLst>
              <a:ext uri="{FF2B5EF4-FFF2-40B4-BE49-F238E27FC236}">
                <a16:creationId xmlns:a16="http://schemas.microsoft.com/office/drawing/2014/main" id="{4C66DEB2-3088-A201-37DE-C53B8068A9E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7" name="Vital Signs for Children Logo (1).jpg">
            <a:extLst>
              <a:ext uri="{FF2B5EF4-FFF2-40B4-BE49-F238E27FC236}">
                <a16:creationId xmlns:a16="http://schemas.microsoft.com/office/drawing/2014/main" id="{5CB89D31-DA8E-4B0A-F6B6-CDD7A110694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pic>
        <p:nvPicPr>
          <p:cNvPr id="8" name="Picture 7">
            <a:extLst>
              <a:ext uri="{FF2B5EF4-FFF2-40B4-BE49-F238E27FC236}">
                <a16:creationId xmlns:a16="http://schemas.microsoft.com/office/drawing/2014/main" id="{F40978B6-F992-7DE7-A18C-25E68FF2AF8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5651978"/>
            <a:ext cx="12192000" cy="445020"/>
          </a:xfrm>
          <a:prstGeom prst="rect">
            <a:avLst/>
          </a:prstGeom>
        </p:spPr>
      </p:pic>
      <p:sp>
        <p:nvSpPr>
          <p:cNvPr id="9" name="Title 8">
            <a:extLst>
              <a:ext uri="{FF2B5EF4-FFF2-40B4-BE49-F238E27FC236}">
                <a16:creationId xmlns:a16="http://schemas.microsoft.com/office/drawing/2014/main" id="{A3CCA9D2-2D9A-4665-A052-2EB651BCFC2A}"/>
              </a:ext>
            </a:extLst>
          </p:cNvPr>
          <p:cNvSpPr txBox="1">
            <a:spLocks noGrp="1"/>
          </p:cNvSpPr>
          <p:nvPr>
            <p:ph type="title" idx="4294967295"/>
          </p:nvPr>
        </p:nvSpPr>
        <p:spPr>
          <a:xfrm>
            <a:off x="745067" y="496101"/>
            <a:ext cx="962812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9235C"/>
                </a:solidFill>
                <a:effectLst/>
                <a:uLnTx/>
                <a:uFillTx/>
                <a:latin typeface="+mn-lt"/>
                <a:ea typeface="+mn-ea"/>
                <a:cs typeface="+mn-cs"/>
              </a:rPr>
              <a:t>Make attendance everyone’s business</a:t>
            </a:r>
          </a:p>
        </p:txBody>
      </p:sp>
      <p:sp>
        <p:nvSpPr>
          <p:cNvPr id="10" name="TextBox 9">
            <a:extLst>
              <a:ext uri="{FF2B5EF4-FFF2-40B4-BE49-F238E27FC236}">
                <a16:creationId xmlns:a16="http://schemas.microsoft.com/office/drawing/2014/main" id="{EBAAC664-B728-4ABE-9D2E-27647CA3FA60}"/>
              </a:ext>
            </a:extLst>
          </p:cNvPr>
          <p:cNvSpPr txBox="1"/>
          <p:nvPr/>
        </p:nvSpPr>
        <p:spPr>
          <a:xfrm>
            <a:off x="745067" y="1503751"/>
            <a:ext cx="10362644" cy="3970318"/>
          </a:xfrm>
          <a:prstGeom prst="rect">
            <a:avLst/>
          </a:prstGeom>
          <a:noFill/>
        </p:spPr>
        <p:txBody>
          <a:bodyPr wrap="square" rtlCol="0">
            <a:spAutoFit/>
          </a:bodyPr>
          <a:lstStyle/>
          <a:p>
            <a:r>
              <a:rPr lang="en-GB" sz="3600" dirty="0">
                <a:solidFill>
                  <a:srgbClr val="29235C"/>
                </a:solidFill>
              </a:rPr>
              <a:t>Final thought to take away with you…</a:t>
            </a:r>
          </a:p>
          <a:p>
            <a:r>
              <a:rPr lang="en-GB" sz="3600" dirty="0">
                <a:solidFill>
                  <a:srgbClr val="29235C"/>
                </a:solidFill>
              </a:rPr>
              <a:t> </a:t>
            </a:r>
          </a:p>
          <a:p>
            <a:r>
              <a:rPr lang="en-GB" sz="3600" dirty="0">
                <a:solidFill>
                  <a:srgbClr val="29235C"/>
                </a:solidFill>
              </a:rPr>
              <a:t>Do you know how all professionals and partners who work with children in our Local Authority deliver on their responsibility to support attendance and in particular the attendance of children with a social worker?</a:t>
            </a:r>
          </a:p>
        </p:txBody>
      </p:sp>
    </p:spTree>
    <p:extLst>
      <p:ext uri="{BB962C8B-B14F-4D97-AF65-F5344CB8AC3E}">
        <p14:creationId xmlns:p14="http://schemas.microsoft.com/office/powerpoint/2010/main" val="12066999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0CDBD5-DED5-189C-EE99-864B711B28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5023192">
            <a:off x="799288" y="-6638569"/>
            <a:ext cx="10829396" cy="13041162"/>
          </a:xfrm>
          <a:prstGeom prst="rect">
            <a:avLst/>
          </a:prstGeom>
        </p:spPr>
      </p:pic>
      <p:sp>
        <p:nvSpPr>
          <p:cNvPr id="2" name="Title 1">
            <a:extLst>
              <a:ext uri="{FF2B5EF4-FFF2-40B4-BE49-F238E27FC236}">
                <a16:creationId xmlns:a16="http://schemas.microsoft.com/office/drawing/2014/main" id="{EAADD649-D0FD-3D92-59B7-120111BFC041}"/>
              </a:ext>
            </a:extLst>
          </p:cNvPr>
          <p:cNvSpPr txBox="1">
            <a:spLocks noGrp="1"/>
          </p:cNvSpPr>
          <p:nvPr>
            <p:ph type="title" idx="4294967295"/>
          </p:nvPr>
        </p:nvSpPr>
        <p:spPr>
          <a:xfrm>
            <a:off x="2482644" y="604683"/>
            <a:ext cx="7462684" cy="1015659"/>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32F60"/>
                </a:solidFill>
                <a:effectLst/>
                <a:uLnTx/>
                <a:uFillTx/>
                <a:latin typeface="Rockwell" panose="02060603020205020403" pitchFamily="18" charset="0"/>
                <a:ea typeface="+mn-ea"/>
                <a:cs typeface="Calibri"/>
                <a:sym typeface="Calibri"/>
              </a:rPr>
              <a:t>Safeguarding</a:t>
            </a:r>
          </a:p>
        </p:txBody>
      </p:sp>
      <p:sp>
        <p:nvSpPr>
          <p:cNvPr id="3" name="Rectangle: Rounded Corners 2">
            <a:extLst>
              <a:ext uri="{FF2B5EF4-FFF2-40B4-BE49-F238E27FC236}">
                <a16:creationId xmlns:a16="http://schemas.microsoft.com/office/drawing/2014/main" id="{B74EFB14-79C0-98F2-ADE0-3B68E88F7F8D}"/>
              </a:ext>
            </a:extLst>
          </p:cNvPr>
          <p:cNvSpPr/>
          <p:nvPr/>
        </p:nvSpPr>
        <p:spPr>
          <a:xfrm>
            <a:off x="1179473" y="3429000"/>
            <a:ext cx="2094171" cy="2032322"/>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2F60"/>
                </a:solidFill>
                <a:effectLst/>
                <a:uLnTx/>
                <a:uFillTx/>
                <a:latin typeface="Rockwell" panose="02060603020205020403" pitchFamily="18" charset="0"/>
                <a:cs typeface="Calibri"/>
              </a:rPr>
              <a:t>Pupil Attainment</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4" name="Rectangle: Rounded Corners 3">
            <a:extLst>
              <a:ext uri="{FF2B5EF4-FFF2-40B4-BE49-F238E27FC236}">
                <a16:creationId xmlns:a16="http://schemas.microsoft.com/office/drawing/2014/main" id="{C89FC630-A58D-847D-CCE8-85CEC8A3F1B5}"/>
              </a:ext>
            </a:extLst>
          </p:cNvPr>
          <p:cNvSpPr/>
          <p:nvPr/>
        </p:nvSpPr>
        <p:spPr>
          <a:xfrm>
            <a:off x="3695608" y="3412119"/>
            <a:ext cx="2094171" cy="2032322"/>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2F60"/>
                </a:solidFill>
                <a:effectLst/>
                <a:uLnTx/>
                <a:uFillTx/>
                <a:latin typeface="Rockwell" panose="02060603020205020403" pitchFamily="18" charset="0"/>
                <a:cs typeface="Calibri"/>
              </a:rPr>
              <a:t>Early Intervention</a:t>
            </a:r>
          </a:p>
        </p:txBody>
      </p:sp>
      <p:sp>
        <p:nvSpPr>
          <p:cNvPr id="5" name="Rectangle: Rounded Corners 4">
            <a:extLst>
              <a:ext uri="{FF2B5EF4-FFF2-40B4-BE49-F238E27FC236}">
                <a16:creationId xmlns:a16="http://schemas.microsoft.com/office/drawing/2014/main" id="{B3B7590C-BE41-099A-3D92-F993FC303D2B}"/>
              </a:ext>
            </a:extLst>
          </p:cNvPr>
          <p:cNvSpPr/>
          <p:nvPr/>
        </p:nvSpPr>
        <p:spPr>
          <a:xfrm>
            <a:off x="6204134" y="3412119"/>
            <a:ext cx="2094171" cy="2065180"/>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2F60"/>
                </a:solidFill>
                <a:effectLst/>
                <a:uLnTx/>
                <a:uFillTx/>
                <a:latin typeface="Rockwell" panose="02060603020205020403" pitchFamily="18" charset="0"/>
                <a:cs typeface="Calibri"/>
              </a:rPr>
              <a:t>Social Development</a:t>
            </a:r>
          </a:p>
        </p:txBody>
      </p:sp>
      <p:sp>
        <p:nvSpPr>
          <p:cNvPr id="6" name="Rectangle: Rounded Corners 5">
            <a:extLst>
              <a:ext uri="{FF2B5EF4-FFF2-40B4-BE49-F238E27FC236}">
                <a16:creationId xmlns:a16="http://schemas.microsoft.com/office/drawing/2014/main" id="{73FB6BCC-FCF9-8742-078D-E668D16C90CA}"/>
              </a:ext>
            </a:extLst>
          </p:cNvPr>
          <p:cNvSpPr/>
          <p:nvPr/>
        </p:nvSpPr>
        <p:spPr>
          <a:xfrm>
            <a:off x="8720269" y="3428999"/>
            <a:ext cx="2094171" cy="2048299"/>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2F60"/>
                </a:solidFill>
                <a:effectLst/>
                <a:uLnTx/>
                <a:uFillTx/>
                <a:latin typeface="Rockwell" panose="02060603020205020403" pitchFamily="18" charset="0"/>
                <a:cs typeface="Calibri"/>
              </a:rPr>
              <a:t>Preparation for Adult Life</a:t>
            </a:r>
          </a:p>
        </p:txBody>
      </p:sp>
      <p:pic>
        <p:nvPicPr>
          <p:cNvPr id="7" name="Picture 6">
            <a:extLst>
              <a:ext uri="{FF2B5EF4-FFF2-40B4-BE49-F238E27FC236}">
                <a16:creationId xmlns:a16="http://schemas.microsoft.com/office/drawing/2014/main" id="{11BF8327-8655-FE03-7FDE-E223174FC2C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3226" y="5625970"/>
            <a:ext cx="1341958" cy="881062"/>
          </a:xfrm>
          <a:prstGeom prst="rect">
            <a:avLst/>
          </a:prstGeom>
        </p:spPr>
      </p:pic>
    </p:spTree>
    <p:extLst>
      <p:ext uri="{BB962C8B-B14F-4D97-AF65-F5344CB8AC3E}">
        <p14:creationId xmlns:p14="http://schemas.microsoft.com/office/powerpoint/2010/main" val="3810791399"/>
      </p:ext>
    </p:extLst>
  </p:cSld>
  <p:clrMapOvr>
    <a:masterClrMapping/>
  </p:clrMapOvr>
  <p:transition spd="med" advTm="58129"/>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998C97A-3B21-74E7-0CEB-8C3A24C0035B}"/>
              </a:ext>
              <a:ext uri="{C183D7F6-B498-43B3-948B-1728B52AA6E4}">
                <adec:decorative xmlns:adec="http://schemas.microsoft.com/office/drawing/2017/decorative" val="1"/>
              </a:ext>
            </a:extLst>
          </p:cNvPr>
          <p:cNvSpPr>
            <a:spLocks noChangeAspect="1"/>
          </p:cNvSpPr>
          <p:nvPr/>
        </p:nvSpPr>
        <p:spPr>
          <a:xfrm>
            <a:off x="7692228" y="2934759"/>
            <a:ext cx="3807681" cy="3712974"/>
          </a:xfrm>
          <a:prstGeom prst="ellipse">
            <a:avLst/>
          </a:prstGeom>
          <a:solidFill>
            <a:schemeClr val="bg1"/>
          </a:solidFill>
          <a:ln w="76200">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cs typeface="Calibri"/>
              <a:sym typeface="Calibri"/>
            </a:endParaRPr>
          </a:p>
        </p:txBody>
      </p:sp>
      <p:pic>
        <p:nvPicPr>
          <p:cNvPr id="7" name="Picture 6">
            <a:extLst>
              <a:ext uri="{FF2B5EF4-FFF2-40B4-BE49-F238E27FC236}">
                <a16:creationId xmlns:a16="http://schemas.microsoft.com/office/drawing/2014/main" id="{5BBAA126-32B9-9753-D562-05B918541E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8154170">
            <a:off x="7233454" y="-7499740"/>
            <a:ext cx="11656569" cy="8792126"/>
          </a:xfrm>
          <a:prstGeom prst="rect">
            <a:avLst/>
          </a:prstGeom>
        </p:spPr>
      </p:pic>
      <p:sp>
        <p:nvSpPr>
          <p:cNvPr id="4" name="Title 3">
            <a:extLst>
              <a:ext uri="{FF2B5EF4-FFF2-40B4-BE49-F238E27FC236}">
                <a16:creationId xmlns:a16="http://schemas.microsoft.com/office/drawing/2014/main" id="{BBB8106D-ED9D-9FF6-D9F8-8EDC8C6F21A3}"/>
              </a:ext>
            </a:extLst>
          </p:cNvPr>
          <p:cNvSpPr txBox="1">
            <a:spLocks noGrp="1"/>
          </p:cNvSpPr>
          <p:nvPr>
            <p:ph type="title" idx="4294967295"/>
          </p:nvPr>
        </p:nvSpPr>
        <p:spPr>
          <a:xfrm>
            <a:off x="576291" y="465706"/>
            <a:ext cx="59853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332F60"/>
                </a:solidFill>
                <a:effectLst/>
                <a:uLnTx/>
                <a:uFillTx/>
                <a:latin typeface="Rockwell" panose="02060603020205020403" pitchFamily="18" charset="77"/>
                <a:ea typeface="+mn-ea"/>
                <a:cs typeface="Calibri"/>
                <a:sym typeface="Calibri"/>
              </a:rPr>
              <a:t>Intervention Pathway</a:t>
            </a:r>
          </a:p>
        </p:txBody>
      </p:sp>
      <p:pic>
        <p:nvPicPr>
          <p:cNvPr id="8" name="Picture 7">
            <a:hlinkClick r:id="rId4"/>
            <a:extLst>
              <a:ext uri="{FF2B5EF4-FFF2-40B4-BE49-F238E27FC236}">
                <a16:creationId xmlns:a16="http://schemas.microsoft.com/office/drawing/2014/main" id="{B9602795-6118-E9EF-50DE-7FB1B662D9E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1350736">
            <a:off x="7575137" y="567347"/>
            <a:ext cx="2516781" cy="3737143"/>
          </a:xfrm>
          <a:prstGeom prst="rect">
            <a:avLst/>
          </a:prstGeom>
          <a:solidFill>
            <a:srgbClr val="FFFFFF">
              <a:shade val="85000"/>
            </a:srgbClr>
          </a:solidFill>
          <a:ln w="2540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 Placeholder 4">
            <a:extLst>
              <a:ext uri="{FF2B5EF4-FFF2-40B4-BE49-F238E27FC236}">
                <a16:creationId xmlns:a16="http://schemas.microsoft.com/office/drawing/2014/main" id="{723321F5-CA95-584A-571D-ECBAEA99A3B8}"/>
              </a:ext>
            </a:extLst>
          </p:cNvPr>
          <p:cNvSpPr>
            <a:spLocks noGrp="1"/>
          </p:cNvSpPr>
          <p:nvPr>
            <p:ph type="body" sz="quarter" idx="13"/>
          </p:nvPr>
        </p:nvSpPr>
        <p:spPr>
          <a:xfrm>
            <a:off x="816945" y="1514167"/>
            <a:ext cx="6085299" cy="4695396"/>
          </a:xfrm>
        </p:spPr>
        <p:txBody>
          <a:bodyPr>
            <a:normAutofit fontScale="70000" lnSpcReduction="20000"/>
          </a:bodyPr>
          <a:lstStyle/>
          <a:p>
            <a:r>
              <a:rPr lang="en-GB" dirty="0"/>
              <a:t>The aim of this guidance is to provide a pathway for schools, families and all other professionals to support them to set clear expectations about attendance and identify and support vulnerable groups by responding to attendance concerns at the earliest opportunity. </a:t>
            </a:r>
          </a:p>
          <a:p>
            <a:r>
              <a:rPr lang="en-GB" dirty="0"/>
              <a:t>This model has been designed in accordance with the requirements outlined in the Department for Education guidance ‘Working Together to Improve School Attendance’. </a:t>
            </a:r>
          </a:p>
          <a:p>
            <a:r>
              <a:rPr lang="en-GB" dirty="0"/>
              <a:t>Launched and designed for use alongside the </a:t>
            </a:r>
            <a:r>
              <a:rPr lang="en-GB" dirty="0">
                <a:hlinkClick r:id="rId6"/>
              </a:rPr>
              <a:t>NSCP Continuum of Need Guidance</a:t>
            </a:r>
            <a:r>
              <a:rPr lang="en-GB" dirty="0"/>
              <a:t> families in Norfolk. Can be found in Useful Resources for Assessing &amp; Articulating Risk.</a:t>
            </a:r>
          </a:p>
          <a:p>
            <a:r>
              <a:rPr lang="en-GB" dirty="0"/>
              <a:t>Support first, however, where there is evidence of a lack of parental engagement and continued poor attendance, consideration of legal action should not be delayed.</a:t>
            </a:r>
          </a:p>
        </p:txBody>
      </p:sp>
      <p:pic>
        <p:nvPicPr>
          <p:cNvPr id="6" name="Picture 5">
            <a:extLst>
              <a:ext uri="{FF2B5EF4-FFF2-40B4-BE49-F238E27FC236}">
                <a16:creationId xmlns:a16="http://schemas.microsoft.com/office/drawing/2014/main" id="{FDAD0CEE-D0CF-D009-C678-C91790FB711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494536" y="3689714"/>
            <a:ext cx="2203063" cy="2203063"/>
          </a:xfrm>
          <a:prstGeom prst="rect">
            <a:avLst/>
          </a:prstGeom>
        </p:spPr>
      </p:pic>
    </p:spTree>
    <p:extLst>
      <p:ext uri="{BB962C8B-B14F-4D97-AF65-F5344CB8AC3E}">
        <p14:creationId xmlns:p14="http://schemas.microsoft.com/office/powerpoint/2010/main" val="4286437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C5C746-5ABA-647C-64F3-E69DD7D76A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7241071">
            <a:off x="4209469" y="-6838261"/>
            <a:ext cx="11656569" cy="8792126"/>
          </a:xfrm>
          <a:prstGeom prst="rect">
            <a:avLst/>
          </a:prstGeom>
        </p:spPr>
      </p:pic>
      <p:sp>
        <p:nvSpPr>
          <p:cNvPr id="3" name="Oval 2">
            <a:extLst>
              <a:ext uri="{FF2B5EF4-FFF2-40B4-BE49-F238E27FC236}">
                <a16:creationId xmlns:a16="http://schemas.microsoft.com/office/drawing/2014/main" id="{2B0BCD3B-9FF2-28D6-D44F-5FDC484D1ECB}"/>
              </a:ext>
              <a:ext uri="{C183D7F6-B498-43B3-948B-1728B52AA6E4}">
                <adec:decorative xmlns:adec="http://schemas.microsoft.com/office/drawing/2017/decorative" val="1"/>
              </a:ext>
            </a:extLst>
          </p:cNvPr>
          <p:cNvSpPr>
            <a:spLocks noChangeAspect="1"/>
          </p:cNvSpPr>
          <p:nvPr/>
        </p:nvSpPr>
        <p:spPr>
          <a:xfrm>
            <a:off x="9029700" y="3814374"/>
            <a:ext cx="2934631" cy="2861639"/>
          </a:xfrm>
          <a:prstGeom prst="ellipse">
            <a:avLst/>
          </a:prstGeom>
          <a:solidFill>
            <a:schemeClr val="bg1"/>
          </a:solidFill>
          <a:ln w="76200">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cs typeface="Calibri"/>
              <a:sym typeface="Calibri"/>
            </a:endParaRPr>
          </a:p>
        </p:txBody>
      </p:sp>
      <p:pic>
        <p:nvPicPr>
          <p:cNvPr id="9" name="Picture 8">
            <a:extLst>
              <a:ext uri="{FF2B5EF4-FFF2-40B4-BE49-F238E27FC236}">
                <a16:creationId xmlns:a16="http://schemas.microsoft.com/office/drawing/2014/main" id="{A628FEA7-DB93-3276-E558-61BAA9FE777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0736408">
            <a:off x="7304707" y="2559402"/>
            <a:ext cx="5466091" cy="2077718"/>
          </a:xfrm>
          <a:prstGeom prst="rect">
            <a:avLst/>
          </a:prstGeom>
          <a:ln w="28575">
            <a:solidFill>
              <a:srgbClr val="002060"/>
            </a:solidFill>
          </a:ln>
        </p:spPr>
      </p:pic>
      <p:sp>
        <p:nvSpPr>
          <p:cNvPr id="5" name="Title 4">
            <a:extLst>
              <a:ext uri="{FF2B5EF4-FFF2-40B4-BE49-F238E27FC236}">
                <a16:creationId xmlns:a16="http://schemas.microsoft.com/office/drawing/2014/main" id="{50D244C4-1757-0F15-CBD7-41148B3A174C}"/>
              </a:ext>
            </a:extLst>
          </p:cNvPr>
          <p:cNvSpPr txBox="1">
            <a:spLocks noGrp="1"/>
          </p:cNvSpPr>
          <p:nvPr>
            <p:ph type="title" idx="4294967295"/>
          </p:nvPr>
        </p:nvSpPr>
        <p:spPr>
          <a:xfrm>
            <a:off x="463557" y="400460"/>
            <a:ext cx="630049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332F60"/>
                </a:solidFill>
                <a:effectLst/>
                <a:uLnTx/>
                <a:uFillTx/>
                <a:latin typeface="Rockwell" panose="02060603020205020403" pitchFamily="18" charset="77"/>
                <a:ea typeface="+mn-ea"/>
                <a:cs typeface="Calibri"/>
                <a:sym typeface="Calibri"/>
              </a:rPr>
              <a:t>Where to access support </a:t>
            </a:r>
            <a:endParaRPr kumimoji="0" lang="en-US" sz="4000" b="1" i="0" u="none" strike="noStrike" kern="0" cap="none" spc="0" normalizeH="0" baseline="0" noProof="0" dirty="0">
              <a:ln>
                <a:noFill/>
              </a:ln>
              <a:solidFill>
                <a:srgbClr val="332F60"/>
              </a:solidFill>
              <a:effectLst/>
              <a:uLnTx/>
              <a:uFillTx/>
              <a:latin typeface="Rockwell" panose="02060603020205020403" pitchFamily="18" charset="77"/>
              <a:ea typeface="+mn-ea"/>
              <a:cs typeface="Calibri"/>
              <a:sym typeface="Calibri"/>
            </a:endParaRPr>
          </a:p>
        </p:txBody>
      </p:sp>
      <p:sp>
        <p:nvSpPr>
          <p:cNvPr id="6" name="TextBox 5">
            <a:extLst>
              <a:ext uri="{FF2B5EF4-FFF2-40B4-BE49-F238E27FC236}">
                <a16:creationId xmlns:a16="http://schemas.microsoft.com/office/drawing/2014/main" id="{B8726930-3708-2838-AFDF-A09CFD52A71C}"/>
              </a:ext>
            </a:extLst>
          </p:cNvPr>
          <p:cNvSpPr txBox="1"/>
          <p:nvPr/>
        </p:nvSpPr>
        <p:spPr>
          <a:xfrm>
            <a:off x="568400" y="1108346"/>
            <a:ext cx="7070360" cy="4801314"/>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rPr>
              <a:t>The Attendance Team</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rPr>
              <a:t>We are a statutory service charged with working with schools to promote good attendance and reduce absence. To ensure that every child has access to a full-time education and to ensure that parents perform their legal duty by ensuring their children of compulsory school age are registered and attending school regularly.</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rPr>
              <a:t>Duty number: 01603 223681</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rPr>
              <a:t>Email: </a:t>
            </a:r>
            <a:r>
              <a:rPr kumimoji="0" lang="en-GB" sz="18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hlinkClick r:id="rId5"/>
              </a:rPr>
              <a:t>csattendance@norfolk.gov.uk</a:t>
            </a:r>
            <a:endParaRPr kumimoji="0" lang="en-GB" sz="18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hlinkClick r:id="rId6"/>
              </a:rPr>
              <a:t>NCC Schools and Learning Providers Website </a:t>
            </a:r>
            <a:endParaRPr kumimoji="0" lang="en-GB" sz="1800" b="1"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rPr>
              <a:t>School attendance pages include an Attendance Toolkit alongside, details on training, webinars and networks. As well as a section on the Norfolk Attendance Strategy – Attendance is Everyone's Business.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p:txBody>
      </p:sp>
      <p:pic>
        <p:nvPicPr>
          <p:cNvPr id="7" name="Picture 6">
            <a:extLst>
              <a:ext uri="{FF2B5EF4-FFF2-40B4-BE49-F238E27FC236}">
                <a16:creationId xmlns:a16="http://schemas.microsoft.com/office/drawing/2014/main" id="{14444CFE-8416-BBAE-D2D3-EBDE9A663E2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683719" y="4431897"/>
            <a:ext cx="1626592" cy="1626592"/>
          </a:xfrm>
          <a:prstGeom prst="rect">
            <a:avLst/>
          </a:prstGeom>
        </p:spPr>
      </p:pic>
    </p:spTree>
    <p:extLst>
      <p:ext uri="{BB962C8B-B14F-4D97-AF65-F5344CB8AC3E}">
        <p14:creationId xmlns:p14="http://schemas.microsoft.com/office/powerpoint/2010/main" val="245164748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0CDBD5-DED5-189C-EE99-864B711B28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01100" y="-1457326"/>
            <a:ext cx="8820148" cy="10850105"/>
          </a:xfrm>
          <a:prstGeom prst="rect">
            <a:avLst/>
          </a:prstGeom>
        </p:spPr>
      </p:pic>
      <p:sp>
        <p:nvSpPr>
          <p:cNvPr id="3" name="Title 2">
            <a:extLst>
              <a:ext uri="{FF2B5EF4-FFF2-40B4-BE49-F238E27FC236}">
                <a16:creationId xmlns:a16="http://schemas.microsoft.com/office/drawing/2014/main" id="{2AD1FE68-779F-BD40-5E17-B79D52CF15DC}"/>
              </a:ext>
            </a:extLst>
          </p:cNvPr>
          <p:cNvSpPr>
            <a:spLocks noGrp="1"/>
          </p:cNvSpPr>
          <p:nvPr>
            <p:ph type="title"/>
          </p:nvPr>
        </p:nvSpPr>
        <p:spPr/>
        <p:txBody>
          <a:bodyPr/>
          <a:lstStyle/>
          <a:p>
            <a:r>
              <a:rPr lang="en-GB" sz="4400" b="1">
                <a:solidFill>
                  <a:srgbClr val="332F60"/>
                </a:solidFill>
                <a:effectLst/>
                <a:latin typeface="Rockwell" panose="02060603020205020403" pitchFamily="18" charset="0"/>
                <a:ea typeface="Times New Roman" panose="02020603050405020304" pitchFamily="18" charset="0"/>
              </a:rPr>
              <a:t>Partner Survey</a:t>
            </a:r>
            <a:br>
              <a:rPr lang="en-GB" sz="4400" b="1">
                <a:solidFill>
                  <a:srgbClr val="332F60"/>
                </a:solidFill>
                <a:effectLst/>
                <a:latin typeface="Rockwell" panose="02060603020205020403" pitchFamily="18" charset="0"/>
                <a:ea typeface="Times New Roman" panose="02020603050405020304" pitchFamily="18" charset="0"/>
              </a:rPr>
            </a:br>
            <a:endParaRPr lang="en-GB"/>
          </a:p>
        </p:txBody>
      </p:sp>
      <p:sp>
        <p:nvSpPr>
          <p:cNvPr id="4" name="Text Placeholder 3">
            <a:extLst>
              <a:ext uri="{FF2B5EF4-FFF2-40B4-BE49-F238E27FC236}">
                <a16:creationId xmlns:a16="http://schemas.microsoft.com/office/drawing/2014/main" id="{9C07ABA6-16A1-E07C-26E9-B86320489B9E}"/>
              </a:ext>
            </a:extLst>
          </p:cNvPr>
          <p:cNvSpPr>
            <a:spLocks noGrp="1"/>
          </p:cNvSpPr>
          <p:nvPr>
            <p:ph type="body" idx="1"/>
          </p:nvPr>
        </p:nvSpPr>
        <p:spPr>
          <a:xfrm>
            <a:off x="5517930" y="1492087"/>
            <a:ext cx="4745421" cy="4351338"/>
          </a:xfrm>
        </p:spPr>
        <p:txBody>
          <a:bodyPr>
            <a:normAutofit fontScale="92500" lnSpcReduction="20000"/>
          </a:bodyPr>
          <a:lstStyle/>
          <a:p>
            <a:pPr marL="0" indent="0" algn="l">
              <a:buNone/>
            </a:pPr>
            <a:r>
              <a:rPr lang="en-GB" dirty="0">
                <a:hlinkClick r:id="rId4"/>
              </a:rPr>
              <a:t>https://forms.office.com/e/La7bMKjBA7</a:t>
            </a:r>
            <a:endParaRPr lang="en-GB" dirty="0"/>
          </a:p>
          <a:p>
            <a:pPr marL="0" indent="0" algn="l">
              <a:buNone/>
            </a:pPr>
            <a:r>
              <a:rPr lang="en-GB" b="0" i="0" dirty="0">
                <a:solidFill>
                  <a:srgbClr val="000066"/>
                </a:solidFill>
                <a:effectLst/>
                <a:latin typeface="Rockwell" panose="02060603020205020403" pitchFamily="18" charset="0"/>
              </a:rPr>
              <a:t>In preparation for the new national framework and to inform the future work of the Attendance Strategy, we would like to hear from a wide range of partners about their experiences of school attendance and invite you to contribute through completing this survey.</a:t>
            </a:r>
            <a:endParaRPr lang="en-GB" dirty="0">
              <a:solidFill>
                <a:srgbClr val="000066"/>
              </a:solidFill>
              <a:latin typeface="Rockwell" panose="02060603020205020403" pitchFamily="18" charset="0"/>
            </a:endParaRPr>
          </a:p>
          <a:p>
            <a:pPr marL="0" indent="0" algn="l">
              <a:buNone/>
            </a:pPr>
            <a:r>
              <a:rPr lang="en-GB" dirty="0"/>
              <a:t>						</a:t>
            </a:r>
          </a:p>
        </p:txBody>
      </p:sp>
      <p:pic>
        <p:nvPicPr>
          <p:cNvPr id="2050" name="Picture 2">
            <a:extLst>
              <a:ext uri="{FF2B5EF4-FFF2-40B4-BE49-F238E27FC236}">
                <a16:creationId xmlns:a16="http://schemas.microsoft.com/office/drawing/2014/main" id="{A25C3483-6DCE-2538-33F1-CB0D927E660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546" y="1410687"/>
            <a:ext cx="4432738" cy="443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04089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62E211-32D9-3889-CEF6-FA5FA00039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7359485">
            <a:off x="6628924" y="-2995989"/>
            <a:ext cx="7468524" cy="8993875"/>
          </a:xfrm>
          <a:prstGeom prst="rect">
            <a:avLst/>
          </a:prstGeom>
        </p:spPr>
      </p:pic>
      <p:sp>
        <p:nvSpPr>
          <p:cNvPr id="2" name="Title 1">
            <a:extLst>
              <a:ext uri="{FF2B5EF4-FFF2-40B4-BE49-F238E27FC236}">
                <a16:creationId xmlns:a16="http://schemas.microsoft.com/office/drawing/2014/main" id="{DA17FFEB-F1EF-4E08-8A64-258C74F081F3}"/>
              </a:ext>
            </a:extLst>
          </p:cNvPr>
          <p:cNvSpPr>
            <a:spLocks noGrp="1"/>
          </p:cNvSpPr>
          <p:nvPr>
            <p:ph type="title"/>
          </p:nvPr>
        </p:nvSpPr>
        <p:spPr>
          <a:xfrm>
            <a:off x="1147996" y="2085780"/>
            <a:ext cx="4948004" cy="2686440"/>
          </a:xfrm>
        </p:spPr>
        <p:txBody>
          <a:bodyPr vert="horz" lIns="91440" tIns="45720" rIns="91440" bIns="45720" rtlCol="0" anchor="ctr">
            <a:normAutofit/>
          </a:bodyPr>
          <a:lstStyle/>
          <a:p>
            <a:pPr algn="ctr">
              <a:spcBef>
                <a:spcPct val="0"/>
              </a:spcBef>
            </a:pPr>
            <a:r>
              <a:rPr lang="en-US" sz="4000" b="1" kern="1200" dirty="0">
                <a:solidFill>
                  <a:srgbClr val="002060"/>
                </a:solidFill>
                <a:latin typeface="+mn-lt"/>
                <a:ea typeface="+mj-ea"/>
                <a:cs typeface="+mj-cs"/>
              </a:rPr>
              <a:t>Let’s begin with a fun quiz…</a:t>
            </a:r>
          </a:p>
        </p:txBody>
      </p:sp>
      <p:pic>
        <p:nvPicPr>
          <p:cNvPr id="5" name="Graphic 4" descr="Questions with solid fill">
            <a:extLst>
              <a:ext uri="{FF2B5EF4-FFF2-40B4-BE49-F238E27FC236}">
                <a16:creationId xmlns:a16="http://schemas.microsoft.com/office/drawing/2014/main" id="{D1FC3E29-A86E-B454-13D6-EFB2901747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1690688"/>
            <a:ext cx="4374630" cy="4374630"/>
          </a:xfrm>
          <a:prstGeom prst="rect">
            <a:avLst/>
          </a:prstGeom>
        </p:spPr>
      </p:pic>
      <p:pic>
        <p:nvPicPr>
          <p:cNvPr id="7" name="Picture 6">
            <a:extLst>
              <a:ext uri="{FF2B5EF4-FFF2-40B4-BE49-F238E27FC236}">
                <a16:creationId xmlns:a16="http://schemas.microsoft.com/office/drawing/2014/main" id="{953395D3-F033-1A6B-757C-F2056BD203F8}"/>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3226" y="5625970"/>
            <a:ext cx="1341958" cy="881062"/>
          </a:xfrm>
          <a:prstGeom prst="rect">
            <a:avLst/>
          </a:prstGeom>
        </p:spPr>
      </p:pic>
    </p:spTree>
    <p:extLst>
      <p:ext uri="{BB962C8B-B14F-4D97-AF65-F5344CB8AC3E}">
        <p14:creationId xmlns:p14="http://schemas.microsoft.com/office/powerpoint/2010/main" val="28937892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Rectangle 2"/>
          <p:cNvSpPr txBox="1">
            <a:spLocks noGrp="1"/>
          </p:cNvSpPr>
          <p:nvPr>
            <p:ph type="title" idx="4294967295"/>
          </p:nvPr>
        </p:nvSpPr>
        <p:spPr>
          <a:xfrm>
            <a:off x="416969" y="427870"/>
            <a:ext cx="4803749" cy="707886"/>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02060"/>
                </a:solidFill>
                <a:effectLst/>
                <a:uLnTx/>
                <a:uFillTx/>
                <a:latin typeface="Rockwell" panose="02060603020205020403" pitchFamily="18" charset="0"/>
                <a:ea typeface="+mn-ea"/>
                <a:cs typeface="Calibri"/>
                <a:sym typeface="Calibri"/>
              </a:rPr>
              <a:t>Education Act 1996</a:t>
            </a:r>
          </a:p>
        </p:txBody>
      </p:sp>
      <p:sp>
        <p:nvSpPr>
          <p:cNvPr id="11" name="Rectangle 2">
            <a:extLst>
              <a:ext uri="{FF2B5EF4-FFF2-40B4-BE49-F238E27FC236}">
                <a16:creationId xmlns:a16="http://schemas.microsoft.com/office/drawing/2014/main" id="{910C8BE7-62D5-4755-B292-1BCE3BBC77FE}"/>
              </a:ext>
            </a:extLst>
          </p:cNvPr>
          <p:cNvSpPr txBox="1"/>
          <p:nvPr/>
        </p:nvSpPr>
        <p:spPr>
          <a:xfrm>
            <a:off x="898634" y="1351816"/>
            <a:ext cx="10389476" cy="3046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3600" b="1">
                <a:solidFill>
                  <a:srgbClr val="002060"/>
                </a:solidFill>
              </a:defRPr>
            </a:lvl1pPr>
          </a:lstStyle>
          <a:p>
            <a:pPr marL="0" marR="0" lvl="0" indent="0" defTabSz="914400" rtl="0" eaLnBrk="1"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Rockwell" panose="02060603020205020403" pitchFamily="18" charset="0"/>
                <a:cs typeface="Calibri"/>
                <a:sym typeface="Calibri"/>
              </a:rPr>
              <a:t>“The parent of every child of compulsory school age shall cause him to receive efficient full-time education suitable to his age ability and aptitude, and to any special educational needs he may have, either by regular attendance at school or otherwise”</a:t>
            </a:r>
          </a:p>
        </p:txBody>
      </p:sp>
      <p:pic>
        <p:nvPicPr>
          <p:cNvPr id="2" name="Picture 1">
            <a:extLst>
              <a:ext uri="{FF2B5EF4-FFF2-40B4-BE49-F238E27FC236}">
                <a16:creationId xmlns:a16="http://schemas.microsoft.com/office/drawing/2014/main" id="{229DEBC0-BACD-0223-7447-686AD4D99AA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226" y="5625970"/>
            <a:ext cx="1341958" cy="881062"/>
          </a:xfrm>
          <a:prstGeom prst="rect">
            <a:avLst/>
          </a:prstGeom>
        </p:spPr>
      </p:pic>
    </p:spTree>
  </p:cSld>
  <p:clrMapOvr>
    <a:masterClrMapping/>
  </p:clrMapOvr>
  <p:transition spd="med" advTm="28106"/>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537750E1-D3F1-8D1E-4FD3-A2451183DF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1251141"/>
              </p:ext>
            </p:extLst>
          </p:nvPr>
        </p:nvGraphicFramePr>
        <p:xfrm>
          <a:off x="1320857"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6A0CDBD5-DED5-189C-EE99-864B711B289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363227" y="-3372157"/>
            <a:ext cx="10829396" cy="13041162"/>
          </a:xfrm>
          <a:prstGeom prst="rect">
            <a:avLst/>
          </a:prstGeom>
        </p:spPr>
      </p:pic>
      <p:sp>
        <p:nvSpPr>
          <p:cNvPr id="2" name="Title 1">
            <a:extLst>
              <a:ext uri="{FF2B5EF4-FFF2-40B4-BE49-F238E27FC236}">
                <a16:creationId xmlns:a16="http://schemas.microsoft.com/office/drawing/2014/main" id="{2CB75627-3288-461F-0141-0D127E39AB87}"/>
              </a:ext>
            </a:extLst>
          </p:cNvPr>
          <p:cNvSpPr>
            <a:spLocks noGrp="1"/>
          </p:cNvSpPr>
          <p:nvPr>
            <p:ph type="title"/>
          </p:nvPr>
        </p:nvSpPr>
        <p:spPr>
          <a:xfrm>
            <a:off x="838200" y="-1325563"/>
            <a:ext cx="10515600" cy="1325563"/>
          </a:xfrm>
        </p:spPr>
        <p:txBody>
          <a:bodyPr lIns="45718" tIns="45718" rIns="45718" bIns="45718" anchor="b">
            <a:normAutofit/>
          </a:bodyPr>
          <a:lstStyle/>
          <a:p>
            <a:r>
              <a:rPr lang="en-GB" dirty="0"/>
              <a:t>Attendance </a:t>
            </a:r>
          </a:p>
        </p:txBody>
      </p:sp>
    </p:spTree>
    <p:extLst>
      <p:ext uri="{BB962C8B-B14F-4D97-AF65-F5344CB8AC3E}">
        <p14:creationId xmlns:p14="http://schemas.microsoft.com/office/powerpoint/2010/main" val="344172326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with 3 different colour lines showing year on year average absence percentages, for Norfolk, East of England and Nationally">
            <a:extLst>
              <a:ext uri="{FF2B5EF4-FFF2-40B4-BE49-F238E27FC236}">
                <a16:creationId xmlns:a16="http://schemas.microsoft.com/office/drawing/2014/main" id="{3E8BD246-1C70-DEE8-ED34-4DA6C2C00134}"/>
              </a:ext>
            </a:extLst>
          </p:cNvPr>
          <p:cNvPicPr>
            <a:picLocks noChangeAspect="1"/>
          </p:cNvPicPr>
          <p:nvPr/>
        </p:nvPicPr>
        <p:blipFill>
          <a:blip r:embed="rId3"/>
          <a:stretch>
            <a:fillRect/>
          </a:stretch>
        </p:blipFill>
        <p:spPr>
          <a:xfrm>
            <a:off x="553325" y="350489"/>
            <a:ext cx="10051163" cy="5805952"/>
          </a:xfrm>
          <a:prstGeom prst="rect">
            <a:avLst/>
          </a:prstGeom>
        </p:spPr>
      </p:pic>
      <p:pic>
        <p:nvPicPr>
          <p:cNvPr id="3" name="Picture 2">
            <a:extLst>
              <a:ext uri="{FF2B5EF4-FFF2-40B4-BE49-F238E27FC236}">
                <a16:creationId xmlns:a16="http://schemas.microsoft.com/office/drawing/2014/main" id="{60C113F6-738E-99E6-F004-5E8E01689D3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4488" y="5715910"/>
            <a:ext cx="1341958" cy="881062"/>
          </a:xfrm>
          <a:prstGeom prst="rect">
            <a:avLst/>
          </a:prstGeom>
        </p:spPr>
      </p:pic>
      <p:sp>
        <p:nvSpPr>
          <p:cNvPr id="2" name="Title 1">
            <a:extLst>
              <a:ext uri="{FF2B5EF4-FFF2-40B4-BE49-F238E27FC236}">
                <a16:creationId xmlns:a16="http://schemas.microsoft.com/office/drawing/2014/main" id="{22AAEE70-3145-7F23-C56A-0FFF24915187}"/>
              </a:ext>
            </a:extLst>
          </p:cNvPr>
          <p:cNvSpPr>
            <a:spLocks noGrp="1"/>
          </p:cNvSpPr>
          <p:nvPr>
            <p:ph type="title"/>
          </p:nvPr>
        </p:nvSpPr>
        <p:spPr>
          <a:xfrm>
            <a:off x="838200" y="-1325563"/>
            <a:ext cx="10515600" cy="1325563"/>
          </a:xfrm>
        </p:spPr>
        <p:txBody>
          <a:bodyPr lIns="45718" tIns="45718" rIns="45718" bIns="45718" anchor="b">
            <a:normAutofit/>
          </a:bodyPr>
          <a:lstStyle/>
          <a:p>
            <a:r>
              <a:rPr lang="en-GB" dirty="0"/>
              <a:t>Year on year average absence percentages</a:t>
            </a:r>
          </a:p>
        </p:txBody>
      </p:sp>
    </p:spTree>
    <p:extLst>
      <p:ext uri="{BB962C8B-B14F-4D97-AF65-F5344CB8AC3E}">
        <p14:creationId xmlns:p14="http://schemas.microsoft.com/office/powerpoint/2010/main" val="30208080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lourish Logo2.png">
            <a:extLst>
              <a:ext uri="{FF2B5EF4-FFF2-40B4-BE49-F238E27FC236}">
                <a16:creationId xmlns:a16="http://schemas.microsoft.com/office/drawing/2014/main" id="{77FF78AA-729F-C3BD-181D-DC677029F9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34928" y="5763992"/>
            <a:ext cx="1237742" cy="831711"/>
          </a:xfrm>
          <a:prstGeom prst="rect">
            <a:avLst/>
          </a:prstGeom>
          <a:ln w="12700">
            <a:miter lim="400000"/>
          </a:ln>
        </p:spPr>
      </p:pic>
      <p:sp>
        <p:nvSpPr>
          <p:cNvPr id="2" name="Title 1">
            <a:extLst>
              <a:ext uri="{FF2B5EF4-FFF2-40B4-BE49-F238E27FC236}">
                <a16:creationId xmlns:a16="http://schemas.microsoft.com/office/drawing/2014/main" id="{62799A87-0184-1173-76BD-B8157CE8D0FB}"/>
              </a:ext>
            </a:extLst>
          </p:cNvPr>
          <p:cNvSpPr>
            <a:spLocks noGrp="1"/>
          </p:cNvSpPr>
          <p:nvPr>
            <p:ph type="title"/>
          </p:nvPr>
        </p:nvSpPr>
        <p:spPr>
          <a:xfrm>
            <a:off x="838200" y="365125"/>
            <a:ext cx="10515600" cy="880351"/>
          </a:xfrm>
        </p:spPr>
        <p:txBody>
          <a:bodyPr>
            <a:normAutofit/>
          </a:bodyPr>
          <a:lstStyle/>
          <a:p>
            <a:r>
              <a:rPr lang="en-GB" sz="2400" dirty="0">
                <a:solidFill>
                  <a:srgbClr val="000066"/>
                </a:solidFill>
                <a:latin typeface="Rockwell" panose="02060603020205020403" pitchFamily="18" charset="0"/>
              </a:rPr>
              <a:t>'Absence rates by geographic level - autumn term' in England and Norfolk between 2021/22 Autumn term and 2023/24 Autumn term</a:t>
            </a:r>
          </a:p>
        </p:txBody>
      </p:sp>
      <p:graphicFrame>
        <p:nvGraphicFramePr>
          <p:cNvPr id="9" name="Table 8">
            <a:extLst>
              <a:ext uri="{FF2B5EF4-FFF2-40B4-BE49-F238E27FC236}">
                <a16:creationId xmlns:a16="http://schemas.microsoft.com/office/drawing/2014/main" id="{CED34E8A-E200-A3D4-B543-C09FF1449098}"/>
              </a:ext>
            </a:extLst>
          </p:cNvPr>
          <p:cNvGraphicFramePr>
            <a:graphicFrameLocks noGrp="1"/>
          </p:cNvGraphicFramePr>
          <p:nvPr>
            <p:extLst>
              <p:ext uri="{D42A27DB-BD31-4B8C-83A1-F6EECF244321}">
                <p14:modId xmlns:p14="http://schemas.microsoft.com/office/powerpoint/2010/main" val="1571987433"/>
              </p:ext>
            </p:extLst>
          </p:nvPr>
        </p:nvGraphicFramePr>
        <p:xfrm>
          <a:off x="961697" y="1529255"/>
          <a:ext cx="10161006" cy="4234735"/>
        </p:xfrm>
        <a:graphic>
          <a:graphicData uri="http://schemas.openxmlformats.org/drawingml/2006/table">
            <a:tbl>
              <a:tblPr firstRow="1"/>
              <a:tblGrid>
                <a:gridCol w="1217779">
                  <a:extLst>
                    <a:ext uri="{9D8B030D-6E8A-4147-A177-3AD203B41FA5}">
                      <a16:colId xmlns:a16="http://schemas.microsoft.com/office/drawing/2014/main" val="1174120104"/>
                    </a:ext>
                  </a:extLst>
                </a:gridCol>
                <a:gridCol w="3702593">
                  <a:extLst>
                    <a:ext uri="{9D8B030D-6E8A-4147-A177-3AD203B41FA5}">
                      <a16:colId xmlns:a16="http://schemas.microsoft.com/office/drawing/2014/main" val="3235345718"/>
                    </a:ext>
                  </a:extLst>
                </a:gridCol>
                <a:gridCol w="1746878">
                  <a:extLst>
                    <a:ext uri="{9D8B030D-6E8A-4147-A177-3AD203B41FA5}">
                      <a16:colId xmlns:a16="http://schemas.microsoft.com/office/drawing/2014/main" val="900984914"/>
                    </a:ext>
                  </a:extLst>
                </a:gridCol>
                <a:gridCol w="1746878">
                  <a:extLst>
                    <a:ext uri="{9D8B030D-6E8A-4147-A177-3AD203B41FA5}">
                      <a16:colId xmlns:a16="http://schemas.microsoft.com/office/drawing/2014/main" val="3218366854"/>
                    </a:ext>
                  </a:extLst>
                </a:gridCol>
                <a:gridCol w="1746878">
                  <a:extLst>
                    <a:ext uri="{9D8B030D-6E8A-4147-A177-3AD203B41FA5}">
                      <a16:colId xmlns:a16="http://schemas.microsoft.com/office/drawing/2014/main" val="955351331"/>
                    </a:ext>
                  </a:extLst>
                </a:gridCol>
              </a:tblGrid>
              <a:tr h="693495">
                <a:tc>
                  <a:txBody>
                    <a:bodyPr/>
                    <a:lstStyle/>
                    <a:p>
                      <a:pPr algn="l" fontAlgn="b"/>
                      <a:r>
                        <a:rPr lang="en-GB" sz="1800" b="1" i="0" u="none" strike="noStrike" dirty="0">
                          <a:solidFill>
                            <a:srgbClr val="FFFFFF"/>
                          </a:solidFill>
                          <a:effectLst/>
                          <a:latin typeface="Arial" panose="020B0604020202020204" pitchFamily="34" charset="0"/>
                        </a:rPr>
                        <a:t>Region</a:t>
                      </a:r>
                    </a:p>
                  </a:txBody>
                  <a:tcPr marL="3810" marR="3810" marT="381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000066"/>
                    </a:solidFill>
                  </a:tcPr>
                </a:tc>
                <a:tc>
                  <a:txBody>
                    <a:bodyPr/>
                    <a:lstStyle/>
                    <a:p>
                      <a:pPr algn="l" fontAlgn="b"/>
                      <a:r>
                        <a:rPr lang="en-GB" sz="1800" b="1" i="0" u="none" strike="noStrike" dirty="0">
                          <a:solidFill>
                            <a:srgbClr val="FFFFFF"/>
                          </a:solidFill>
                          <a:effectLst/>
                          <a:latin typeface="Arial" panose="020B0604020202020204" pitchFamily="34" charset="0"/>
                        </a:rPr>
                        <a:t>Absence Type</a:t>
                      </a:r>
                    </a:p>
                  </a:txBody>
                  <a:tcPr marL="3810" marR="3810" marT="381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000066"/>
                    </a:solidFill>
                  </a:tcPr>
                </a:tc>
                <a:tc>
                  <a:txBody>
                    <a:bodyPr/>
                    <a:lstStyle/>
                    <a:p>
                      <a:pPr algn="l" fontAlgn="t"/>
                      <a:r>
                        <a:rPr lang="en-GB" sz="1800" b="1" i="0" u="none" strike="noStrike" dirty="0">
                          <a:solidFill>
                            <a:srgbClr val="FFFFFF"/>
                          </a:solidFill>
                          <a:effectLst/>
                          <a:latin typeface="Arial" panose="020B0604020202020204" pitchFamily="34" charset="0"/>
                        </a:rPr>
                        <a:t>2021/22 </a:t>
                      </a:r>
                    </a:p>
                    <a:p>
                      <a:pPr algn="l" fontAlgn="t"/>
                      <a:r>
                        <a:rPr lang="en-GB" sz="1800" b="1" i="0" u="none" strike="noStrike" dirty="0">
                          <a:solidFill>
                            <a:srgbClr val="FFFFFF"/>
                          </a:solidFill>
                          <a:effectLst/>
                          <a:latin typeface="Arial" panose="020B0604020202020204" pitchFamily="34" charset="0"/>
                        </a:rPr>
                        <a:t>Autumn term</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000066"/>
                    </a:solidFill>
                  </a:tcPr>
                </a:tc>
                <a:tc>
                  <a:txBody>
                    <a:bodyPr/>
                    <a:lstStyle/>
                    <a:p>
                      <a:pPr algn="l" fontAlgn="t"/>
                      <a:r>
                        <a:rPr lang="en-GB" sz="1800" b="1" i="0" u="none" strike="noStrike" dirty="0">
                          <a:solidFill>
                            <a:srgbClr val="FFFFFF"/>
                          </a:solidFill>
                          <a:effectLst/>
                          <a:latin typeface="Arial" panose="020B0604020202020204" pitchFamily="34" charset="0"/>
                        </a:rPr>
                        <a:t>2022/23 </a:t>
                      </a:r>
                    </a:p>
                    <a:p>
                      <a:pPr algn="l" fontAlgn="t"/>
                      <a:r>
                        <a:rPr lang="en-GB" sz="1800" b="1" i="0" u="none" strike="noStrike" dirty="0">
                          <a:solidFill>
                            <a:srgbClr val="FFFFFF"/>
                          </a:solidFill>
                          <a:effectLst/>
                          <a:latin typeface="Arial" panose="020B0604020202020204" pitchFamily="34" charset="0"/>
                        </a:rPr>
                        <a:t>Autumn term</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000066"/>
                    </a:solidFill>
                  </a:tcPr>
                </a:tc>
                <a:tc>
                  <a:txBody>
                    <a:bodyPr/>
                    <a:lstStyle/>
                    <a:p>
                      <a:pPr algn="l" fontAlgn="t"/>
                      <a:r>
                        <a:rPr lang="en-GB" sz="1800" b="1" i="0" u="none" strike="noStrike" dirty="0">
                          <a:solidFill>
                            <a:srgbClr val="FFFFFF"/>
                          </a:solidFill>
                          <a:effectLst/>
                          <a:latin typeface="Arial" panose="020B0604020202020204" pitchFamily="34" charset="0"/>
                        </a:rPr>
                        <a:t>2023/24 </a:t>
                      </a:r>
                    </a:p>
                    <a:p>
                      <a:pPr algn="l" fontAlgn="t"/>
                      <a:r>
                        <a:rPr lang="en-GB" sz="1800" b="1" i="0" u="none" strike="noStrike" dirty="0">
                          <a:solidFill>
                            <a:srgbClr val="FFFFFF"/>
                          </a:solidFill>
                          <a:effectLst/>
                          <a:latin typeface="Arial" panose="020B0604020202020204" pitchFamily="34" charset="0"/>
                        </a:rPr>
                        <a:t>Autumn term</a:t>
                      </a:r>
                    </a:p>
                  </a:txBody>
                  <a:tcPr marL="3810" marR="3810" marT="381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000066"/>
                    </a:solidFill>
                  </a:tcPr>
                </a:tc>
                <a:extLst>
                  <a:ext uri="{0D108BD9-81ED-4DB2-BD59-A6C34878D82A}">
                    <a16:rowId xmlns:a16="http://schemas.microsoft.com/office/drawing/2014/main" val="567353273"/>
                  </a:ext>
                </a:extLst>
              </a:tr>
              <a:tr h="354124">
                <a:tc>
                  <a:txBody>
                    <a:bodyPr/>
                    <a:lstStyle/>
                    <a:p>
                      <a:pPr algn="l" fontAlgn="ctr"/>
                      <a:r>
                        <a:rPr lang="en-GB" sz="1800" b="0" i="0" u="none" strike="noStrike">
                          <a:solidFill>
                            <a:srgbClr val="000000"/>
                          </a:solidFill>
                          <a:effectLst/>
                          <a:latin typeface="Arial" panose="020B0604020202020204" pitchFamily="34" charset="0"/>
                        </a:rPr>
                        <a:t>England</a:t>
                      </a:r>
                    </a:p>
                  </a:txBody>
                  <a:tcPr marL="3810" marR="3810" marT="381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Authorised absence rate</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5.3%</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5.4%</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4.5%</a:t>
                      </a:r>
                    </a:p>
                  </a:txBody>
                  <a:tcPr marL="3810" marR="3810" marT="381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429864866"/>
                  </a:ext>
                </a:extLst>
              </a:tr>
              <a:tr h="354124">
                <a:tc>
                  <a:txBody>
                    <a:bodyPr/>
                    <a:lstStyle/>
                    <a:p>
                      <a:pPr algn="l" fontAlgn="ctr"/>
                      <a:endParaRPr lang="en-GB" sz="1800" b="0" i="0" u="none" strike="noStrike">
                        <a:solidFill>
                          <a:srgbClr val="000000"/>
                        </a:solidFill>
                        <a:effectLst/>
                        <a:latin typeface="Arial" panose="020B0604020202020204" pitchFamily="34" charset="0"/>
                      </a:endParaRPr>
                    </a:p>
                  </a:txBody>
                  <a:tcPr marL="3810" marR="3810" marT="381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Overall absence rate</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6.9%</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7.5%</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6.7%</a:t>
                      </a:r>
                    </a:p>
                  </a:txBody>
                  <a:tcPr marL="3810" marR="3810" marT="381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134904284"/>
                  </a:ext>
                </a:extLst>
              </a:tr>
              <a:tr h="354124">
                <a:tc>
                  <a:txBody>
                    <a:bodyPr/>
                    <a:lstStyle/>
                    <a:p>
                      <a:pPr algn="l" fontAlgn="ctr"/>
                      <a:endParaRPr lang="en-GB" sz="1800" b="0" i="0" u="none" strike="noStrike">
                        <a:solidFill>
                          <a:srgbClr val="000000"/>
                        </a:solidFill>
                        <a:effectLst/>
                        <a:latin typeface="Arial" panose="020B0604020202020204" pitchFamily="34" charset="0"/>
                      </a:endParaRPr>
                    </a:p>
                  </a:txBody>
                  <a:tcPr marL="3810" marR="3810" marT="381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Percentage of persistent absentees </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23.5%</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24.2%</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19.4%</a:t>
                      </a:r>
                    </a:p>
                  </a:txBody>
                  <a:tcPr marL="3810" marR="3810" marT="381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232484451"/>
                  </a:ext>
                </a:extLst>
              </a:tr>
              <a:tr h="354124">
                <a:tc>
                  <a:txBody>
                    <a:bodyPr/>
                    <a:lstStyle/>
                    <a:p>
                      <a:pPr algn="l" fontAlgn="ctr"/>
                      <a:endParaRPr lang="en-GB" sz="1800" b="0" i="0" u="none" strike="noStrike">
                        <a:solidFill>
                          <a:srgbClr val="000000"/>
                        </a:solidFill>
                        <a:effectLst/>
                        <a:latin typeface="Arial" panose="020B0604020202020204" pitchFamily="34" charset="0"/>
                      </a:endParaRPr>
                    </a:p>
                  </a:txBody>
                  <a:tcPr marL="3810" marR="3810" marT="381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Percentage of severe absentees </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1.4%</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1.7%</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2.0%</a:t>
                      </a:r>
                    </a:p>
                  </a:txBody>
                  <a:tcPr marL="3810" marR="3810" marT="381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210700188"/>
                  </a:ext>
                </a:extLst>
              </a:tr>
              <a:tr h="354124">
                <a:tc>
                  <a:txBody>
                    <a:bodyPr/>
                    <a:lstStyle/>
                    <a:p>
                      <a:pPr algn="l" fontAlgn="ctr"/>
                      <a:endParaRPr lang="en-GB" sz="1800" b="0" i="0" u="none" strike="noStrike">
                        <a:solidFill>
                          <a:srgbClr val="000000"/>
                        </a:solidFill>
                        <a:effectLst/>
                        <a:latin typeface="Arial" panose="020B0604020202020204" pitchFamily="34" charset="0"/>
                      </a:endParaRPr>
                    </a:p>
                  </a:txBody>
                  <a:tcPr marL="3810" marR="3810" marT="381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Unauthorised absence rate</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1.6%</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2.1%</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2.2%</a:t>
                      </a:r>
                    </a:p>
                  </a:txBody>
                  <a:tcPr marL="3810" marR="3810" marT="381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063570634"/>
                  </a:ext>
                </a:extLst>
              </a:tr>
              <a:tr h="354124">
                <a:tc>
                  <a:txBody>
                    <a:bodyPr/>
                    <a:lstStyle/>
                    <a:p>
                      <a:pPr algn="ctr" fontAlgn="ctr"/>
                      <a:r>
                        <a:rPr lang="en-GB" sz="1800" b="0" i="0" u="none" strike="noStrike">
                          <a:solidFill>
                            <a:srgbClr val="000000"/>
                          </a:solidFill>
                          <a:effectLst/>
                          <a:latin typeface="Arial" panose="020B0604020202020204" pitchFamily="34" charset="0"/>
                        </a:rPr>
                        <a:t>Norfolk</a:t>
                      </a:r>
                    </a:p>
                  </a:txBody>
                  <a:tcPr marL="3810" marR="3810" marT="381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Authorised absence rate</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6.2%</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dirty="0">
                          <a:solidFill>
                            <a:srgbClr val="000000"/>
                          </a:solidFill>
                          <a:effectLst/>
                          <a:latin typeface="Arial" panose="020B0604020202020204" pitchFamily="34" charset="0"/>
                        </a:rPr>
                        <a:t>5.9%</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5.0%</a:t>
                      </a:r>
                    </a:p>
                  </a:txBody>
                  <a:tcPr marL="3810" marR="3810" marT="381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666634445"/>
                  </a:ext>
                </a:extLst>
              </a:tr>
              <a:tr h="354124">
                <a:tc>
                  <a:txBody>
                    <a:bodyPr/>
                    <a:lstStyle/>
                    <a:p>
                      <a:pPr algn="ctr" fontAlgn="ctr"/>
                      <a:endParaRPr lang="en-GB" sz="1800" b="0" i="0" u="none" strike="noStrike">
                        <a:solidFill>
                          <a:srgbClr val="000000"/>
                        </a:solidFill>
                        <a:effectLst/>
                        <a:latin typeface="Arial" panose="020B0604020202020204" pitchFamily="34" charset="0"/>
                      </a:endParaRPr>
                    </a:p>
                  </a:txBody>
                  <a:tcPr marL="3810" marR="3810" marT="381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Overall absence rate</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7.7%</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7.9%</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7.2%</a:t>
                      </a:r>
                    </a:p>
                  </a:txBody>
                  <a:tcPr marL="3810" marR="3810" marT="381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43807214"/>
                  </a:ext>
                </a:extLst>
              </a:tr>
              <a:tr h="354124">
                <a:tc>
                  <a:txBody>
                    <a:bodyPr/>
                    <a:lstStyle/>
                    <a:p>
                      <a:pPr algn="ctr" fontAlgn="ctr"/>
                      <a:endParaRPr lang="en-GB" sz="1800" b="0" i="0" u="none" strike="noStrike">
                        <a:solidFill>
                          <a:srgbClr val="000000"/>
                        </a:solidFill>
                        <a:effectLst/>
                        <a:latin typeface="Arial" panose="020B0604020202020204" pitchFamily="34" charset="0"/>
                      </a:endParaRPr>
                    </a:p>
                  </a:txBody>
                  <a:tcPr marL="3810" marR="3810" marT="381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Percentage of persistent absentees </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27.7%</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25.8%</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20.9%</a:t>
                      </a:r>
                    </a:p>
                  </a:txBody>
                  <a:tcPr marL="3810" marR="3810" marT="381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764551125"/>
                  </a:ext>
                </a:extLst>
              </a:tr>
              <a:tr h="354124">
                <a:tc>
                  <a:txBody>
                    <a:bodyPr/>
                    <a:lstStyle/>
                    <a:p>
                      <a:pPr algn="ctr" fontAlgn="ctr"/>
                      <a:endParaRPr lang="en-GB" sz="1800" b="0" i="0" u="none" strike="noStrike">
                        <a:solidFill>
                          <a:srgbClr val="000000"/>
                        </a:solidFill>
                        <a:effectLst/>
                        <a:latin typeface="Arial" panose="020B0604020202020204" pitchFamily="34" charset="0"/>
                      </a:endParaRPr>
                    </a:p>
                  </a:txBody>
                  <a:tcPr marL="3810" marR="3810" marT="381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Percentage of severe absentees </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1.6%</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2.1%</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800" b="0" i="0" u="none" strike="noStrike">
                          <a:solidFill>
                            <a:srgbClr val="000000"/>
                          </a:solidFill>
                          <a:effectLst/>
                          <a:latin typeface="Arial" panose="020B0604020202020204" pitchFamily="34" charset="0"/>
                        </a:rPr>
                        <a:t>2.3%</a:t>
                      </a:r>
                    </a:p>
                  </a:txBody>
                  <a:tcPr marL="3810" marR="3810" marT="381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689735484"/>
                  </a:ext>
                </a:extLst>
              </a:tr>
              <a:tr h="354124">
                <a:tc>
                  <a:txBody>
                    <a:bodyPr/>
                    <a:lstStyle/>
                    <a:p>
                      <a:pPr algn="ctr" fontAlgn="ctr"/>
                      <a:endParaRPr lang="en-GB" sz="1800" b="0" i="0" u="none" strike="noStrike">
                        <a:solidFill>
                          <a:srgbClr val="000000"/>
                        </a:solidFill>
                        <a:effectLst/>
                        <a:latin typeface="Arial" panose="020B0604020202020204" pitchFamily="34" charset="0"/>
                      </a:endParaRPr>
                    </a:p>
                  </a:txBody>
                  <a:tcPr marL="3810" marR="3810" marT="381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Unauthorised absence rate</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1.6%</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a:solidFill>
                            <a:srgbClr val="000000"/>
                          </a:solidFill>
                          <a:effectLst/>
                          <a:latin typeface="Arial" panose="020B0604020202020204" pitchFamily="34" charset="0"/>
                        </a:rPr>
                        <a:t>2.0%</a:t>
                      </a:r>
                    </a:p>
                  </a:txBody>
                  <a:tcPr marL="3810" marR="3810" marT="381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t"/>
                      <a:r>
                        <a:rPr lang="en-GB" sz="1800" b="0" i="0" u="none" strike="noStrike" dirty="0">
                          <a:solidFill>
                            <a:srgbClr val="000000"/>
                          </a:solidFill>
                          <a:effectLst/>
                          <a:latin typeface="Arial" panose="020B0604020202020204" pitchFamily="34" charset="0"/>
                        </a:rPr>
                        <a:t>2.1%</a:t>
                      </a:r>
                    </a:p>
                  </a:txBody>
                  <a:tcPr marL="3810" marR="3810" marT="381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105752499"/>
                  </a:ext>
                </a:extLst>
              </a:tr>
            </a:tbl>
          </a:graphicData>
        </a:graphic>
      </p:graphicFrame>
    </p:spTree>
    <p:extLst>
      <p:ext uri="{BB962C8B-B14F-4D97-AF65-F5344CB8AC3E}">
        <p14:creationId xmlns:p14="http://schemas.microsoft.com/office/powerpoint/2010/main" val="40526269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lourish Logo2.png">
            <a:extLst>
              <a:ext uri="{FF2B5EF4-FFF2-40B4-BE49-F238E27FC236}">
                <a16:creationId xmlns:a16="http://schemas.microsoft.com/office/drawing/2014/main" id="{77FF78AA-729F-C3BD-181D-DC677029F9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34928" y="5763992"/>
            <a:ext cx="1237742" cy="831711"/>
          </a:xfrm>
          <a:prstGeom prst="rect">
            <a:avLst/>
          </a:prstGeom>
          <a:ln w="12700">
            <a:miter lim="400000"/>
          </a:ln>
        </p:spPr>
      </p:pic>
      <p:graphicFrame>
        <p:nvGraphicFramePr>
          <p:cNvPr id="3" name="Table 2">
            <a:extLst>
              <a:ext uri="{FF2B5EF4-FFF2-40B4-BE49-F238E27FC236}">
                <a16:creationId xmlns:a16="http://schemas.microsoft.com/office/drawing/2014/main" id="{88B2CCF6-1B46-13CA-7A16-70B7F4D44B6A}"/>
              </a:ext>
            </a:extLst>
          </p:cNvPr>
          <p:cNvGraphicFramePr>
            <a:graphicFrameLocks noGrp="1"/>
          </p:cNvGraphicFramePr>
          <p:nvPr>
            <p:extLst>
              <p:ext uri="{D42A27DB-BD31-4B8C-83A1-F6EECF244321}">
                <p14:modId xmlns:p14="http://schemas.microsoft.com/office/powerpoint/2010/main" val="3183320090"/>
              </p:ext>
            </p:extLst>
          </p:nvPr>
        </p:nvGraphicFramePr>
        <p:xfrm>
          <a:off x="2032000" y="593068"/>
          <a:ext cx="8128000" cy="5586779"/>
        </p:xfrm>
        <a:graphic>
          <a:graphicData uri="http://schemas.openxmlformats.org/drawingml/2006/table">
            <a:tbl>
              <a:tblPr firstRow="1" bandRow="1">
                <a:tableStyleId>{7DF18680-E054-41AD-8BC1-D1AEF772440D}</a:tableStyleId>
              </a:tblPr>
              <a:tblGrid>
                <a:gridCol w="6992079">
                  <a:extLst>
                    <a:ext uri="{9D8B030D-6E8A-4147-A177-3AD203B41FA5}">
                      <a16:colId xmlns:a16="http://schemas.microsoft.com/office/drawing/2014/main" val="2597889341"/>
                    </a:ext>
                  </a:extLst>
                </a:gridCol>
                <a:gridCol w="1135921">
                  <a:extLst>
                    <a:ext uri="{9D8B030D-6E8A-4147-A177-3AD203B41FA5}">
                      <a16:colId xmlns:a16="http://schemas.microsoft.com/office/drawing/2014/main" val="3283313807"/>
                    </a:ext>
                  </a:extLst>
                </a:gridCol>
              </a:tblGrid>
              <a:tr h="527099">
                <a:tc gridSpan="2">
                  <a:txBody>
                    <a:bodyPr/>
                    <a:lstStyle/>
                    <a:p>
                      <a:pPr algn="ctr"/>
                      <a:r>
                        <a:rPr lang="en-GB" sz="2800" dirty="0"/>
                        <a:t>Children Missing Education</a:t>
                      </a:r>
                    </a:p>
                  </a:txBody>
                  <a:tcPr>
                    <a:solidFill>
                      <a:srgbClr val="000066"/>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5431020"/>
                  </a:ext>
                </a:extLst>
              </a:tr>
              <a:tr h="370840">
                <a:tc>
                  <a:txBody>
                    <a:bodyPr/>
                    <a:lstStyle/>
                    <a:p>
                      <a:pPr algn="l"/>
                      <a:r>
                        <a:rPr lang="en-GB" sz="2000" b="1" dirty="0"/>
                        <a:t>Children Missing Education</a:t>
                      </a:r>
                    </a:p>
                  </a:txBody>
                  <a:tcPr/>
                </a:tc>
                <a:tc>
                  <a:txBody>
                    <a:bodyPr/>
                    <a:lstStyle/>
                    <a:p>
                      <a:r>
                        <a:rPr lang="en-GB" sz="2000" b="1" dirty="0"/>
                        <a:t>517</a:t>
                      </a:r>
                    </a:p>
                  </a:txBody>
                  <a:tcPr/>
                </a:tc>
                <a:extLst>
                  <a:ext uri="{0D108BD9-81ED-4DB2-BD59-A6C34878D82A}">
                    <a16:rowId xmlns:a16="http://schemas.microsoft.com/office/drawing/2014/main" val="706655635"/>
                  </a:ext>
                </a:extLst>
              </a:tr>
              <a:tr h="370840">
                <a:tc>
                  <a:txBody>
                    <a:bodyPr/>
                    <a:lstStyle/>
                    <a:p>
                      <a:pPr algn="l"/>
                      <a:r>
                        <a:rPr lang="en-GB" sz="2000" b="1" dirty="0"/>
                        <a:t>Children Missing Education with AES</a:t>
                      </a:r>
                    </a:p>
                  </a:txBody>
                  <a:tcPr/>
                </a:tc>
                <a:tc>
                  <a:txBody>
                    <a:bodyPr/>
                    <a:lstStyle/>
                    <a:p>
                      <a:r>
                        <a:rPr lang="en-GB" sz="2000" b="1" dirty="0"/>
                        <a:t>309</a:t>
                      </a:r>
                    </a:p>
                  </a:txBody>
                  <a:tcPr/>
                </a:tc>
                <a:extLst>
                  <a:ext uri="{0D108BD9-81ED-4DB2-BD59-A6C34878D82A}">
                    <a16:rowId xmlns:a16="http://schemas.microsoft.com/office/drawing/2014/main" val="1247978178"/>
                  </a:ext>
                </a:extLst>
              </a:tr>
              <a:tr h="370840">
                <a:tc>
                  <a:txBody>
                    <a:bodyPr/>
                    <a:lstStyle/>
                    <a:p>
                      <a:pPr algn="r"/>
                      <a:r>
                        <a:rPr lang="en-GB" sz="2000" b="1" dirty="0"/>
                        <a:t>Total</a:t>
                      </a:r>
                    </a:p>
                  </a:txBody>
                  <a:tcPr/>
                </a:tc>
                <a:tc>
                  <a:txBody>
                    <a:bodyPr/>
                    <a:lstStyle/>
                    <a:p>
                      <a:r>
                        <a:rPr lang="en-GB" sz="2000" dirty="0"/>
                        <a:t>824</a:t>
                      </a:r>
                    </a:p>
                  </a:txBody>
                  <a:tcPr/>
                </a:tc>
                <a:extLst>
                  <a:ext uri="{0D108BD9-81ED-4DB2-BD59-A6C34878D82A}">
                    <a16:rowId xmlns:a16="http://schemas.microsoft.com/office/drawing/2014/main" val="538432810"/>
                  </a:ext>
                </a:extLst>
              </a:tr>
              <a:tr h="370840">
                <a:tc>
                  <a:txBody>
                    <a:bodyPr/>
                    <a:lstStyle/>
                    <a:p>
                      <a:pPr algn="l"/>
                      <a:r>
                        <a:rPr lang="en-GB" sz="2000" dirty="0"/>
                        <a:t>Open to an AEO</a:t>
                      </a:r>
                    </a:p>
                  </a:txBody>
                  <a:tcPr/>
                </a:tc>
                <a:tc>
                  <a:txBody>
                    <a:bodyPr/>
                    <a:lstStyle/>
                    <a:p>
                      <a:r>
                        <a:rPr lang="en-GB" sz="2000" dirty="0"/>
                        <a:t>128</a:t>
                      </a:r>
                    </a:p>
                  </a:txBody>
                  <a:tcPr/>
                </a:tc>
                <a:extLst>
                  <a:ext uri="{0D108BD9-81ED-4DB2-BD59-A6C34878D82A}">
                    <a16:rowId xmlns:a16="http://schemas.microsoft.com/office/drawing/2014/main" val="2840458029"/>
                  </a:ext>
                </a:extLst>
              </a:tr>
              <a:tr h="370840">
                <a:tc>
                  <a:txBody>
                    <a:bodyPr/>
                    <a:lstStyle/>
                    <a:p>
                      <a:pPr algn="l"/>
                      <a:r>
                        <a:rPr lang="en-GB" sz="2000" dirty="0"/>
                        <a:t>Awaiting Admission Placement</a:t>
                      </a:r>
                    </a:p>
                  </a:txBody>
                  <a:tcPr/>
                </a:tc>
                <a:tc>
                  <a:txBody>
                    <a:bodyPr/>
                    <a:lstStyle/>
                    <a:p>
                      <a:r>
                        <a:rPr lang="en-GB" sz="2000" dirty="0"/>
                        <a:t>24</a:t>
                      </a:r>
                    </a:p>
                  </a:txBody>
                  <a:tcPr/>
                </a:tc>
                <a:extLst>
                  <a:ext uri="{0D108BD9-81ED-4DB2-BD59-A6C34878D82A}">
                    <a16:rowId xmlns:a16="http://schemas.microsoft.com/office/drawing/2014/main" val="3082081523"/>
                  </a:ext>
                </a:extLst>
              </a:tr>
              <a:tr h="370840">
                <a:tc>
                  <a:txBody>
                    <a:bodyPr/>
                    <a:lstStyle/>
                    <a:p>
                      <a:pPr algn="l"/>
                      <a:r>
                        <a:rPr lang="en-GB" sz="2000" dirty="0"/>
                        <a:t>Confirm Enrolment at school</a:t>
                      </a:r>
                    </a:p>
                  </a:txBody>
                  <a:tcPr/>
                </a:tc>
                <a:tc>
                  <a:txBody>
                    <a:bodyPr/>
                    <a:lstStyle/>
                    <a:p>
                      <a:r>
                        <a:rPr lang="en-GB" sz="2000" dirty="0"/>
                        <a:t>1</a:t>
                      </a:r>
                    </a:p>
                  </a:txBody>
                  <a:tcPr/>
                </a:tc>
                <a:extLst>
                  <a:ext uri="{0D108BD9-81ED-4DB2-BD59-A6C34878D82A}">
                    <a16:rowId xmlns:a16="http://schemas.microsoft.com/office/drawing/2014/main" val="3750065079"/>
                  </a:ext>
                </a:extLst>
              </a:tr>
              <a:tr h="370840">
                <a:tc>
                  <a:txBody>
                    <a:bodyPr/>
                    <a:lstStyle/>
                    <a:p>
                      <a:pPr algn="l"/>
                      <a:r>
                        <a:rPr lang="en-GB" sz="2000" dirty="0"/>
                        <a:t>Establish whereabouts Abroad</a:t>
                      </a:r>
                    </a:p>
                  </a:txBody>
                  <a:tcPr/>
                </a:tc>
                <a:tc>
                  <a:txBody>
                    <a:bodyPr/>
                    <a:lstStyle/>
                    <a:p>
                      <a:r>
                        <a:rPr lang="en-GB" sz="2000" dirty="0"/>
                        <a:t>40</a:t>
                      </a:r>
                    </a:p>
                  </a:txBody>
                  <a:tcPr/>
                </a:tc>
                <a:extLst>
                  <a:ext uri="{0D108BD9-81ED-4DB2-BD59-A6C34878D82A}">
                    <a16:rowId xmlns:a16="http://schemas.microsoft.com/office/drawing/2014/main" val="1288112708"/>
                  </a:ext>
                </a:extLst>
              </a:tr>
              <a:tr h="370840">
                <a:tc>
                  <a:txBody>
                    <a:bodyPr/>
                    <a:lstStyle/>
                    <a:p>
                      <a:pPr algn="l"/>
                      <a:r>
                        <a:rPr lang="en-GB" sz="2000" dirty="0"/>
                        <a:t>Establish whereabouts in </a:t>
                      </a:r>
                    </a:p>
                    <a:p>
                      <a:pPr algn="l"/>
                      <a:r>
                        <a:rPr lang="en-GB" sz="2000" dirty="0"/>
                        <a:t> Norfolk</a:t>
                      </a:r>
                    </a:p>
                  </a:txBody>
                  <a:tcPr/>
                </a:tc>
                <a:tc>
                  <a:txBody>
                    <a:bodyPr/>
                    <a:lstStyle/>
                    <a:p>
                      <a:r>
                        <a:rPr lang="en-GB" sz="2000" dirty="0"/>
                        <a:t>107</a:t>
                      </a:r>
                    </a:p>
                  </a:txBody>
                  <a:tcPr/>
                </a:tc>
                <a:extLst>
                  <a:ext uri="{0D108BD9-81ED-4DB2-BD59-A6C34878D82A}">
                    <a16:rowId xmlns:a16="http://schemas.microsoft.com/office/drawing/2014/main" val="3482042985"/>
                  </a:ext>
                </a:extLst>
              </a:tr>
              <a:tr h="370840">
                <a:tc>
                  <a:txBody>
                    <a:bodyPr/>
                    <a:lstStyle/>
                    <a:p>
                      <a:pPr algn="l"/>
                      <a:r>
                        <a:rPr lang="en-GB" sz="2000" dirty="0"/>
                        <a:t>Establish whereabouts outside Norfolk</a:t>
                      </a:r>
                    </a:p>
                  </a:txBody>
                  <a:tcPr/>
                </a:tc>
                <a:tc>
                  <a:txBody>
                    <a:bodyPr/>
                    <a:lstStyle/>
                    <a:p>
                      <a:r>
                        <a:rPr lang="en-GB" sz="2000" dirty="0"/>
                        <a:t>30</a:t>
                      </a:r>
                    </a:p>
                  </a:txBody>
                  <a:tcPr/>
                </a:tc>
                <a:extLst>
                  <a:ext uri="{0D108BD9-81ED-4DB2-BD59-A6C34878D82A}">
                    <a16:rowId xmlns:a16="http://schemas.microsoft.com/office/drawing/2014/main" val="556020927"/>
                  </a:ext>
                </a:extLst>
              </a:tr>
              <a:tr h="370840">
                <a:tc>
                  <a:txBody>
                    <a:bodyPr/>
                    <a:lstStyle/>
                    <a:p>
                      <a:pPr algn="l"/>
                      <a:r>
                        <a:rPr lang="en-GB" sz="2000" dirty="0"/>
                        <a:t>Fair Access</a:t>
                      </a:r>
                    </a:p>
                  </a:txBody>
                  <a:tcPr/>
                </a:tc>
                <a:tc>
                  <a:txBody>
                    <a:bodyPr/>
                    <a:lstStyle/>
                    <a:p>
                      <a:r>
                        <a:rPr lang="en-GB" sz="2000" dirty="0"/>
                        <a:t>12</a:t>
                      </a:r>
                    </a:p>
                  </a:txBody>
                  <a:tcPr/>
                </a:tc>
                <a:extLst>
                  <a:ext uri="{0D108BD9-81ED-4DB2-BD59-A6C34878D82A}">
                    <a16:rowId xmlns:a16="http://schemas.microsoft.com/office/drawing/2014/main" val="3383113198"/>
                  </a:ext>
                </a:extLst>
              </a:tr>
              <a:tr h="370840">
                <a:tc>
                  <a:txBody>
                    <a:bodyPr/>
                    <a:lstStyle/>
                    <a:p>
                      <a:pPr algn="l"/>
                      <a:r>
                        <a:rPr lang="en-GB" sz="2000" dirty="0"/>
                        <a:t>Refer to other LA</a:t>
                      </a:r>
                    </a:p>
                  </a:txBody>
                  <a:tcPr/>
                </a:tc>
                <a:tc>
                  <a:txBody>
                    <a:bodyPr/>
                    <a:lstStyle/>
                    <a:p>
                      <a:r>
                        <a:rPr lang="en-GB" sz="2000" dirty="0"/>
                        <a:t>80</a:t>
                      </a:r>
                    </a:p>
                  </a:txBody>
                  <a:tcPr/>
                </a:tc>
                <a:extLst>
                  <a:ext uri="{0D108BD9-81ED-4DB2-BD59-A6C34878D82A}">
                    <a16:rowId xmlns:a16="http://schemas.microsoft.com/office/drawing/2014/main" val="1905359395"/>
                  </a:ext>
                </a:extLst>
              </a:tr>
              <a:tr h="370840">
                <a:tc>
                  <a:txBody>
                    <a:bodyPr/>
                    <a:lstStyle/>
                    <a:p>
                      <a:pPr algn="l"/>
                      <a:r>
                        <a:rPr lang="en-GB" sz="2000" dirty="0"/>
                        <a:t>Virtual School /LAC</a:t>
                      </a:r>
                    </a:p>
                  </a:txBody>
                  <a:tcPr/>
                </a:tc>
                <a:tc>
                  <a:txBody>
                    <a:bodyPr/>
                    <a:lstStyle/>
                    <a:p>
                      <a:r>
                        <a:rPr lang="en-GB" sz="2000" dirty="0"/>
                        <a:t>6</a:t>
                      </a:r>
                    </a:p>
                  </a:txBody>
                  <a:tcPr/>
                </a:tc>
                <a:extLst>
                  <a:ext uri="{0D108BD9-81ED-4DB2-BD59-A6C34878D82A}">
                    <a16:rowId xmlns:a16="http://schemas.microsoft.com/office/drawing/2014/main" val="924824838"/>
                  </a:ext>
                </a:extLst>
              </a:tr>
            </a:tbl>
          </a:graphicData>
        </a:graphic>
      </p:graphicFrame>
      <p:sp>
        <p:nvSpPr>
          <p:cNvPr id="2" name="Title 1">
            <a:extLst>
              <a:ext uri="{FF2B5EF4-FFF2-40B4-BE49-F238E27FC236}">
                <a16:creationId xmlns:a16="http://schemas.microsoft.com/office/drawing/2014/main" id="{58022521-F331-F254-2C5A-A97FB5A27D47}"/>
              </a:ext>
            </a:extLst>
          </p:cNvPr>
          <p:cNvSpPr>
            <a:spLocks noGrp="1"/>
          </p:cNvSpPr>
          <p:nvPr>
            <p:ph type="title"/>
          </p:nvPr>
        </p:nvSpPr>
        <p:spPr>
          <a:xfrm>
            <a:off x="838200" y="-1325563"/>
            <a:ext cx="10515600" cy="1325563"/>
          </a:xfrm>
        </p:spPr>
        <p:txBody>
          <a:bodyPr lIns="45718" tIns="45718" rIns="45718" bIns="45718" anchor="b">
            <a:normAutofit/>
          </a:bodyPr>
          <a:lstStyle/>
          <a:p>
            <a:r>
              <a:rPr lang="en-GB" dirty="0"/>
              <a:t>Children missing education</a:t>
            </a:r>
          </a:p>
        </p:txBody>
      </p:sp>
    </p:spTree>
    <p:extLst>
      <p:ext uri="{BB962C8B-B14F-4D97-AF65-F5344CB8AC3E}">
        <p14:creationId xmlns:p14="http://schemas.microsoft.com/office/powerpoint/2010/main" val="20632479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BAA126-32B9-9753-D562-05B918541E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8154170">
            <a:off x="7233454" y="-7499740"/>
            <a:ext cx="11656569" cy="8792126"/>
          </a:xfrm>
          <a:prstGeom prst="rect">
            <a:avLst/>
          </a:prstGeom>
        </p:spPr>
      </p:pic>
      <p:sp>
        <p:nvSpPr>
          <p:cNvPr id="4" name="Title 3">
            <a:extLst>
              <a:ext uri="{FF2B5EF4-FFF2-40B4-BE49-F238E27FC236}">
                <a16:creationId xmlns:a16="http://schemas.microsoft.com/office/drawing/2014/main" id="{BBB8106D-ED9D-9FF6-D9F8-8EDC8C6F21A3}"/>
              </a:ext>
            </a:extLst>
          </p:cNvPr>
          <p:cNvSpPr txBox="1">
            <a:spLocks noGrp="1"/>
          </p:cNvSpPr>
          <p:nvPr>
            <p:ph type="title" idx="4294967295"/>
          </p:nvPr>
        </p:nvSpPr>
        <p:spPr>
          <a:xfrm>
            <a:off x="576291" y="465706"/>
            <a:ext cx="5985376"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332F60"/>
                </a:solidFill>
                <a:effectLst/>
                <a:uLnTx/>
                <a:uFillTx/>
                <a:latin typeface="Rockwell" panose="02060603020205020403" pitchFamily="18" charset="77"/>
                <a:ea typeface="+mn-ea"/>
                <a:cs typeface="Calibri"/>
                <a:sym typeface="Calibri"/>
              </a:rPr>
              <a:t>A School Attendance Strategy for Norfolk</a:t>
            </a:r>
            <a:endParaRPr kumimoji="0" lang="en-US" sz="4000" b="1" i="0" u="none" strike="noStrike" kern="0" cap="none" spc="0" normalizeH="0" baseline="0" noProof="0" dirty="0">
              <a:ln>
                <a:noFill/>
              </a:ln>
              <a:solidFill>
                <a:srgbClr val="332F60"/>
              </a:solidFill>
              <a:effectLst/>
              <a:uLnTx/>
              <a:uFillTx/>
              <a:latin typeface="Rockwell" panose="02060603020205020403" pitchFamily="18" charset="77"/>
              <a:ea typeface="+mn-ea"/>
              <a:cs typeface="Calibri"/>
              <a:sym typeface="Calibri"/>
            </a:endParaRPr>
          </a:p>
        </p:txBody>
      </p:sp>
      <p:sp>
        <p:nvSpPr>
          <p:cNvPr id="5" name="TextBox 4">
            <a:extLst>
              <a:ext uri="{FF2B5EF4-FFF2-40B4-BE49-F238E27FC236}">
                <a16:creationId xmlns:a16="http://schemas.microsoft.com/office/drawing/2014/main" id="{C80AE284-5A9F-29D2-D53E-D26AFECDD0A5}"/>
              </a:ext>
            </a:extLst>
          </p:cNvPr>
          <p:cNvSpPr txBox="1"/>
          <p:nvPr/>
        </p:nvSpPr>
        <p:spPr>
          <a:xfrm>
            <a:off x="576291" y="1846378"/>
            <a:ext cx="5099295" cy="4708981"/>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332F60"/>
                </a:solidFill>
                <a:effectLst/>
                <a:uLnTx/>
                <a:uFillTx/>
                <a:latin typeface="+mj-lt"/>
                <a:cs typeface="Calibri"/>
                <a:sym typeface="Calibri"/>
              </a:rPr>
              <a:t>School life provides a crucial platform where the critical components of healthy development can be nurtured. It is not just a place of academic learning; it is somewhere to belong, to achieve, to have meaning and purpose and is an arena for social and emotional development in preparation for adulthood. This SCR requires a culture shift both in terms of how multi-agency services value the multi-facetted benefits of school and a redesign of service intervention so that schools are placed at the very heart of multiagency provision.”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332F60"/>
                </a:solidFill>
                <a:effectLst/>
                <a:uLnTx/>
                <a:uFillTx/>
                <a:latin typeface="+mj-lt"/>
                <a:cs typeface="Calibri"/>
                <a:sym typeface="Calibri"/>
              </a:rPr>
              <a:t>(NSCP Serious Case Review)</a:t>
            </a:r>
            <a:endParaRPr kumimoji="0" lang="en-GB" sz="1800" b="1" i="0" u="none" strike="noStrike" kern="0" cap="none" spc="0" normalizeH="0" baseline="0" noProof="0" dirty="0">
              <a:ln>
                <a:noFill/>
              </a:ln>
              <a:solidFill>
                <a:srgbClr val="332F60"/>
              </a:solidFill>
              <a:effectLst/>
              <a:uLnTx/>
              <a:uFillTx/>
              <a:latin typeface="+mj-lt"/>
              <a:cs typeface="Calibri"/>
              <a:sym typeface="Calibri"/>
            </a:endParaRPr>
          </a:p>
        </p:txBody>
      </p:sp>
      <p:pic>
        <p:nvPicPr>
          <p:cNvPr id="6" name="Picture 5">
            <a:extLst>
              <a:ext uri="{FF2B5EF4-FFF2-40B4-BE49-F238E27FC236}">
                <a16:creationId xmlns:a16="http://schemas.microsoft.com/office/drawing/2014/main" id="{AC8BD4D1-C0EE-D9F6-BC7B-7ABD22DF868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10064" y="640505"/>
            <a:ext cx="3512843" cy="5003550"/>
          </a:xfrm>
          <a:prstGeom prst="rect">
            <a:avLst/>
          </a:prstGeom>
          <a:ln>
            <a:solidFill>
              <a:schemeClr val="tx1"/>
            </a:solidFill>
          </a:ln>
        </p:spPr>
      </p:pic>
    </p:spTree>
    <p:extLst>
      <p:ext uri="{BB962C8B-B14F-4D97-AF65-F5344CB8AC3E}">
        <p14:creationId xmlns:p14="http://schemas.microsoft.com/office/powerpoint/2010/main" val="954578241"/>
      </p:ext>
    </p:extLst>
  </p:cSld>
  <p:clrMapOvr>
    <a:masterClrMapping/>
  </p:clrMapOvr>
  <p:transition spd="med"/>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5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391113-094c-4272-bd59-d7a9a76b2edd">
      <Terms xmlns="http://schemas.microsoft.com/office/infopath/2007/PartnerControls"/>
    </lcf76f155ced4ddcb4097134ff3c332f>
    <TaxCatchAll xmlns="94202314-371f-4a32-9f59-6af7e294e9c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E234AB498C6441AE5D71DD1DC65A61" ma:contentTypeVersion="14" ma:contentTypeDescription="Create a new document." ma:contentTypeScope="" ma:versionID="dc5c1c57734c6946a3a0cbfe32c9d9fb">
  <xsd:schema xmlns:xsd="http://www.w3.org/2001/XMLSchema" xmlns:xs="http://www.w3.org/2001/XMLSchema" xmlns:p="http://schemas.microsoft.com/office/2006/metadata/properties" xmlns:ns2="4d391113-094c-4272-bd59-d7a9a76b2edd" xmlns:ns3="94202314-371f-4a32-9f59-6af7e294e9cd" targetNamespace="http://schemas.microsoft.com/office/2006/metadata/properties" ma:root="true" ma:fieldsID="0c0a269e039222d6987eab346ff05a20" ns2:_="" ns3:_="">
    <xsd:import namespace="4d391113-094c-4272-bd59-d7a9a76b2edd"/>
    <xsd:import namespace="94202314-371f-4a32-9f59-6af7e294e9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91113-094c-4272-bd59-d7a9a76b2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202314-371f-4a32-9f59-6af7e294e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b4cbb5d-f235-48ac-956b-d1903922d358}" ma:internalName="TaxCatchAll" ma:showField="CatchAllData" ma:web="94202314-371f-4a32-9f59-6af7e294e9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147905-981F-4FEE-ADC3-5547269D8F1F}">
  <ds:schemaRefs>
    <ds:schemaRef ds:uri="http://schemas.openxmlformats.org/package/2006/metadata/core-properties"/>
    <ds:schemaRef ds:uri="4d391113-094c-4272-bd59-d7a9a76b2edd"/>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94202314-371f-4a32-9f59-6af7e294e9cd"/>
    <ds:schemaRef ds:uri="http://www.w3.org/XML/1998/namespace"/>
  </ds:schemaRefs>
</ds:datastoreItem>
</file>

<file path=customXml/itemProps2.xml><?xml version="1.0" encoding="utf-8"?>
<ds:datastoreItem xmlns:ds="http://schemas.openxmlformats.org/officeDocument/2006/customXml" ds:itemID="{CD35926B-8A63-4F67-8D28-63023D38E233}">
  <ds:schemaRefs>
    <ds:schemaRef ds:uri="http://schemas.microsoft.com/sharepoint/v3/contenttype/forms"/>
  </ds:schemaRefs>
</ds:datastoreItem>
</file>

<file path=customXml/itemProps3.xml><?xml version="1.0" encoding="utf-8"?>
<ds:datastoreItem xmlns:ds="http://schemas.openxmlformats.org/officeDocument/2006/customXml" ds:itemID="{F0413D01-3927-4809-B465-79A3745864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91113-094c-4272-bd59-d7a9a76b2edd"/>
    <ds:schemaRef ds:uri="94202314-371f-4a32-9f59-6af7e294e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14058</TotalTime>
  <Words>4797</Words>
  <Application>Microsoft Office PowerPoint</Application>
  <PresentationFormat>Widescreen</PresentationFormat>
  <Paragraphs>279</Paragraphs>
  <Slides>22</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Arial Unicode MS</vt:lpstr>
      <vt:lpstr>Calibri</vt:lpstr>
      <vt:lpstr>Calibri Light</vt:lpstr>
      <vt:lpstr>Helvetica</vt:lpstr>
      <vt:lpstr>Rockwell</vt:lpstr>
      <vt:lpstr>Segoe UI</vt:lpstr>
      <vt:lpstr>Wingdings</vt:lpstr>
      <vt:lpstr>1_Office Theme</vt:lpstr>
      <vt:lpstr>5_Office Theme</vt:lpstr>
      <vt:lpstr>2_Office Theme</vt:lpstr>
      <vt:lpstr>Everyday counts! Working together to improve school attendance Katie Griffiths  The Attendance Service</vt:lpstr>
      <vt:lpstr>Safeguarding</vt:lpstr>
      <vt:lpstr>Let’s begin with a fun quiz…</vt:lpstr>
      <vt:lpstr>Education Act 1996</vt:lpstr>
      <vt:lpstr>Attendance </vt:lpstr>
      <vt:lpstr>Year on year average absence percentages</vt:lpstr>
      <vt:lpstr>'Absence rates by geographic level - autumn term' in England and Norfolk between 2021/22 Autumn term and 2023/24 Autumn term</vt:lpstr>
      <vt:lpstr>Children missing education</vt:lpstr>
      <vt:lpstr>A School Attendance Strategy for Norfolk</vt:lpstr>
      <vt:lpstr>The importance of school attendance</vt:lpstr>
      <vt:lpstr>An Emphasis on a Multi-agency response </vt:lpstr>
      <vt:lpstr>Quotes from new guidance</vt:lpstr>
      <vt:lpstr>Push and pull factors</vt:lpstr>
      <vt:lpstr>Grouping factors</vt:lpstr>
      <vt:lpstr>Activity: Case Study 1, Stephen Stephen is 14 years old; he lives with his dad and younger sister who is at primary school. Stephen has been going to the youth group in his area for about a year but over the last 6 weeks he hasn’t attended as often and when he does, volunteers have noticed he seems more withdrawn and can be angry at times. One of the engagement workers from the group who knows Stephen well, finds a time to talk to him to try to find out if there is anything wrong.    Stephen seems embarrassed and says he is fine. The following week, the Engagement Worker checks in with Stephen again and he explains that he’s been in trouble at school for being late and leaving school early. Stephen explained that his dad has hurt his back and is currently not able to work or make sure that Stephen’s sister can get to school – she can’t walk alone as she has to cross a main road. Stephen said he is worried about his dad and his sister and he’s tired as he’s helping with all the jobs around the house. He’s also worried as his dad is self-employed and they don’t have much money at the moment. He says he feels guilty about coming to youth group, but his dad wants him to have some time to enjoy himself.   What do you think the Engagement Worker should do? What might you do in this situation?  </vt:lpstr>
      <vt:lpstr>Activity: Case Study 2, Claire  Claire is 5 and started school last Easter. Claire settled well into school, and she attended school every day. Claire’s teacher often talks to Claire’s mother, Christina at school drop-off and pick-up times. For the last few weeks, Claire has started to have odd days absent from school, Christina always contacts the school to inform them of the absence and explains these are due to illness. The class teacher catches Christina at the beginning of the school day and invites her in to have a chat. Christina explains that since she had a baby 3 months ago, she has been really struggling as the baby has been unwell and unable to sleep. Whilst Christina said she had lots of support from friends and family in the first few weeks, this has now stopped, and she feels embarrassed and ashamed to ask for help.    What do you think the teacher should do? What might you do in this situation and who else could help?  </vt:lpstr>
      <vt:lpstr>Think attendance in every professional conversation about a child</vt:lpstr>
      <vt:lpstr>How to incorporate attendance support in your practice</vt:lpstr>
      <vt:lpstr>Make attendance everyone’s business</vt:lpstr>
      <vt:lpstr>Intervention Pathway</vt:lpstr>
      <vt:lpstr>Where to access support </vt:lpstr>
      <vt:lpstr>Partner Survey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Norfolk Futures: Corporate Priorities</dc:title>
  <dc:creator>McDiarmid, Fiona</dc:creator>
  <cp:lastModifiedBy>Genevieve Bouquet</cp:lastModifiedBy>
  <cp:revision>480</cp:revision>
  <cp:lastPrinted>2019-09-17T12:18:36Z</cp:lastPrinted>
  <dcterms:created xsi:type="dcterms:W3CDTF">2017-09-20T15:18:56Z</dcterms:created>
  <dcterms:modified xsi:type="dcterms:W3CDTF">2024-05-29T10:26:11Z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0x0101003BE234AB498C6441AE5D71DD1DC65A61</vt:lpwstr>
  </property>
  <property fmtid="{D5CDD505-2E9C-101B-9397-08002B2CF9AE}" pid="3" name="MediaServiceImageTags">
    <vt:lpwstr/>
  </property>
  <property fmtid="{D5CDD505-2E9C-101B-9397-08002B2CF9AE}" pid="4" name="Order">
    <vt:r8>24600</vt:r8>
  </property>
</Properties>
</file>