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60" r:id="rId6"/>
  </p:sldMasterIdLst>
  <p:notesMasterIdLst>
    <p:notesMasterId r:id="rId34"/>
  </p:notesMasterIdLst>
  <p:sldIdLst>
    <p:sldId id="260" r:id="rId7"/>
    <p:sldId id="2147472519" r:id="rId8"/>
    <p:sldId id="2147472485" r:id="rId9"/>
    <p:sldId id="2147472473" r:id="rId10"/>
    <p:sldId id="2147475420" r:id="rId11"/>
    <p:sldId id="2147471517" r:id="rId12"/>
    <p:sldId id="2147472518" r:id="rId13"/>
    <p:sldId id="2147472348" r:id="rId14"/>
    <p:sldId id="2147472470" r:id="rId15"/>
    <p:sldId id="2147472486" r:id="rId16"/>
    <p:sldId id="2147472483" r:id="rId17"/>
    <p:sldId id="2147472495" r:id="rId18"/>
    <p:sldId id="2147472504" r:id="rId19"/>
    <p:sldId id="2147472499" r:id="rId20"/>
    <p:sldId id="2147472497" r:id="rId21"/>
    <p:sldId id="2147472505" r:id="rId22"/>
    <p:sldId id="2147472501" r:id="rId23"/>
    <p:sldId id="2147472509" r:id="rId24"/>
    <p:sldId id="2147472508" r:id="rId25"/>
    <p:sldId id="2147472510" r:id="rId26"/>
    <p:sldId id="2147472511" r:id="rId27"/>
    <p:sldId id="2147472512" r:id="rId28"/>
    <p:sldId id="2147472513" r:id="rId29"/>
    <p:sldId id="2147472514" r:id="rId30"/>
    <p:sldId id="2147472515" r:id="rId31"/>
    <p:sldId id="2147472516" r:id="rId32"/>
    <p:sldId id="21474725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206"/>
    <a:srgbClr val="FFFFFF"/>
    <a:srgbClr val="E54B94"/>
    <a:srgbClr val="34B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1C1A4-CE6D-4870-9799-3253ADAFC7EF}" v="3159" dt="2025-10-14T13:03:58.725"/>
    <p1510:client id="{BBDE3A72-C8E5-4B94-8C44-3E5A07E1DF73}" v="7055" dt="2025-10-14T14:11:35.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3" autoAdjust="0"/>
  </p:normalViewPr>
  <p:slideViewPr>
    <p:cSldViewPr snapToGrid="0">
      <p:cViewPr varScale="1">
        <p:scale>
          <a:sx n="90" d="100"/>
          <a:sy n="90" d="100"/>
        </p:scale>
        <p:origin x="127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F4240-5B93-42AF-BCD4-FA0DED572075}"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CD857-3937-4430-BA40-C8EEFFD7BE65}" type="slidenum">
              <a:rPr lang="en-GB" smtClean="0"/>
              <a:t>‹#›</a:t>
            </a:fld>
            <a:endParaRPr lang="en-GB"/>
          </a:p>
        </p:txBody>
      </p:sp>
    </p:spTree>
    <p:extLst>
      <p:ext uri="{BB962C8B-B14F-4D97-AF65-F5344CB8AC3E}">
        <p14:creationId xmlns:p14="http://schemas.microsoft.com/office/powerpoint/2010/main" val="244486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2665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4CD857-3937-4430-BA40-C8EEFFD7BE65}" type="slidenum">
              <a:rPr lang="en-GB" smtClean="0"/>
              <a:t>10</a:t>
            </a:fld>
            <a:endParaRPr lang="en-GB"/>
          </a:p>
        </p:txBody>
      </p:sp>
    </p:spTree>
    <p:extLst>
      <p:ext uri="{BB962C8B-B14F-4D97-AF65-F5344CB8AC3E}">
        <p14:creationId xmlns:p14="http://schemas.microsoft.com/office/powerpoint/2010/main" val="220553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9C323ABC-FBA7-4D96-B745-41F9E92E4470}" type="slidenum">
              <a:rPr lang="en-GB" smtClean="0"/>
              <a:t>11</a:t>
            </a:fld>
            <a:endParaRPr lang="en-GB"/>
          </a:p>
        </p:txBody>
      </p:sp>
    </p:spTree>
    <p:extLst>
      <p:ext uri="{BB962C8B-B14F-4D97-AF65-F5344CB8AC3E}">
        <p14:creationId xmlns:p14="http://schemas.microsoft.com/office/powerpoint/2010/main" val="179445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628C6-930A-B3AE-2B41-4BBA77AAA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DEA1C-2F67-4BDC-A1E0-5369CA8A5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CFC37-BE1F-5B2F-4DDE-04BAF5AE5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br>
              <a:rPr lang="en-GB" dirty="0"/>
            </a:br>
            <a:endParaRPr lang="en-GB" dirty="0"/>
          </a:p>
        </p:txBody>
      </p:sp>
      <p:sp>
        <p:nvSpPr>
          <p:cNvPr id="4" name="Slide Number Placeholder 3">
            <a:extLst>
              <a:ext uri="{FF2B5EF4-FFF2-40B4-BE49-F238E27FC236}">
                <a16:creationId xmlns:a16="http://schemas.microsoft.com/office/drawing/2014/main" id="{0FFDF76B-C410-4B70-4332-1416AABB8801}"/>
              </a:ext>
            </a:extLst>
          </p:cNvPr>
          <p:cNvSpPr>
            <a:spLocks noGrp="1"/>
          </p:cNvSpPr>
          <p:nvPr>
            <p:ph type="sldNum" sz="quarter" idx="5"/>
          </p:nvPr>
        </p:nvSpPr>
        <p:spPr/>
        <p:txBody>
          <a:bodyPr/>
          <a:lstStyle/>
          <a:p>
            <a:fld id="{9C323ABC-FBA7-4D96-B745-41F9E92E4470}" type="slidenum">
              <a:rPr lang="en-GB" smtClean="0"/>
              <a:t>12</a:t>
            </a:fld>
            <a:endParaRPr lang="en-GB"/>
          </a:p>
        </p:txBody>
      </p:sp>
    </p:spTree>
    <p:extLst>
      <p:ext uri="{BB962C8B-B14F-4D97-AF65-F5344CB8AC3E}">
        <p14:creationId xmlns:p14="http://schemas.microsoft.com/office/powerpoint/2010/main" val="204506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 to highlight</a:t>
            </a:r>
          </a:p>
          <a:p>
            <a:endParaRPr lang="en-GB" dirty="0"/>
          </a:p>
          <a:p>
            <a:pPr marL="171450" indent="-171450">
              <a:buFontTx/>
              <a:buChar char="-"/>
            </a:pPr>
            <a:r>
              <a:rPr lang="en-GB" dirty="0"/>
              <a:t>In response to the reform we’ve begun planning for and implementing some elements of the reform – integrating team further in Children’s Services to increase multi-disciplinary working through Family Help teams</a:t>
            </a:r>
          </a:p>
          <a:p>
            <a:pPr marL="171450" indent="-171450">
              <a:buFontTx/>
              <a:buChar char="-"/>
            </a:pPr>
            <a:r>
              <a:rPr lang="en-GB" dirty="0"/>
              <a:t>Pilot and had independent evaluation highlight successes of the pilot and the positive response from staff and families</a:t>
            </a:r>
          </a:p>
        </p:txBody>
      </p:sp>
      <p:sp>
        <p:nvSpPr>
          <p:cNvPr id="4" name="Slide Number Placeholder 3"/>
          <p:cNvSpPr>
            <a:spLocks noGrp="1"/>
          </p:cNvSpPr>
          <p:nvPr>
            <p:ph type="sldNum" sz="quarter" idx="5"/>
          </p:nvPr>
        </p:nvSpPr>
        <p:spPr/>
        <p:txBody>
          <a:bodyPr/>
          <a:lstStyle/>
          <a:p>
            <a:fld id="{424CD857-3937-4430-BA40-C8EEFFD7BE65}" type="slidenum">
              <a:rPr lang="en-GB" smtClean="0"/>
              <a:t>13</a:t>
            </a:fld>
            <a:endParaRPr lang="en-GB"/>
          </a:p>
        </p:txBody>
      </p:sp>
    </p:spTree>
    <p:extLst>
      <p:ext uri="{BB962C8B-B14F-4D97-AF65-F5344CB8AC3E}">
        <p14:creationId xmlns:p14="http://schemas.microsoft.com/office/powerpoint/2010/main" val="429289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141F-ED22-B2EA-47DD-2CEF43882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6272C-19E7-9D17-3767-4E588180E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CB700-B2FF-2055-3AF7-B8DB10825F38}"/>
              </a:ext>
            </a:extLst>
          </p:cNvPr>
          <p:cNvSpPr>
            <a:spLocks noGrp="1"/>
          </p:cNvSpPr>
          <p:nvPr>
            <p:ph type="body" idx="1"/>
          </p:nvPr>
        </p:nvSpPr>
        <p:spPr/>
        <p:txBody>
          <a:bodyPr/>
          <a:lstStyle/>
          <a:p>
            <a:pPr>
              <a:buNone/>
            </a:pPr>
            <a:r>
              <a:rPr lang="en-GB" dirty="0"/>
              <a:t>Key points</a:t>
            </a:r>
          </a:p>
          <a:p>
            <a:pPr>
              <a:buNone/>
            </a:pPr>
            <a:endParaRPr lang="en-GB" dirty="0"/>
          </a:p>
          <a:p>
            <a:pPr marL="171450" indent="-171450">
              <a:buFontTx/>
              <a:buChar char="-"/>
            </a:pPr>
            <a:r>
              <a:rPr lang="en-GB" dirty="0"/>
              <a:t>Been our aspiration for a long time</a:t>
            </a:r>
          </a:p>
          <a:p>
            <a:pPr marL="171450" indent="-171450">
              <a:buFontTx/>
              <a:buChar char="-"/>
            </a:pPr>
            <a:r>
              <a:rPr lang="en-GB" dirty="0"/>
              <a:t>Also include a key focus on how we share information easily between organisation and move forward with a unique single identifier</a:t>
            </a:r>
            <a:br>
              <a:rPr lang="en-GB" dirty="0"/>
            </a:br>
            <a:r>
              <a:rPr lang="en-GB" dirty="0"/>
              <a:t>______</a:t>
            </a:r>
          </a:p>
          <a:p>
            <a:br>
              <a:rPr lang="en-GB" dirty="0"/>
            </a:br>
            <a:endParaRPr lang="en-GB" dirty="0"/>
          </a:p>
        </p:txBody>
      </p:sp>
      <p:sp>
        <p:nvSpPr>
          <p:cNvPr id="4" name="Slide Number Placeholder 3">
            <a:extLst>
              <a:ext uri="{FF2B5EF4-FFF2-40B4-BE49-F238E27FC236}">
                <a16:creationId xmlns:a16="http://schemas.microsoft.com/office/drawing/2014/main" id="{56B17DE1-9EE2-363F-5771-9A237B6AD6CF}"/>
              </a:ext>
            </a:extLst>
          </p:cNvPr>
          <p:cNvSpPr>
            <a:spLocks noGrp="1"/>
          </p:cNvSpPr>
          <p:nvPr>
            <p:ph type="sldNum" sz="quarter" idx="5"/>
          </p:nvPr>
        </p:nvSpPr>
        <p:spPr/>
        <p:txBody>
          <a:bodyPr/>
          <a:lstStyle/>
          <a:p>
            <a:fld id="{9C323ABC-FBA7-4D96-B745-41F9E92E4470}" type="slidenum">
              <a:rPr lang="en-GB" smtClean="0"/>
              <a:t>14</a:t>
            </a:fld>
            <a:endParaRPr lang="en-GB"/>
          </a:p>
        </p:txBody>
      </p:sp>
    </p:spTree>
    <p:extLst>
      <p:ext uri="{BB962C8B-B14F-4D97-AF65-F5344CB8AC3E}">
        <p14:creationId xmlns:p14="http://schemas.microsoft.com/office/powerpoint/2010/main" val="29444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F751D-2790-9815-00AB-DA6147327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23903-6E5A-B8EA-D859-F79BEABAC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F59F7-C644-9C8B-3487-965C48652467}"/>
              </a:ext>
            </a:extLst>
          </p:cNvPr>
          <p:cNvSpPr>
            <a:spLocks noGrp="1"/>
          </p:cNvSpPr>
          <p:nvPr>
            <p:ph type="body" idx="1"/>
          </p:nvPr>
        </p:nvSpPr>
        <p:spPr/>
        <p:txBody>
          <a:bodyPr/>
          <a:lstStyle/>
          <a:p>
            <a:br>
              <a:rPr lang="en-GB" dirty="0"/>
            </a:br>
            <a:endParaRPr lang="en-GB" dirty="0"/>
          </a:p>
        </p:txBody>
      </p:sp>
      <p:sp>
        <p:nvSpPr>
          <p:cNvPr id="4" name="Slide Number Placeholder 3">
            <a:extLst>
              <a:ext uri="{FF2B5EF4-FFF2-40B4-BE49-F238E27FC236}">
                <a16:creationId xmlns:a16="http://schemas.microsoft.com/office/drawing/2014/main" id="{ECEE7ED2-838E-2A44-027D-D6F5CF705D78}"/>
              </a:ext>
            </a:extLst>
          </p:cNvPr>
          <p:cNvSpPr>
            <a:spLocks noGrp="1"/>
          </p:cNvSpPr>
          <p:nvPr>
            <p:ph type="sldNum" sz="quarter" idx="5"/>
          </p:nvPr>
        </p:nvSpPr>
        <p:spPr/>
        <p:txBody>
          <a:bodyPr/>
          <a:lstStyle/>
          <a:p>
            <a:fld id="{9C323ABC-FBA7-4D96-B745-41F9E92E4470}" type="slidenum">
              <a:rPr lang="en-GB" smtClean="0"/>
              <a:t>15</a:t>
            </a:fld>
            <a:endParaRPr lang="en-GB"/>
          </a:p>
        </p:txBody>
      </p:sp>
    </p:spTree>
    <p:extLst>
      <p:ext uri="{BB962C8B-B14F-4D97-AF65-F5344CB8AC3E}">
        <p14:creationId xmlns:p14="http://schemas.microsoft.com/office/powerpoint/2010/main" val="330080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8FD33-506F-E11B-F3EA-985D9C978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801DA-E53E-06D8-340E-9E934A356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5B8FB-2A4B-B3ED-8503-332770F32D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Key points</a:t>
            </a:r>
            <a:endParaRPr lang="en-GB" dirty="0"/>
          </a:p>
        </p:txBody>
      </p:sp>
      <p:sp>
        <p:nvSpPr>
          <p:cNvPr id="4" name="Slide Number Placeholder 3">
            <a:extLst>
              <a:ext uri="{FF2B5EF4-FFF2-40B4-BE49-F238E27FC236}">
                <a16:creationId xmlns:a16="http://schemas.microsoft.com/office/drawing/2014/main" id="{0AFDED16-C08A-CAE0-0360-3D5F36C2E8D5}"/>
              </a:ext>
            </a:extLst>
          </p:cNvPr>
          <p:cNvSpPr>
            <a:spLocks noGrp="1"/>
          </p:cNvSpPr>
          <p:nvPr>
            <p:ph type="sldNum" sz="quarter" idx="5"/>
          </p:nvPr>
        </p:nvSpPr>
        <p:spPr/>
        <p:txBody>
          <a:bodyPr/>
          <a:lstStyle/>
          <a:p>
            <a:fld id="{9C323ABC-FBA7-4D96-B745-41F9E92E4470}" type="slidenum">
              <a:rPr lang="en-GB" smtClean="0"/>
              <a:t>17</a:t>
            </a:fld>
            <a:endParaRPr lang="en-GB"/>
          </a:p>
        </p:txBody>
      </p:sp>
    </p:spTree>
    <p:extLst>
      <p:ext uri="{BB962C8B-B14F-4D97-AF65-F5344CB8AC3E}">
        <p14:creationId xmlns:p14="http://schemas.microsoft.com/office/powerpoint/2010/main" val="340519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AB91-4C0E-DEE9-EC3C-B325F1C0B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636AE-5514-DC40-A69A-CD10A43C4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3AEF0-B273-1732-5D66-CE0F4B25075F}"/>
              </a:ext>
            </a:extLst>
          </p:cNvPr>
          <p:cNvSpPr>
            <a:spLocks noGrp="1"/>
          </p:cNvSpPr>
          <p:nvPr>
            <p:ph type="body" idx="1"/>
          </p:nvPr>
        </p:nvSpPr>
        <p:spPr/>
        <p:txBody>
          <a:bodyPr/>
          <a:lstStyle/>
          <a:p>
            <a:pPr marL="0" indent="0">
              <a:buFont typeface="Arial" panose="020B0604020202020204" pitchFamily="34" charset="0"/>
              <a:buNone/>
            </a:pPr>
            <a:r>
              <a:rPr lang="en-GB" dirty="0"/>
              <a:t>Key points to reference</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We want the morning to be as interactive as possible</a:t>
            </a:r>
          </a:p>
          <a:p>
            <a:pPr marL="171450" indent="-171450">
              <a:buFont typeface="Arial" panose="020B0604020202020204" pitchFamily="34" charset="0"/>
              <a:buChar char="•"/>
            </a:pPr>
            <a:r>
              <a:rPr lang="en-GB" dirty="0"/>
              <a:t>Varying levels of knowledge / involvement</a:t>
            </a:r>
          </a:p>
          <a:p>
            <a:pPr marL="171450" indent="-171450">
              <a:buFont typeface="Arial" panose="020B0604020202020204" pitchFamily="34" charset="0"/>
              <a:buChar char="•"/>
            </a:pPr>
            <a:r>
              <a:rPr lang="en-GB" dirty="0"/>
              <a:t>Invite people in to add their view / ask questions as we go</a:t>
            </a:r>
          </a:p>
          <a:p>
            <a:pPr marL="171450" indent="-171450">
              <a:buFont typeface="Arial" panose="020B0604020202020204" pitchFamily="34" charset="0"/>
              <a:buChar char="•"/>
            </a:pPr>
            <a:r>
              <a:rPr lang="en-GB" dirty="0"/>
              <a:t>Walkthrough aims</a:t>
            </a:r>
            <a:br>
              <a:rPr lang="en-GB" dirty="0"/>
            </a:br>
            <a:br>
              <a:rPr lang="en-GB" dirty="0"/>
            </a:br>
            <a:endParaRPr lang="en-GB" dirty="0"/>
          </a:p>
        </p:txBody>
      </p:sp>
      <p:sp>
        <p:nvSpPr>
          <p:cNvPr id="4" name="Slide Number Placeholder 3">
            <a:extLst>
              <a:ext uri="{FF2B5EF4-FFF2-40B4-BE49-F238E27FC236}">
                <a16:creationId xmlns:a16="http://schemas.microsoft.com/office/drawing/2014/main" id="{10346D1E-C904-518D-7E7B-CF334D71AD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ABC-FBA7-4D96-B745-41F9E92E44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423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Key points to reference</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We have three hours together this morning and we’ll roughly break halfway</a:t>
            </a:r>
          </a:p>
          <a:p>
            <a:pPr marL="171450" indent="-171450">
              <a:buFont typeface="Arial" panose="020B0604020202020204" pitchFamily="34" charset="0"/>
              <a:buChar char="•"/>
            </a:pPr>
            <a:r>
              <a:rPr lang="en-GB" dirty="0"/>
              <a:t>First half focused on understanding the programme to date</a:t>
            </a:r>
          </a:p>
          <a:p>
            <a:pPr marL="171450" indent="-171450">
              <a:buFont typeface="Arial" panose="020B0604020202020204" pitchFamily="34" charset="0"/>
              <a:buChar char="•"/>
            </a:pPr>
            <a:r>
              <a:rPr lang="en-GB" dirty="0"/>
              <a:t>Second half focused on how we can build our multi-agency approach further across the programme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24CD857-3937-4430-BA40-C8EEFFD7BE65}" type="slidenum">
              <a:rPr lang="en-GB" smtClean="0"/>
              <a:t>3</a:t>
            </a:fld>
            <a:endParaRPr lang="en-GB"/>
          </a:p>
        </p:txBody>
      </p:sp>
    </p:spTree>
    <p:extLst>
      <p:ext uri="{BB962C8B-B14F-4D97-AF65-F5344CB8AC3E}">
        <p14:creationId xmlns:p14="http://schemas.microsoft.com/office/powerpoint/2010/main" val="140717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6874-6BC9-07A9-BAAF-0144742A0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4167E-D740-0E32-A639-1B20398BA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B3234-89EB-9A02-BA98-04FDFB5241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Key points to reference</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Very helpfully the national programme is really </a:t>
            </a:r>
            <a:r>
              <a:rPr lang="en-GB" dirty="0" err="1"/>
              <a:t>emphasing</a:t>
            </a:r>
            <a:r>
              <a:rPr lang="en-GB" dirty="0"/>
              <a:t> the importance of co-production </a:t>
            </a:r>
          </a:p>
          <a:p>
            <a:pPr marL="628650" lvl="1" indent="-171450">
              <a:buFont typeface="Arial" panose="020B0604020202020204" pitchFamily="34" charset="0"/>
              <a:buChar char="•"/>
            </a:pPr>
            <a:r>
              <a:rPr lang="en-GB" dirty="0"/>
              <a:t>Giving the time for this in the plans</a:t>
            </a:r>
          </a:p>
          <a:p>
            <a:pPr marL="628650" lvl="1" indent="-171450">
              <a:buFont typeface="Arial" panose="020B0604020202020204" pitchFamily="34" charset="0"/>
              <a:buChar char="•"/>
            </a:pPr>
            <a:r>
              <a:rPr lang="en-GB" dirty="0"/>
              <a:t>Time for working with children and families</a:t>
            </a:r>
          </a:p>
          <a:p>
            <a:pPr marL="628650" lvl="1" indent="-171450">
              <a:buFont typeface="Arial" panose="020B0604020202020204" pitchFamily="34" charset="0"/>
              <a:buChar char="•"/>
            </a:pPr>
            <a:r>
              <a:rPr lang="en-GB" dirty="0"/>
              <a:t>And time for us as professionals to shape the future model</a:t>
            </a:r>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The slide reference feedback from a co-production with families on the IFD – feel familiar – but reinforces why the reforms resonate with how we want to work</a:t>
            </a:r>
            <a:br>
              <a:rPr lang="en-GB" dirty="0"/>
            </a:br>
            <a:br>
              <a:rPr lang="en-GB" dirty="0"/>
            </a:br>
            <a:endParaRPr lang="en-GB" dirty="0"/>
          </a:p>
        </p:txBody>
      </p:sp>
      <p:sp>
        <p:nvSpPr>
          <p:cNvPr id="4" name="Slide Number Placeholder 3">
            <a:extLst>
              <a:ext uri="{FF2B5EF4-FFF2-40B4-BE49-F238E27FC236}">
                <a16:creationId xmlns:a16="http://schemas.microsoft.com/office/drawing/2014/main" id="{6232B584-12B4-C7E6-944D-B73ADB2B62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ABC-FBA7-4D96-B745-41F9E92E44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26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5573F-7E04-1F25-508E-966E26460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19DB8-AB1E-25CF-F450-9C082F8E6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05EAC-4780-C224-C6FC-5E0C14E212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points to reference</a:t>
            </a:r>
          </a:p>
          <a:p>
            <a:endParaRPr lang="en-GB" dirty="0"/>
          </a:p>
          <a:p>
            <a:pPr marL="171450" indent="-171450">
              <a:buFont typeface="Arial" panose="020B0604020202020204" pitchFamily="34" charset="0"/>
              <a:buChar char="•"/>
            </a:pPr>
            <a:r>
              <a:rPr lang="en-GB" dirty="0"/>
              <a:t>The direction of travel for the Families First Programme has been clear for the past 2-3 year, since the IRCSC, Panel Report, CMA</a:t>
            </a:r>
          </a:p>
          <a:p>
            <a:pPr marL="171450" indent="-171450">
              <a:buFont typeface="Arial" panose="020B0604020202020204" pitchFamily="34" charset="0"/>
              <a:buChar char="•"/>
            </a:pPr>
            <a:r>
              <a:rPr lang="en-GB" dirty="0"/>
              <a:t>The themes in each of the reforms, whether across neighbourhood working in health, across social care, </a:t>
            </a:r>
            <a:r>
              <a:rPr lang="en-GB" dirty="0" err="1"/>
              <a:t>prenvention</a:t>
            </a:r>
            <a:r>
              <a:rPr lang="en-GB" dirty="0"/>
              <a:t> and early help all very similar</a:t>
            </a:r>
          </a:p>
          <a:p>
            <a:pPr marL="171450" indent="-171450">
              <a:buFont typeface="Arial" panose="020B0604020202020204" pitchFamily="34" charset="0"/>
              <a:buChar char="•"/>
            </a:pPr>
            <a:r>
              <a:rPr lang="en-GB" dirty="0"/>
              <a:t>Gov documents actively cross reference each other – but it’s still very much for us to make this make sense locally</a:t>
            </a:r>
          </a:p>
          <a:p>
            <a:pPr marL="171450" indent="-171450">
              <a:buFont typeface="Arial" panose="020B0604020202020204" pitchFamily="34" charset="0"/>
              <a:buChar char="•"/>
            </a:pPr>
            <a:r>
              <a:rPr lang="en-GB" dirty="0"/>
              <a:t>As part of this journey there has been an active push to test and take forward reforms</a:t>
            </a:r>
          </a:p>
          <a:p>
            <a:pPr marL="171450" indent="-171450">
              <a:buFont typeface="Arial" panose="020B0604020202020204" pitchFamily="34" charset="0"/>
              <a:buChar char="•"/>
            </a:pPr>
            <a:r>
              <a:rPr lang="en-GB" dirty="0"/>
              <a:t>Suite of document, Working Together, National Framework and programme guide that steer the shape of the programme going forward</a:t>
            </a:r>
          </a:p>
        </p:txBody>
      </p:sp>
      <p:sp>
        <p:nvSpPr>
          <p:cNvPr id="4" name="Slide Number Placeholder 3">
            <a:extLst>
              <a:ext uri="{FF2B5EF4-FFF2-40B4-BE49-F238E27FC236}">
                <a16:creationId xmlns:a16="http://schemas.microsoft.com/office/drawing/2014/main" id="{DA1D61BF-7D42-EF70-0BF8-C094A94459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B0D1F-4FB6-4AB9-9A89-8A1FE6CE5E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35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B8EE8-8972-8380-71BC-E77B86EEA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EE971-EBD0-3CD7-93AB-9B87E56816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B48B2A-DDCE-9127-5CA4-983E91BA85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points to reference</a:t>
            </a:r>
          </a:p>
          <a:p>
            <a:endParaRPr lang="en-GB" dirty="0"/>
          </a:p>
          <a:p>
            <a:pPr marL="171450" indent="-171450">
              <a:buFont typeface="Arial" panose="020B0604020202020204" pitchFamily="34" charset="0"/>
              <a:buChar char="•"/>
            </a:pPr>
            <a:r>
              <a:rPr lang="en-GB" dirty="0"/>
              <a:t>Importantly the aims of the reforms align closely with Flourish ambitions</a:t>
            </a:r>
          </a:p>
          <a:p>
            <a:pPr marL="171450" indent="-171450">
              <a:buFont typeface="Arial" panose="020B0604020202020204" pitchFamily="34" charset="0"/>
              <a:buChar char="•"/>
            </a:pPr>
            <a:r>
              <a:rPr lang="en-GB" dirty="0"/>
              <a:t>The key focus of prevention, community based help working in multi-disciplinary / multi-agency ways of working underpin the reform</a:t>
            </a:r>
          </a:p>
          <a:p>
            <a:pPr marL="171450" indent="-171450">
              <a:buFont typeface="Arial" panose="020B0604020202020204" pitchFamily="34" charset="0"/>
              <a:buChar char="•"/>
            </a:pPr>
            <a:r>
              <a:rPr lang="en-GB" dirty="0"/>
              <a:t>Reinforces our move to school and community based working</a:t>
            </a:r>
          </a:p>
          <a:p>
            <a:pPr marL="171450" indent="-171450">
              <a:buFont typeface="Arial" panose="020B0604020202020204" pitchFamily="34" charset="0"/>
              <a:buChar char="•"/>
            </a:pPr>
            <a:r>
              <a:rPr lang="en-GB" dirty="0"/>
              <a:t>Increased use of technology, improved information sharing resonate across each reform</a:t>
            </a:r>
          </a:p>
        </p:txBody>
      </p:sp>
    </p:spTree>
    <p:extLst>
      <p:ext uri="{BB962C8B-B14F-4D97-AF65-F5344CB8AC3E}">
        <p14:creationId xmlns:p14="http://schemas.microsoft.com/office/powerpoint/2010/main" val="35046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F96F-E1B3-3BFD-B1F8-67BD8A502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15E6D-EBCC-0742-03A1-8BDA35550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C88FF-EB0E-F007-4DE5-A864EA787FE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Key points to reference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xxx</a:t>
            </a:r>
            <a:br>
              <a:rPr lang="en-GB" dirty="0"/>
            </a:br>
            <a:br>
              <a:rPr lang="en-GB" dirty="0"/>
            </a:br>
            <a:endParaRPr lang="en-GB" dirty="0"/>
          </a:p>
        </p:txBody>
      </p:sp>
      <p:sp>
        <p:nvSpPr>
          <p:cNvPr id="4" name="Slide Number Placeholder 3">
            <a:extLst>
              <a:ext uri="{FF2B5EF4-FFF2-40B4-BE49-F238E27FC236}">
                <a16:creationId xmlns:a16="http://schemas.microsoft.com/office/drawing/2014/main" id="{DCCD30B3-BC3E-F578-F140-E903401F86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ABC-FBA7-4D96-B745-41F9E92E44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454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C00F-49D4-3CBE-5C15-13077C6CE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39D05-83DA-C7AB-A67E-842751FE0F8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092FE4-EE96-B7BE-DCBD-353618DB0D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points to reference</a:t>
            </a:r>
          </a:p>
          <a:p>
            <a:pPr>
              <a:buNone/>
            </a:pPr>
            <a:endParaRPr lang="en-GB" dirty="0"/>
          </a:p>
          <a:p>
            <a:pPr marL="171450" indent="-171450">
              <a:buFont typeface="Arial" panose="020B0604020202020204" pitchFamily="34" charset="0"/>
              <a:buChar char="•"/>
            </a:pPr>
            <a:r>
              <a:rPr lang="en-GB" dirty="0"/>
              <a:t>To achieve objectives:</a:t>
            </a:r>
          </a:p>
          <a:p>
            <a:pPr marL="628650" lvl="1" indent="-171450">
              <a:buFont typeface="Arial" panose="020B0604020202020204" pitchFamily="34" charset="0"/>
              <a:buChar char="•"/>
            </a:pPr>
            <a:r>
              <a:rPr lang="en-GB" dirty="0"/>
              <a:t>This is how DfE </a:t>
            </a:r>
            <a:r>
              <a:rPr lang="en-GB" dirty="0" err="1"/>
              <a:t>describle</a:t>
            </a:r>
            <a:r>
              <a:rPr lang="en-GB" dirty="0"/>
              <a:t> the system, one that is a local, end-to-end system of support and protection. </a:t>
            </a:r>
          </a:p>
          <a:p>
            <a:pPr marL="628650" lvl="1" indent="-171450">
              <a:buFont typeface="Arial" panose="020B0604020202020204" pitchFamily="34" charset="0"/>
              <a:buChar char="•"/>
            </a:pPr>
            <a:r>
              <a:rPr lang="en-GB" dirty="0"/>
              <a:t>The goal is to shift the balance towards prevention while ensuring children remain safe. </a:t>
            </a:r>
          </a:p>
          <a:p>
            <a:pPr marL="628650" lvl="1" indent="-171450">
              <a:buFont typeface="Arial" panose="020B0604020202020204" pitchFamily="34" charset="0"/>
              <a:buChar char="•"/>
            </a:pPr>
            <a:r>
              <a:rPr lang="en-GB" dirty="0"/>
              <a:t>It calls for integrated, joined-up services that effectively meet the needs of the local population through strong partnerships. </a:t>
            </a:r>
          </a:p>
          <a:p>
            <a:pPr marL="628650" lvl="1" indent="-171450">
              <a:buFont typeface="Arial" panose="020B0604020202020204" pitchFamily="34" charset="0"/>
              <a:buChar char="•"/>
            </a:pPr>
            <a:r>
              <a:rPr lang="en-GB" dirty="0"/>
              <a:t>A key shift reinforced is how our universal, community and family hubs offer runs in parallel with the whole system, moving away from tiers to support wrapped around the child and family</a:t>
            </a:r>
          </a:p>
          <a:p>
            <a:pPr marL="628650" lvl="1" indent="-171450">
              <a:buFont typeface="Arial" panose="020B0604020202020204" pitchFamily="34" charset="0"/>
              <a:buChar char="•"/>
            </a:pPr>
            <a:r>
              <a:rPr lang="en-GB" dirty="0"/>
              <a:t>A key part of the programme will be bring this to live for our local system in Norfolk</a:t>
            </a:r>
            <a:br>
              <a:rPr lang="en-GB" dirty="0"/>
            </a:br>
            <a:br>
              <a:rPr lang="en-GB" dirty="0"/>
            </a:br>
            <a:endParaRPr lang="en-GB" dirty="0"/>
          </a:p>
        </p:txBody>
      </p:sp>
    </p:spTree>
    <p:extLst>
      <p:ext uri="{BB962C8B-B14F-4D97-AF65-F5344CB8AC3E}">
        <p14:creationId xmlns:p14="http://schemas.microsoft.com/office/powerpoint/2010/main" val="212570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46686-D84D-C6E2-A176-CFFCF925C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0739B-4A2D-4D7B-3792-C824A26A1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54C37-0621-33BD-7B8C-AF11216195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points to reference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Formed a multi-agency programme board, but this is growing as the programme develops</a:t>
            </a:r>
          </a:p>
          <a:p>
            <a:pPr marL="171450" indent="-171450">
              <a:buFont typeface="Arial" panose="020B0604020202020204" pitchFamily="34" charset="0"/>
              <a:buChar char="•"/>
            </a:pPr>
            <a:r>
              <a:rPr lang="en-GB" dirty="0"/>
              <a:t>Recently made the formal shift to reporting into the NSCP</a:t>
            </a:r>
          </a:p>
          <a:p>
            <a:pPr marL="171450" indent="-171450">
              <a:buFont typeface="Arial" panose="020B0604020202020204" pitchFamily="34" charset="0"/>
              <a:buChar char="•"/>
            </a:pPr>
            <a:r>
              <a:rPr lang="en-GB" dirty="0"/>
              <a:t>Reference the three key focus areas of the programme</a:t>
            </a:r>
          </a:p>
          <a:p>
            <a:pPr>
              <a:buNone/>
            </a:pPr>
            <a:r>
              <a:rPr lang="en-GB" dirty="0"/>
              <a:t>______</a:t>
            </a:r>
          </a:p>
          <a:p>
            <a:br>
              <a:rPr lang="en-GB" dirty="0"/>
            </a:br>
            <a:endParaRPr lang="en-GB" dirty="0"/>
          </a:p>
        </p:txBody>
      </p:sp>
      <p:sp>
        <p:nvSpPr>
          <p:cNvPr id="4" name="Slide Number Placeholder 3">
            <a:extLst>
              <a:ext uri="{FF2B5EF4-FFF2-40B4-BE49-F238E27FC236}">
                <a16:creationId xmlns:a16="http://schemas.microsoft.com/office/drawing/2014/main" id="{F642689A-1AAB-FFAD-9751-56EF400D4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ABC-FBA7-4D96-B745-41F9E92E44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580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713E-1354-E067-59AB-9C54E289E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84F98F-B17B-A2FD-1B7F-D4E5E8F5E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F3120B-E7CD-1B16-6156-3A2798E6CBC0}"/>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5" name="Footer Placeholder 4">
            <a:extLst>
              <a:ext uri="{FF2B5EF4-FFF2-40B4-BE49-F238E27FC236}">
                <a16:creationId xmlns:a16="http://schemas.microsoft.com/office/drawing/2014/main" id="{0250715E-316C-DCAB-96C4-C93159CD7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A880AB-D6C0-C11C-5F9E-AD0F73B6DA8D}"/>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128421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F5A0-B2E4-6AB4-E537-7FA4FD9070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D8204F-96DB-2B24-469C-90BFFC6C20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B313E-488C-1CCB-0F86-4CE61B1DDF62}"/>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5" name="Footer Placeholder 4">
            <a:extLst>
              <a:ext uri="{FF2B5EF4-FFF2-40B4-BE49-F238E27FC236}">
                <a16:creationId xmlns:a16="http://schemas.microsoft.com/office/drawing/2014/main" id="{8057DD59-8783-07B6-0953-FE43DB2F2B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71CB0-9611-4774-101C-E97F00BC8B61}"/>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234413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6564B-8B4A-6CA4-DFB8-D00EE91C9E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939A31-DE0B-49B8-64BD-68D34DD91C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F3E02-A2DD-C620-E0F2-48024A2A923B}"/>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5" name="Footer Placeholder 4">
            <a:extLst>
              <a:ext uri="{FF2B5EF4-FFF2-40B4-BE49-F238E27FC236}">
                <a16:creationId xmlns:a16="http://schemas.microsoft.com/office/drawing/2014/main" id="{0BF78CE0-580A-34B6-4DB3-3F0CCCDA6B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B15E9-E273-9A8A-1BFD-A5C0A470E3D8}"/>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8617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4EC4-98E4-F00D-C0FE-B8D43CE3C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5B4E97-9A08-57F5-D2FF-8C094AFF5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EB183C-CDC6-32CA-1C7C-E29255DA14EA}"/>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5" name="Footer Placeholder 4">
            <a:extLst>
              <a:ext uri="{FF2B5EF4-FFF2-40B4-BE49-F238E27FC236}">
                <a16:creationId xmlns:a16="http://schemas.microsoft.com/office/drawing/2014/main" id="{066FFA3A-C639-1582-3F94-B11D5740D8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47FAF9-E8FF-4E2D-8CF3-2EF3384CFBE4}"/>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123462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2D07-49EE-9243-82E6-085D0265AC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B8728F-F132-202F-E9F7-2362490D6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D8DEB6-6351-14F7-858D-679F8BA8BE91}"/>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5" name="Footer Placeholder 4">
            <a:extLst>
              <a:ext uri="{FF2B5EF4-FFF2-40B4-BE49-F238E27FC236}">
                <a16:creationId xmlns:a16="http://schemas.microsoft.com/office/drawing/2014/main" id="{3AB04F53-2714-7998-8CCC-1E8D04369C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DCF7DB-731A-7BE2-E1BB-F9C75928EEB1}"/>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57058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27B9-9AF1-AB1B-E6E7-15EC5B449E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1AE91-14A0-B385-F577-16FF332840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28D506-1134-2821-440B-61B71B0E1850}"/>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5" name="Footer Placeholder 4">
            <a:extLst>
              <a:ext uri="{FF2B5EF4-FFF2-40B4-BE49-F238E27FC236}">
                <a16:creationId xmlns:a16="http://schemas.microsoft.com/office/drawing/2014/main" id="{7A6807B0-8E49-52C6-4B47-F46BE66A55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3C0C11-B658-696F-C1F1-1217D3903F51}"/>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130504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3288-9FD7-0268-CD99-7DAD560F6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7259AE-AE1C-F669-35BB-5164389F6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C6744F-E1F7-682A-1633-9482FF09D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387F10-0882-4390-52E5-CF30B0884E21}"/>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6" name="Footer Placeholder 5">
            <a:extLst>
              <a:ext uri="{FF2B5EF4-FFF2-40B4-BE49-F238E27FC236}">
                <a16:creationId xmlns:a16="http://schemas.microsoft.com/office/drawing/2014/main" id="{0313F4B1-EC60-587D-416A-B89463F022A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8E7F0AF-7E52-6050-79EE-880F67654C10}"/>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401022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6254-221E-DAD5-FC41-5396F0B5F3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F6A8A1-C628-3991-5C49-2C5319D44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EC3C4C-91D1-80B7-4A64-0CB5B2295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9DF9AB-78F6-0EE3-B6D8-7B503C6C8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3770F-8A28-19BE-E222-A1D282DD3B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93D9A6-645B-5E17-6192-F96152964883}"/>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8" name="Footer Placeholder 7">
            <a:extLst>
              <a:ext uri="{FF2B5EF4-FFF2-40B4-BE49-F238E27FC236}">
                <a16:creationId xmlns:a16="http://schemas.microsoft.com/office/drawing/2014/main" id="{0848CEE1-34BD-38BB-CD92-708D737728C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674CADE-697A-2CF3-4A9F-0D391DA4C2C8}"/>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2687833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B1F9-88E5-FC0E-FFF2-A404EFEE8B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8D697C-0722-983B-50F1-20C6CF0901E9}"/>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4" name="Footer Placeholder 3">
            <a:extLst>
              <a:ext uri="{FF2B5EF4-FFF2-40B4-BE49-F238E27FC236}">
                <a16:creationId xmlns:a16="http://schemas.microsoft.com/office/drawing/2014/main" id="{58017E0C-2571-5191-8F92-75C87420086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B89CC2C-4EC9-DBBB-3FC9-DAE968536F07}"/>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3351327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E6018-EA65-5A65-E8ED-9F0DF8248818}"/>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3" name="Footer Placeholder 2">
            <a:extLst>
              <a:ext uri="{FF2B5EF4-FFF2-40B4-BE49-F238E27FC236}">
                <a16:creationId xmlns:a16="http://schemas.microsoft.com/office/drawing/2014/main" id="{0D2F928F-2A6A-5F20-20E0-E627115A7E1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CB3E5EB-2721-BE41-CBF8-4C99979A30CD}"/>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41264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3B70-173D-BB38-A0D7-8BCF7D088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7F3601-B9D1-8296-A471-5D7F5FE5C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65901B-9556-5A9F-A69F-27A6E681D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BAB71-3742-A566-AC9A-699F6DF41D57}"/>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6" name="Footer Placeholder 5">
            <a:extLst>
              <a:ext uri="{FF2B5EF4-FFF2-40B4-BE49-F238E27FC236}">
                <a16:creationId xmlns:a16="http://schemas.microsoft.com/office/drawing/2014/main" id="{41EAAD6F-CA2E-5492-0946-21698BD01A1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7722AD8-D32E-07B0-4C34-AEE446FE2247}"/>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264869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9BA3-6C1A-F030-C4D4-9A9448454D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C6DD10-BFF8-147C-77DD-D8085037CE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74568-D8D2-68A5-5863-802A631DABE7}"/>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5" name="Footer Placeholder 4">
            <a:extLst>
              <a:ext uri="{FF2B5EF4-FFF2-40B4-BE49-F238E27FC236}">
                <a16:creationId xmlns:a16="http://schemas.microsoft.com/office/drawing/2014/main" id="{65874BC1-EF05-04F7-012F-698D9AE672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024D3-DE30-4A70-5855-A4FEFD1DA6CA}"/>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878240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8AE7-5705-6675-26F6-250A0523B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72042E-9C5D-6A2B-246C-E58BEEDBB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5803CCB-2593-F64D-7447-BFB016481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258D8-6E28-4D2C-459A-BB93F82EA780}"/>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6" name="Footer Placeholder 5">
            <a:extLst>
              <a:ext uri="{FF2B5EF4-FFF2-40B4-BE49-F238E27FC236}">
                <a16:creationId xmlns:a16="http://schemas.microsoft.com/office/drawing/2014/main" id="{2A65E3B4-6382-0A1F-4DEB-263615CB0FD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0DA0375-0230-5521-1677-93F1F061DED8}"/>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1459544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F875-0739-94C1-6C24-DCB5323589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7BEBE8-7CD3-0AF0-23C2-2B3A7EAA0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616E4B-E807-5C9A-C7ED-06550E517942}"/>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5" name="Footer Placeholder 4">
            <a:extLst>
              <a:ext uri="{FF2B5EF4-FFF2-40B4-BE49-F238E27FC236}">
                <a16:creationId xmlns:a16="http://schemas.microsoft.com/office/drawing/2014/main" id="{B89C7ACE-626F-E18D-599F-7AAFF53255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07C995-D4AB-1E6B-F437-66DC4D73E1C9}"/>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40420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47C6F-1D3B-5505-A1C5-2E11768D2C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46F5F5-601D-EC95-81F6-A0B2E9992E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3A73F1-DA65-073C-76FB-1C03BA5A1848}"/>
              </a:ext>
            </a:extLst>
          </p:cNvPr>
          <p:cNvSpPr>
            <a:spLocks noGrp="1"/>
          </p:cNvSpPr>
          <p:nvPr>
            <p:ph type="dt" sz="half" idx="10"/>
          </p:nvPr>
        </p:nvSpPr>
        <p:spPr/>
        <p:txBody>
          <a:bodyPr/>
          <a:lstStyle/>
          <a:p>
            <a:fld id="{B81654FB-4D47-41AA-BFB3-EEFFC2FA71FA}" type="datetimeFigureOut">
              <a:rPr lang="en-GB" smtClean="0"/>
              <a:t>06/11/2025</a:t>
            </a:fld>
            <a:endParaRPr lang="en-GB" dirty="0"/>
          </a:p>
        </p:txBody>
      </p:sp>
      <p:sp>
        <p:nvSpPr>
          <p:cNvPr id="5" name="Footer Placeholder 4">
            <a:extLst>
              <a:ext uri="{FF2B5EF4-FFF2-40B4-BE49-F238E27FC236}">
                <a16:creationId xmlns:a16="http://schemas.microsoft.com/office/drawing/2014/main" id="{AB36F3B2-E187-BBC1-69F2-3EC5614B41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AB1C13-417F-FC19-9308-5EF142E5D835}"/>
              </a:ext>
            </a:extLst>
          </p:cNvPr>
          <p:cNvSpPr>
            <a:spLocks noGrp="1"/>
          </p:cNvSpPr>
          <p:nvPr>
            <p:ph type="sldNum" sz="quarter" idx="12"/>
          </p:nvPr>
        </p:nvSpPr>
        <p:spPr/>
        <p:txBody>
          <a:bodyPr/>
          <a:lstStyle/>
          <a:p>
            <a:fld id="{5B9F505C-3CC2-4BE1-B17F-0827B5CD4547}" type="slidenum">
              <a:rPr lang="en-GB" smtClean="0"/>
              <a:t>‹#›</a:t>
            </a:fld>
            <a:endParaRPr lang="en-GB" dirty="0"/>
          </a:p>
        </p:txBody>
      </p:sp>
    </p:spTree>
    <p:extLst>
      <p:ext uri="{BB962C8B-B14F-4D97-AF65-F5344CB8AC3E}">
        <p14:creationId xmlns:p14="http://schemas.microsoft.com/office/powerpoint/2010/main" val="2740933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dirty="0"/>
          </a:p>
        </p:txBody>
      </p:sp>
    </p:spTree>
    <p:extLst>
      <p:ext uri="{BB962C8B-B14F-4D97-AF65-F5344CB8AC3E}">
        <p14:creationId xmlns:p14="http://schemas.microsoft.com/office/powerpoint/2010/main" val="3171785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976714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9185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4A6D-0261-82C9-A308-7BD762CFD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1F7BC9-B05D-85C8-31E1-E1F962D0B9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E81B71-256F-0BA7-73E4-71F6B157DDDA}"/>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5" name="Footer Placeholder 4">
            <a:extLst>
              <a:ext uri="{FF2B5EF4-FFF2-40B4-BE49-F238E27FC236}">
                <a16:creationId xmlns:a16="http://schemas.microsoft.com/office/drawing/2014/main" id="{FB064AEF-E634-16E1-A085-1F36B4D81D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1FED-03CF-DA07-63A1-D43FDA1DB5C9}"/>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77552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BD02-9485-6B4A-8C9C-FCE463B24B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B5B22F-E844-C977-934C-F6961BF3BC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2E04CA-8C27-2011-9514-D928F3DACB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49DA62-CC28-EA75-9BE9-1CFB88F44077}"/>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6" name="Footer Placeholder 5">
            <a:extLst>
              <a:ext uri="{FF2B5EF4-FFF2-40B4-BE49-F238E27FC236}">
                <a16:creationId xmlns:a16="http://schemas.microsoft.com/office/drawing/2014/main" id="{010A5B8F-D846-4A03-7710-AFF2F434B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7062DF-055E-4A8A-9F35-5DD0DCA6DAF0}"/>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122774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92D0-B823-44A9-8B31-D1B1368FDD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04252-CD9E-247F-5FE1-3BE7942B0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3026E-8C27-054D-E9B3-31361B11B0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B690D2-F8E7-ED3C-5464-43385171A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221924-91EF-B348-DFDA-547649FC13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0F95BD-2F6B-9D19-D296-629B3DFDA817}"/>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8" name="Footer Placeholder 7">
            <a:extLst>
              <a:ext uri="{FF2B5EF4-FFF2-40B4-BE49-F238E27FC236}">
                <a16:creationId xmlns:a16="http://schemas.microsoft.com/office/drawing/2014/main" id="{97DA3FCB-F791-8DD3-1BDE-487ED0012C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B7DCA8-8411-9975-D85C-B18B0F50423B}"/>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334163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3270-3440-99D3-DCC8-869751B3E3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AC7349-D130-0F30-428C-D1D3691AFEBD}"/>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4" name="Footer Placeholder 3">
            <a:extLst>
              <a:ext uri="{FF2B5EF4-FFF2-40B4-BE49-F238E27FC236}">
                <a16:creationId xmlns:a16="http://schemas.microsoft.com/office/drawing/2014/main" id="{BC206B23-0D21-CB54-AECB-CD01E00198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3D11B9-73BA-0C9F-86FC-483580510633}"/>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362763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0BE58-B84E-3B14-B58C-69F8A013A68B}"/>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3" name="Footer Placeholder 2">
            <a:extLst>
              <a:ext uri="{FF2B5EF4-FFF2-40B4-BE49-F238E27FC236}">
                <a16:creationId xmlns:a16="http://schemas.microsoft.com/office/drawing/2014/main" id="{902D9910-70AC-BCE7-796C-0BA3398941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2B2393-7076-79DA-45C8-644B67692C08}"/>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196734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6CAC-D750-AC93-F86B-0D005902C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631177-8A7F-0FD4-D82D-372D14ADE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EC389-FD27-5B91-5206-8B021E0FE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0AFA0-3195-73F6-1BCC-ECA1CAE357E9}"/>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6" name="Footer Placeholder 5">
            <a:extLst>
              <a:ext uri="{FF2B5EF4-FFF2-40B4-BE49-F238E27FC236}">
                <a16:creationId xmlns:a16="http://schemas.microsoft.com/office/drawing/2014/main" id="{9C35B09D-F2DD-0084-FE9E-317B5D725A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C094CA-5849-8B05-09F7-6FD4D953D402}"/>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104162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DDDB-2A9D-0B92-4F48-CE9DC05A2C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569CE6-696C-7983-8B38-780F8C1BA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7B8EEC-BB54-A010-DC9C-9BE291751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EAE2F-4B7A-855D-9B42-E6F2B1D10997}"/>
              </a:ext>
            </a:extLst>
          </p:cNvPr>
          <p:cNvSpPr>
            <a:spLocks noGrp="1"/>
          </p:cNvSpPr>
          <p:nvPr>
            <p:ph type="dt" sz="half" idx="10"/>
          </p:nvPr>
        </p:nvSpPr>
        <p:spPr/>
        <p:txBody>
          <a:bodyPr/>
          <a:lstStyle/>
          <a:p>
            <a:fld id="{3B119751-9CB8-4193-8C6B-B026E6BAA8D0}" type="datetimeFigureOut">
              <a:rPr lang="en-GB" smtClean="0"/>
              <a:t>06/11/2025</a:t>
            </a:fld>
            <a:endParaRPr lang="en-GB"/>
          </a:p>
        </p:txBody>
      </p:sp>
      <p:sp>
        <p:nvSpPr>
          <p:cNvPr id="6" name="Footer Placeholder 5">
            <a:extLst>
              <a:ext uri="{FF2B5EF4-FFF2-40B4-BE49-F238E27FC236}">
                <a16:creationId xmlns:a16="http://schemas.microsoft.com/office/drawing/2014/main" id="{BDB78CEB-4D76-F332-3FC5-A574C8358D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13214B-83F0-0372-FA98-BC556D6A708F}"/>
              </a:ext>
            </a:extLst>
          </p:cNvPr>
          <p:cNvSpPr>
            <a:spLocks noGrp="1"/>
          </p:cNvSpPr>
          <p:nvPr>
            <p:ph type="sldNum" sz="quarter" idx="12"/>
          </p:nvPr>
        </p:nvSpPr>
        <p:spPr/>
        <p:txBody>
          <a:bodyPr/>
          <a:lstStyle/>
          <a:p>
            <a:fld id="{501E6DA2-3A25-42E1-8353-7A05FBA16234}" type="slidenum">
              <a:rPr lang="en-GB" smtClean="0"/>
              <a:t>‹#›</a:t>
            </a:fld>
            <a:endParaRPr lang="en-GB"/>
          </a:p>
        </p:txBody>
      </p:sp>
    </p:spTree>
    <p:extLst>
      <p:ext uri="{BB962C8B-B14F-4D97-AF65-F5344CB8AC3E}">
        <p14:creationId xmlns:p14="http://schemas.microsoft.com/office/powerpoint/2010/main" val="45702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10EAF-84B9-2BBF-9636-98FEF5264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CB23B1-227D-45A1-B4CC-70050232A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97211-6B54-4056-9AD8-D62809B23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119751-9CB8-4193-8C6B-B026E6BAA8D0}" type="datetimeFigureOut">
              <a:rPr lang="en-GB" smtClean="0"/>
              <a:t>06/11/2025</a:t>
            </a:fld>
            <a:endParaRPr lang="en-GB"/>
          </a:p>
        </p:txBody>
      </p:sp>
      <p:sp>
        <p:nvSpPr>
          <p:cNvPr id="5" name="Footer Placeholder 4">
            <a:extLst>
              <a:ext uri="{FF2B5EF4-FFF2-40B4-BE49-F238E27FC236}">
                <a16:creationId xmlns:a16="http://schemas.microsoft.com/office/drawing/2014/main" id="{6AB5622F-A48D-F988-4E1A-1B34058E5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60BCB15-A2C2-0276-A5CD-0BE6E3511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1E6DA2-3A25-42E1-8353-7A05FBA16234}" type="slidenum">
              <a:rPr lang="en-GB" smtClean="0"/>
              <a:t>‹#›</a:t>
            </a:fld>
            <a:endParaRPr lang="en-GB"/>
          </a:p>
        </p:txBody>
      </p:sp>
    </p:spTree>
    <p:extLst>
      <p:ext uri="{BB962C8B-B14F-4D97-AF65-F5344CB8AC3E}">
        <p14:creationId xmlns:p14="http://schemas.microsoft.com/office/powerpoint/2010/main" val="211315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493E8-B5A5-7B36-B708-2470D6026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996796-7067-6589-76CE-03179BA56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BB6212-99CC-525A-2A80-A7C4077F6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654FB-4D47-41AA-BFB3-EEFFC2FA71FA}" type="datetimeFigureOut">
              <a:rPr lang="en-GB" smtClean="0"/>
              <a:t>06/11/2025</a:t>
            </a:fld>
            <a:endParaRPr lang="en-GB" dirty="0"/>
          </a:p>
        </p:txBody>
      </p:sp>
      <p:sp>
        <p:nvSpPr>
          <p:cNvPr id="5" name="Footer Placeholder 4">
            <a:extLst>
              <a:ext uri="{FF2B5EF4-FFF2-40B4-BE49-F238E27FC236}">
                <a16:creationId xmlns:a16="http://schemas.microsoft.com/office/drawing/2014/main" id="{DD856B74-B7D4-5900-2E78-207FDB979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DB578A3-DF51-758C-9BFB-C79CA9335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F505C-3CC2-4BE1-B17F-0827B5CD4547}" type="slidenum">
              <a:rPr lang="en-GB" smtClean="0"/>
              <a:t>‹#›</a:t>
            </a:fld>
            <a:endParaRPr lang="en-GB" dirty="0"/>
          </a:p>
        </p:txBody>
      </p:sp>
    </p:spTree>
    <p:extLst>
      <p:ext uri="{BB962C8B-B14F-4D97-AF65-F5344CB8AC3E}">
        <p14:creationId xmlns:p14="http://schemas.microsoft.com/office/powerpoint/2010/main" val="130457643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598070501"/>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284B"/>
        </a:solidFill>
        <a:effectLst/>
      </p:bgPr>
    </p:bg>
    <p:spTree>
      <p:nvGrpSpPr>
        <p:cNvPr id="1" name="">
          <a:extLst>
            <a:ext uri="{FF2B5EF4-FFF2-40B4-BE49-F238E27FC236}">
              <a16:creationId xmlns:a16="http://schemas.microsoft.com/office/drawing/2014/main" id="{E195DFDB-A54D-544D-F94F-7991065F0D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6D64DE-F597-0117-BB9E-6105862A9F58}"/>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a:ln>
            <a:solidFill>
              <a:schemeClr val="bg1"/>
            </a:solidFill>
          </a:ln>
        </p:spPr>
      </p:pic>
      <p:sp>
        <p:nvSpPr>
          <p:cNvPr id="126" name="Section title">
            <a:extLst>
              <a:ext uri="{FF2B5EF4-FFF2-40B4-BE49-F238E27FC236}">
                <a16:creationId xmlns:a16="http://schemas.microsoft.com/office/drawing/2014/main" id="{052DEA62-6CFC-1E0E-E40B-CD4F32DEF4B8}"/>
              </a:ext>
            </a:extLst>
          </p:cNvPr>
          <p:cNvSpPr txBox="1"/>
          <p:nvPr/>
        </p:nvSpPr>
        <p:spPr>
          <a:xfrm>
            <a:off x="626956" y="2116567"/>
            <a:ext cx="8045096" cy="3077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lvl1pPr>
              <a:defRPr sz="4900" b="1">
                <a:solidFill>
                  <a:srgbClr val="1A304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900" b="1" i="0" u="none" strike="noStrike" kern="0" cap="none" spc="0" normalizeH="0" baseline="0" noProof="0">
              <a:ln>
                <a:noFill/>
              </a:ln>
              <a:solidFill>
                <a:srgbClr val="FFFFFF"/>
              </a:solidFill>
              <a:effectLst/>
              <a:uLnTx/>
              <a:uFillTx/>
              <a:latin typeface="Aptos" panose="020B0004020202020204" pitchFamily="34"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900" b="1" i="0" u="none" strike="noStrike" kern="0" cap="none" spc="0" normalizeH="0" baseline="0" noProof="0">
              <a:ln>
                <a:noFill/>
              </a:ln>
              <a:solidFill>
                <a:srgbClr val="FFFFFF"/>
              </a:solidFill>
              <a:effectLst/>
              <a:uLnTx/>
              <a:uFillTx/>
              <a:latin typeface="Aptos" panose="020B0004020202020204" pitchFamily="34"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FFFFFF">
                  <a:lumMod val="95000"/>
                </a:srgbClr>
              </a:solidFill>
              <a:effectLst/>
              <a:uLnTx/>
              <a:uFillTx/>
              <a:latin typeface="Aptos" panose="020B0004020202020204" pitchFamily="34"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FFFFFF">
                  <a:lumMod val="95000"/>
                </a:srgbClr>
              </a:solidFill>
              <a:effectLst/>
              <a:uLnTx/>
              <a:uFillTx/>
              <a:latin typeface="Aptos" panose="020B0004020202020204" pitchFamily="34" charset="0"/>
              <a:ea typeface="Calibri"/>
              <a:cs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3200" b="1" i="0" u="none" strike="noStrike" kern="0" cap="none" spc="0" normalizeH="0" baseline="0" noProof="0">
              <a:ln>
                <a:noFill/>
              </a:ln>
              <a:solidFill>
                <a:srgbClr val="FFFFFF"/>
              </a:solidFill>
              <a:effectLst/>
              <a:uLnTx/>
              <a:uFillTx/>
              <a:latin typeface="Aptos" panose="020B0004020202020204" pitchFamily="34" charset="0"/>
              <a:ea typeface="Calibri"/>
              <a:cs typeface="Calibri"/>
            </a:endParaRPr>
          </a:p>
        </p:txBody>
      </p:sp>
      <p:sp>
        <p:nvSpPr>
          <p:cNvPr id="111" name="Title of presentation…"/>
          <p:cNvSpPr txBox="1"/>
          <p:nvPr/>
        </p:nvSpPr>
        <p:spPr>
          <a:xfrm>
            <a:off x="352739" y="1165863"/>
            <a:ext cx="8768959" cy="6617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lang="en-GB" sz="2800" b="1" i="0" u="none" strike="noStrike" kern="1200" cap="none" spc="0" normalizeH="0" baseline="0" noProof="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lang="en-GB" sz="4000" b="1" i="0" u="none" strike="noStrike" kern="1200" cap="none" spc="0" normalizeH="0" baseline="0" noProof="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r>
              <a:rPr kumimoji="0" lang="en-GB" sz="4000" b="1" i="0" u="none" strike="noStrike" kern="1200" cap="none" spc="0" normalizeH="0" baseline="0" noProof="0">
                <a:ln>
                  <a:noFill/>
                </a:ln>
                <a:solidFill>
                  <a:srgbClr val="FFFFFF"/>
                </a:solidFill>
                <a:effectLst/>
                <a:uLnTx/>
                <a:uFillTx/>
                <a:ea typeface="+mn-ea"/>
                <a:cs typeface="+mn-cs"/>
              </a:rPr>
              <a:t>Families First Partnership Programme</a:t>
            </a: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lang="en-GB" sz="4000" b="1" i="0" u="none" strike="noStrike" kern="1200" cap="none" spc="0" normalizeH="0" baseline="0" noProof="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r>
              <a:rPr kumimoji="0" lang="en-GB" sz="3200" b="1" i="0" u="none" strike="noStrike" kern="1200" cap="none" spc="0" normalizeH="0" baseline="0" noProof="0">
                <a:ln>
                  <a:noFill/>
                </a:ln>
                <a:solidFill>
                  <a:srgbClr val="FFFFFF"/>
                </a:solidFill>
                <a:effectLst/>
                <a:uLnTx/>
                <a:uFillTx/>
                <a:ea typeface="+mn-ea"/>
                <a:cs typeface="+mn-cs"/>
              </a:rPr>
              <a:t>Leadership Exchange</a:t>
            </a: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r>
              <a:rPr kumimoji="0" lang="en-GB" sz="3200" b="1" i="0" u="none" strike="noStrike" kern="1200" cap="none" spc="0" normalizeH="0" baseline="0" noProof="0">
                <a:ln>
                  <a:noFill/>
                </a:ln>
                <a:solidFill>
                  <a:srgbClr val="FFFFFF"/>
                </a:solidFill>
                <a:effectLst/>
                <a:uLnTx/>
                <a:uFillTx/>
                <a:ea typeface="+mn-ea"/>
                <a:cs typeface="+mn-cs"/>
              </a:rPr>
              <a:t>October </a:t>
            </a:r>
            <a:r>
              <a:rPr lang="en-GB" sz="3200" b="1">
                <a:solidFill>
                  <a:srgbClr val="FFFFFF"/>
                </a:solidFill>
              </a:rPr>
              <a:t>2025</a:t>
            </a: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lang="en-GB" sz="3200" b="1" i="0" u="none" strike="noStrike" kern="1200" cap="none" spc="0" normalizeH="0" baseline="0" noProof="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r>
              <a:rPr lang="en-GB" sz="3200" b="1">
                <a:solidFill>
                  <a:srgbClr val="FFFFFF"/>
                </a:solidFill>
              </a:rPr>
              <a:t>Miles Fox-Boudewijn</a:t>
            </a: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lang="en-GB" sz="4000" b="1" i="0" u="none" strike="noStrike" kern="1200" cap="none" spc="0" normalizeH="0" baseline="0" noProof="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lang="en-GB" sz="4000" b="1" i="0" u="none" strike="noStrike" kern="1200" cap="none" spc="0" normalizeH="0" baseline="0" noProof="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lang="en-GB" sz="4000" b="1" i="0" u="none" strike="noStrike" kern="1200" cap="none" spc="0" normalizeH="0" baseline="0" noProof="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endParaRPr kumimoji="0" sz="2800" b="1"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31395260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56FFBB9-EAEC-6CEE-1489-D920F9041425}"/>
              </a:ext>
            </a:extLst>
          </p:cNvPr>
          <p:cNvSpPr>
            <a:spLocks noGrp="1"/>
          </p:cNvSpPr>
          <p:nvPr>
            <p:ph idx="1"/>
          </p:nvPr>
        </p:nvSpPr>
        <p:spPr>
          <a:xfrm>
            <a:off x="417657" y="2018806"/>
            <a:ext cx="11486337" cy="4180114"/>
          </a:xfrm>
        </p:spPr>
        <p:txBody>
          <a:bodyPr>
            <a:noAutofit/>
          </a:bodyPr>
          <a:lstStyle/>
          <a:p>
            <a:pPr marL="0" indent="0">
              <a:lnSpc>
                <a:spcPct val="100000"/>
              </a:lnSpc>
              <a:spcBef>
                <a:spcPts val="600"/>
              </a:spcBef>
              <a:spcAft>
                <a:spcPts val="600"/>
              </a:spcAft>
              <a:buNone/>
            </a:pPr>
            <a:r>
              <a:rPr lang="en-GB" sz="2000" b="1" dirty="0">
                <a:latin typeface="Calibri" panose="020F0502020204030204" pitchFamily="34" charset="0"/>
                <a:ea typeface="Calibri" panose="020F0502020204030204" pitchFamily="34" charset="0"/>
                <a:cs typeface="Calibri" panose="020F0502020204030204" pitchFamily="34" charset="0"/>
              </a:rPr>
              <a:t>Purpose</a:t>
            </a:r>
            <a:r>
              <a:rPr lang="en-GB" sz="2000" dirty="0">
                <a:latin typeface="Calibri" panose="020F0502020204030204" pitchFamily="34" charset="0"/>
                <a:ea typeface="Calibri" panose="020F0502020204030204" pitchFamily="34" charset="0"/>
                <a:cs typeface="Calibri" panose="020F0502020204030204" pitchFamily="34" charset="0"/>
              </a:rPr>
              <a:t>:</a:t>
            </a:r>
            <a:br>
              <a:rPr lang="en-GB" sz="2000" dirty="0">
                <a:latin typeface="Calibri" panose="020F0502020204030204" pitchFamily="34" charset="0"/>
                <a:ea typeface="Calibri" panose="020F0502020204030204" pitchFamily="34" charset="0"/>
                <a:cs typeface="Calibri" panose="020F0502020204030204" pitchFamily="34" charset="0"/>
              </a:rPr>
            </a:br>
            <a:r>
              <a:rPr lang="en-GB" sz="2000" dirty="0">
                <a:latin typeface="Calibri" panose="020F0502020204030204" pitchFamily="34" charset="0"/>
                <a:ea typeface="Calibri" panose="020F0502020204030204" pitchFamily="34" charset="0"/>
                <a:cs typeface="Calibri" panose="020F0502020204030204" pitchFamily="34" charset="0"/>
              </a:rPr>
              <a:t>To provide early, integrated, and holistic support to families with multiple or complex needs, aiming to prevent escalation into statutory interventions.</a:t>
            </a:r>
          </a:p>
          <a:p>
            <a:pPr marL="0" indent="0">
              <a:buNone/>
            </a:pPr>
            <a:endParaRPr lang="en-GB"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Key Features</a:t>
            </a:r>
            <a:r>
              <a:rPr lang="en-GB" sz="2000" dirty="0">
                <a:latin typeface="Calibri" panose="020F0502020204030204" pitchFamily="34" charset="0"/>
                <a:ea typeface="Calibri" panose="020F0502020204030204" pitchFamily="34" charset="0"/>
                <a:cs typeface="Calibri" panose="020F0502020204030204" pitchFamily="34" charset="0"/>
              </a:rPr>
              <a:t>:</a:t>
            </a:r>
          </a:p>
          <a:p>
            <a:r>
              <a:rPr lang="en-GB" sz="2000" dirty="0">
                <a:latin typeface="Calibri" panose="020F0502020204030204" pitchFamily="34" charset="0"/>
                <a:ea typeface="Calibri" panose="020F0502020204030204" pitchFamily="34" charset="0"/>
                <a:cs typeface="Calibri" panose="020F0502020204030204" pitchFamily="34" charset="0"/>
              </a:rPr>
              <a:t>Whole-family approach</a:t>
            </a:r>
          </a:p>
          <a:p>
            <a:r>
              <a:rPr lang="en-GB" sz="2000" dirty="0">
                <a:latin typeface="Calibri" panose="020F0502020204030204" pitchFamily="34" charset="0"/>
                <a:ea typeface="Calibri" panose="020F0502020204030204" pitchFamily="34" charset="0"/>
                <a:cs typeface="Calibri" panose="020F0502020204030204" pitchFamily="34" charset="0"/>
              </a:rPr>
              <a:t>Multi-disciplinary and agency teams</a:t>
            </a:r>
          </a:p>
          <a:p>
            <a:r>
              <a:rPr lang="en-GB" sz="2000" dirty="0">
                <a:latin typeface="Calibri" panose="020F0502020204030204" pitchFamily="34" charset="0"/>
                <a:ea typeface="Calibri" panose="020F0502020204030204" pitchFamily="34" charset="0"/>
                <a:cs typeface="Calibri" panose="020F0502020204030204" pitchFamily="34" charset="0"/>
              </a:rPr>
              <a:t>Lead Practitioner model</a:t>
            </a:r>
          </a:p>
          <a:p>
            <a:r>
              <a:rPr lang="en-GB" sz="2000" dirty="0">
                <a:latin typeface="Calibri" panose="020F0502020204030204" pitchFamily="34" charset="0"/>
                <a:ea typeface="Calibri" panose="020F0502020204030204" pitchFamily="34" charset="0"/>
                <a:cs typeface="Calibri" panose="020F0502020204030204" pitchFamily="34" charset="0"/>
              </a:rPr>
              <a:t>Seamless support</a:t>
            </a:r>
          </a:p>
          <a:p>
            <a:r>
              <a:rPr lang="en-GB" sz="2000" dirty="0">
                <a:latin typeface="Calibri" panose="020F0502020204030204" pitchFamily="34" charset="0"/>
                <a:ea typeface="Calibri" panose="020F0502020204030204" pitchFamily="34" charset="0"/>
                <a:cs typeface="Calibri" panose="020F0502020204030204" pitchFamily="34" charset="0"/>
              </a:rPr>
              <a:t>Flexible planning</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Flourish Logo2.png" descr="Flourish Logo2.png">
            <a:extLst>
              <a:ext uri="{FF2B5EF4-FFF2-40B4-BE49-F238E27FC236}">
                <a16:creationId xmlns:a16="http://schemas.microsoft.com/office/drawing/2014/main" id="{0D9DB788-D4FB-025F-456B-F4C13D60C72A}"/>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
        <p:nvSpPr>
          <p:cNvPr id="7" name="Title 1">
            <a:extLst>
              <a:ext uri="{FF2B5EF4-FFF2-40B4-BE49-F238E27FC236}">
                <a16:creationId xmlns:a16="http://schemas.microsoft.com/office/drawing/2014/main" id="{CDBB97B9-44BB-698E-9A6E-55DF6BB993CA}"/>
              </a:ext>
            </a:extLst>
          </p:cNvPr>
          <p:cNvSpPr txBox="1">
            <a:spLocks/>
          </p:cNvSpPr>
          <p:nvPr/>
        </p:nvSpPr>
        <p:spPr>
          <a:xfrm>
            <a:off x="1115568" y="548640"/>
            <a:ext cx="10168128"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2060"/>
                </a:solidFill>
                <a:latin typeface="Calbri"/>
              </a:rPr>
              <a:t>Workstream 1: </a:t>
            </a:r>
            <a:r>
              <a:rPr lang="en-GB" sz="4000">
                <a:solidFill>
                  <a:srgbClr val="002060"/>
                </a:solidFill>
                <a:latin typeface="Calbri"/>
              </a:rPr>
              <a:t>Family Help</a:t>
            </a:r>
            <a:endParaRPr lang="en-GB" sz="4000" dirty="0">
              <a:solidFill>
                <a:srgbClr val="002060"/>
              </a:solidFill>
              <a:latin typeface="Calbri"/>
            </a:endParaRPr>
          </a:p>
        </p:txBody>
      </p:sp>
      <p:sp>
        <p:nvSpPr>
          <p:cNvPr id="9" name="Arrow: Right 8">
            <a:extLst>
              <a:ext uri="{FF2B5EF4-FFF2-40B4-BE49-F238E27FC236}">
                <a16:creationId xmlns:a16="http://schemas.microsoft.com/office/drawing/2014/main" id="{81C9031B-7F77-9284-C2CD-287361EFED5E}"/>
              </a:ext>
            </a:extLst>
          </p:cNvPr>
          <p:cNvSpPr/>
          <p:nvPr/>
        </p:nvSpPr>
        <p:spPr>
          <a:xfrm>
            <a:off x="4990945" y="4331023"/>
            <a:ext cx="1470970" cy="1048015"/>
          </a:xfrm>
          <a:prstGeom prst="rightArrow">
            <a:avLst/>
          </a:prstGeom>
          <a:solidFill>
            <a:srgbClr val="34B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66E7C60-C4C9-3FFC-1CE9-143C9278D559}"/>
              </a:ext>
            </a:extLst>
          </p:cNvPr>
          <p:cNvSpPr txBox="1"/>
          <p:nvPr/>
        </p:nvSpPr>
        <p:spPr>
          <a:xfrm>
            <a:off x="7201056" y="3429000"/>
            <a:ext cx="4521552" cy="2852063"/>
          </a:xfrm>
          <a:prstGeom prst="rect">
            <a:avLst/>
          </a:prstGeom>
          <a:noFill/>
        </p:spPr>
        <p:txBody>
          <a:bodyPr wrap="square">
            <a:spAutoFit/>
          </a:bodyPr>
          <a:lstStyle/>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Expected Impact</a:t>
            </a:r>
            <a:r>
              <a:rPr lang="en-GB" sz="2000" dirty="0">
                <a:latin typeface="Calibri" panose="020F0502020204030204" pitchFamily="34" charset="0"/>
                <a:ea typeface="Calibri" panose="020F0502020204030204" pitchFamily="34" charset="0"/>
                <a:cs typeface="Calibri" panose="020F0502020204030204" pitchFamily="34" charset="0"/>
              </a:rPr>
              <a:t>:</a:t>
            </a:r>
          </a:p>
          <a:p>
            <a:pPr marL="228600" indent="-228600">
              <a:lnSpc>
                <a:spcPct val="90000"/>
              </a:lnSpc>
              <a:spcBef>
                <a:spcPts val="1000"/>
              </a:spcBef>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Earlier identification and intervention</a:t>
            </a:r>
          </a:p>
          <a:p>
            <a:pPr marL="228600" indent="-228600">
              <a:lnSpc>
                <a:spcPct val="90000"/>
              </a:lnSpc>
              <a:spcBef>
                <a:spcPts val="1000"/>
              </a:spcBef>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Reduced need for statutory child protection</a:t>
            </a:r>
          </a:p>
          <a:p>
            <a:pPr marL="228600" indent="-228600">
              <a:lnSpc>
                <a:spcPct val="90000"/>
              </a:lnSpc>
              <a:spcBef>
                <a:spcPts val="1000"/>
              </a:spcBef>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Stronger relationships between families and practitioners</a:t>
            </a:r>
          </a:p>
          <a:p>
            <a:pPr marL="228600" indent="-228600">
              <a:lnSpc>
                <a:spcPct val="90000"/>
              </a:lnSpc>
              <a:spcBef>
                <a:spcPts val="1000"/>
              </a:spcBef>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Improved outcomes for children and families</a:t>
            </a:r>
          </a:p>
        </p:txBody>
      </p:sp>
    </p:spTree>
    <p:extLst>
      <p:ext uri="{BB962C8B-B14F-4D97-AF65-F5344CB8AC3E}">
        <p14:creationId xmlns:p14="http://schemas.microsoft.com/office/powerpoint/2010/main" val="280776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6C9DC-85DF-7377-551D-ED783D8DCD4A}"/>
              </a:ext>
            </a:extLst>
          </p:cNvPr>
          <p:cNvPicPr>
            <a:picLocks noChangeAspect="1"/>
          </p:cNvPicPr>
          <p:nvPr/>
        </p:nvPicPr>
        <p:blipFill>
          <a:blip r:embed="rId3"/>
          <a:srcRect l="8048" t="7029" r="8128" b="28790"/>
          <a:stretch>
            <a:fillRect/>
          </a:stretch>
        </p:blipFill>
        <p:spPr>
          <a:xfrm>
            <a:off x="8738811" y="2325180"/>
            <a:ext cx="2884715" cy="1999970"/>
          </a:xfrm>
          <a:prstGeom prst="rect">
            <a:avLst/>
          </a:prstGeom>
        </p:spPr>
      </p:pic>
      <p:sp>
        <p:nvSpPr>
          <p:cNvPr id="2" name="TextBox 1">
            <a:extLst>
              <a:ext uri="{FF2B5EF4-FFF2-40B4-BE49-F238E27FC236}">
                <a16:creationId xmlns:a16="http://schemas.microsoft.com/office/drawing/2014/main" id="{16E3C5E1-1057-9BC4-4A2F-5245C3448C0C}"/>
              </a:ext>
            </a:extLst>
          </p:cNvPr>
          <p:cNvSpPr txBox="1"/>
          <p:nvPr/>
        </p:nvSpPr>
        <p:spPr>
          <a:xfrm>
            <a:off x="81200" y="927813"/>
            <a:ext cx="11822794" cy="707886"/>
          </a:xfrm>
          <a:prstGeom prst="rect">
            <a:avLst/>
          </a:prstGeom>
          <a:noFill/>
        </p:spPr>
        <p:txBody>
          <a:bodyPr wrap="square" rtlCol="0">
            <a:spAutoFit/>
          </a:bodyPr>
          <a:lstStyle/>
          <a:p>
            <a:r>
              <a:rPr lang="en-GB" sz="2000" b="1" dirty="0"/>
              <a:t>Family Help aims to improve outcomes by quickly addressing needs, enabling children to thrive and stay safely with their families. </a:t>
            </a:r>
            <a:endParaRPr lang="en-GB" sz="2000" dirty="0"/>
          </a:p>
        </p:txBody>
      </p:sp>
      <p:sp>
        <p:nvSpPr>
          <p:cNvPr id="8" name="TextBox 7">
            <a:extLst>
              <a:ext uri="{FF2B5EF4-FFF2-40B4-BE49-F238E27FC236}">
                <a16:creationId xmlns:a16="http://schemas.microsoft.com/office/drawing/2014/main" id="{72BEBFAD-1774-CC55-9FFF-11B832BB843D}"/>
              </a:ext>
            </a:extLst>
          </p:cNvPr>
          <p:cNvSpPr txBox="1"/>
          <p:nvPr/>
        </p:nvSpPr>
        <p:spPr>
          <a:xfrm>
            <a:off x="288006" y="177382"/>
            <a:ext cx="6096000" cy="584775"/>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3200" b="1" kern="0" dirty="0">
                <a:solidFill>
                  <a:srgbClr val="002060"/>
                </a:solidFill>
                <a:latin typeface="Calibri"/>
                <a:cs typeface="Helvetica"/>
                <a:sym typeface="Calibri"/>
              </a:rPr>
              <a:t>Workstream 1: </a:t>
            </a:r>
            <a:r>
              <a:rPr kumimoji="0" lang="en-US" sz="3200" i="0" u="none" strike="noStrike" kern="0" cap="none" spc="0" normalizeH="0" baseline="0" noProof="0" dirty="0">
                <a:ln>
                  <a:noFill/>
                </a:ln>
                <a:solidFill>
                  <a:srgbClr val="002060"/>
                </a:solidFill>
                <a:effectLst/>
                <a:uLnTx/>
                <a:uFillTx/>
                <a:latin typeface="Calibri"/>
                <a:ea typeface="+mn-ea"/>
                <a:cs typeface="Helvetica"/>
                <a:sym typeface="Calibri"/>
              </a:rPr>
              <a:t>Family Help</a:t>
            </a:r>
          </a:p>
        </p:txBody>
      </p:sp>
      <p:sp>
        <p:nvSpPr>
          <p:cNvPr id="4" name="TextBox 3">
            <a:extLst>
              <a:ext uri="{FF2B5EF4-FFF2-40B4-BE49-F238E27FC236}">
                <a16:creationId xmlns:a16="http://schemas.microsoft.com/office/drawing/2014/main" id="{CB10B0DA-4FCB-FC2C-3CA9-0B6AA0FC83A9}"/>
              </a:ext>
            </a:extLst>
          </p:cNvPr>
          <p:cNvSpPr txBox="1"/>
          <p:nvPr/>
        </p:nvSpPr>
        <p:spPr>
          <a:xfrm>
            <a:off x="288006" y="1933165"/>
            <a:ext cx="8360228" cy="4747453"/>
          </a:xfrm>
          <a:prstGeom prst="rect">
            <a:avLst/>
          </a:prstGeom>
          <a:noFill/>
        </p:spPr>
        <p:txBody>
          <a:bodyPr wrap="square">
            <a:spAutoFit/>
          </a:bodyPr>
          <a:lstStyle/>
          <a:p>
            <a:pPr algn="l">
              <a:spcAft>
                <a:spcPts val="300"/>
              </a:spcAft>
              <a:buNone/>
            </a:pPr>
            <a:r>
              <a:rPr lang="en-GB" sz="2000" b="1"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Family Help is underpinned by the following key principles:</a:t>
            </a:r>
          </a:p>
          <a:p>
            <a:pPr marL="285750" indent="-285750" algn="l">
              <a:spcBef>
                <a:spcPts val="300"/>
              </a:spcBef>
              <a:spcAft>
                <a:spcPts val="6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Wrapping support around the whole family at the earliest opportunity – using the expertise of multi-disciplinary practitioners to provide holistic support.</a:t>
            </a:r>
          </a:p>
          <a:p>
            <a:pPr marL="285750" indent="-285750" algn="l">
              <a:spcBef>
                <a:spcPts val="300"/>
              </a:spcBef>
              <a:spcAft>
                <a:spcPts val="6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Ensuring consistency of relationships between children, families and their lead practitioner.</a:t>
            </a:r>
          </a:p>
          <a:p>
            <a:pPr marL="285750" indent="-285750" algn="l">
              <a:spcAft>
                <a:spcPts val="12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Adopting one plan that will stay with families but adapt as needs change.</a:t>
            </a:r>
          </a:p>
          <a:p>
            <a:pPr algn="l">
              <a:spcAft>
                <a:spcPts val="300"/>
              </a:spcAft>
              <a:buNone/>
            </a:pPr>
            <a:endParaRPr lang="en-GB" sz="2000" b="1" i="0" dirty="0">
              <a:solidFill>
                <a:srgbClr val="424242"/>
              </a:solidFill>
              <a:effectLst/>
              <a:latin typeface="Calibri" panose="020F0502020204030204" pitchFamily="34" charset="0"/>
              <a:ea typeface="Calibri" panose="020F0502020204030204" pitchFamily="34" charset="0"/>
              <a:cs typeface="Calibri" panose="020F0502020204030204" pitchFamily="34" charset="0"/>
            </a:endParaRPr>
          </a:p>
          <a:p>
            <a:pPr algn="l">
              <a:spcAft>
                <a:spcPts val="300"/>
              </a:spcAft>
              <a:buNone/>
            </a:pPr>
            <a:r>
              <a:rPr lang="en-GB" sz="2000" b="1"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Family Help is for children and families with multiple and/or complex needs, including:</a:t>
            </a:r>
          </a:p>
          <a:p>
            <a:pPr marL="285750" indent="-285750" algn="l">
              <a:spcAft>
                <a:spcPts val="6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Those currently eligible for targeted early help.</a:t>
            </a:r>
          </a:p>
          <a:p>
            <a:pPr marL="285750" indent="-285750" algn="l">
              <a:spcAft>
                <a:spcPts val="6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Those receiving support and services as a child in need.</a:t>
            </a:r>
          </a:p>
          <a:p>
            <a:pPr marL="285750" indent="-285750" algn="l">
              <a:spcAft>
                <a:spcPts val="6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Those subject to child protection enquiries and plans.</a:t>
            </a:r>
          </a:p>
        </p:txBody>
      </p:sp>
      <p:sp>
        <p:nvSpPr>
          <p:cNvPr id="11" name="TextBox 10">
            <a:extLst>
              <a:ext uri="{FF2B5EF4-FFF2-40B4-BE49-F238E27FC236}">
                <a16:creationId xmlns:a16="http://schemas.microsoft.com/office/drawing/2014/main" id="{D107F82C-2232-6694-B5F6-8ED7E54D5F46}"/>
              </a:ext>
            </a:extLst>
          </p:cNvPr>
          <p:cNvSpPr txBox="1"/>
          <p:nvPr/>
        </p:nvSpPr>
        <p:spPr>
          <a:xfrm>
            <a:off x="8651419" y="5704113"/>
            <a:ext cx="3173188" cy="646331"/>
          </a:xfrm>
          <a:prstGeom prst="rect">
            <a:avLst/>
          </a:prstGeom>
          <a:noFill/>
        </p:spPr>
        <p:txBody>
          <a:bodyPr wrap="square" rtlCol="0">
            <a:spAutoFit/>
          </a:bodyPr>
          <a:lstStyle/>
          <a:p>
            <a:r>
              <a:rPr lang="en-GB" b="1"/>
              <a:t>Merging Targeted Help with Child in Need</a:t>
            </a:r>
          </a:p>
        </p:txBody>
      </p:sp>
      <p:sp>
        <p:nvSpPr>
          <p:cNvPr id="12" name="Arrow: Right 11">
            <a:extLst>
              <a:ext uri="{FF2B5EF4-FFF2-40B4-BE49-F238E27FC236}">
                <a16:creationId xmlns:a16="http://schemas.microsoft.com/office/drawing/2014/main" id="{7E66F70E-B728-47D1-4C00-F12453D22FD0}"/>
              </a:ext>
            </a:extLst>
          </p:cNvPr>
          <p:cNvSpPr/>
          <p:nvPr/>
        </p:nvSpPr>
        <p:spPr>
          <a:xfrm>
            <a:off x="7113817" y="5780312"/>
            <a:ext cx="1322612" cy="493931"/>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Flourish Logo2.png" descr="Flourish Logo2.png">
            <a:extLst>
              <a:ext uri="{FF2B5EF4-FFF2-40B4-BE49-F238E27FC236}">
                <a16:creationId xmlns:a16="http://schemas.microsoft.com/office/drawing/2014/main" id="{EC3B40CF-F03E-1178-8D86-05BA5A720E24}"/>
              </a:ext>
            </a:extLst>
          </p:cNvPr>
          <p:cNvPicPr>
            <a:picLocks noChangeAspect="1"/>
          </p:cNvPicPr>
          <p:nvPr/>
        </p:nvPicPr>
        <p:blipFill>
          <a:blip r:embed="rId4"/>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30237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FF694-7C7A-6A8A-5836-526F5BD649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1F9DD4-CFF4-1535-3E7E-C6363F263FE5}"/>
              </a:ext>
            </a:extLst>
          </p:cNvPr>
          <p:cNvPicPr>
            <a:picLocks noChangeAspect="1"/>
          </p:cNvPicPr>
          <p:nvPr/>
        </p:nvPicPr>
        <p:blipFill>
          <a:blip r:embed="rId3"/>
          <a:stretch>
            <a:fillRect/>
          </a:stretch>
        </p:blipFill>
        <p:spPr>
          <a:xfrm>
            <a:off x="10012528" y="3532321"/>
            <a:ext cx="1983530" cy="1683321"/>
          </a:xfrm>
          <a:prstGeom prst="rect">
            <a:avLst/>
          </a:prstGeom>
        </p:spPr>
      </p:pic>
      <p:sp>
        <p:nvSpPr>
          <p:cNvPr id="5" name="TextBox 4">
            <a:extLst>
              <a:ext uri="{FF2B5EF4-FFF2-40B4-BE49-F238E27FC236}">
                <a16:creationId xmlns:a16="http://schemas.microsoft.com/office/drawing/2014/main" id="{AFC8323E-9F29-D7B2-15E5-A65C6B6DAFE8}"/>
              </a:ext>
            </a:extLst>
          </p:cNvPr>
          <p:cNvSpPr txBox="1"/>
          <p:nvPr/>
        </p:nvSpPr>
        <p:spPr>
          <a:xfrm>
            <a:off x="195942" y="1021857"/>
            <a:ext cx="11100946" cy="707886"/>
          </a:xfrm>
          <a:prstGeom prst="rect">
            <a:avLst/>
          </a:prstGeom>
          <a:noFill/>
        </p:spPr>
        <p:txBody>
          <a:bodyPr wrap="square">
            <a:spAutoFit/>
          </a:bodyPr>
          <a:lstStyle/>
          <a:p>
            <a:pPr>
              <a:spcBef>
                <a:spcPts val="600"/>
              </a:spcBef>
              <a:spcAft>
                <a:spcPts val="600"/>
              </a:spcAft>
            </a:pPr>
            <a:r>
              <a:rPr lang="en-GB" sz="2000" b="1"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Family Help Lead Practitioners (FHLPs)</a:t>
            </a: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will build relationships with children and families being supported in Family Help</a:t>
            </a:r>
            <a:r>
              <a:rPr lang="en-GB" sz="2000" dirty="0">
                <a:solidFill>
                  <a:srgbClr val="424242"/>
                </a:solidFill>
                <a:latin typeface="Calibri" panose="020F0502020204030204" pitchFamily="34" charset="0"/>
                <a:ea typeface="Calibri" panose="020F0502020204030204" pitchFamily="34" charset="0"/>
                <a:cs typeface="Calibri" panose="020F0502020204030204" pitchFamily="34" charset="0"/>
              </a:rPr>
              <a:t>, </a:t>
            </a: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staying with families as much as is practical, even as needs change</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DC36718-B4D2-EC8E-424A-468C65E5177D}"/>
              </a:ext>
            </a:extLst>
          </p:cNvPr>
          <p:cNvSpPr txBox="1"/>
          <p:nvPr/>
        </p:nvSpPr>
        <p:spPr>
          <a:xfrm>
            <a:off x="195942" y="2481155"/>
            <a:ext cx="9695544" cy="3785652"/>
          </a:xfrm>
          <a:prstGeom prst="rect">
            <a:avLst/>
          </a:prstGeom>
          <a:solidFill>
            <a:schemeClr val="accent1">
              <a:lumMod val="20000"/>
              <a:lumOff val="80000"/>
            </a:schemeClr>
          </a:solidFill>
        </p:spPr>
        <p:txBody>
          <a:bodyPr wrap="square">
            <a:spAutoFit/>
          </a:bodyPr>
          <a:lstStyle/>
          <a:p>
            <a:pPr algn="l">
              <a:buNone/>
            </a:pPr>
            <a:r>
              <a:rPr lang="en-GB" sz="2000" b="1"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What does a FHLP look like?</a:t>
            </a:r>
          </a:p>
          <a:p>
            <a:pPr algn="l">
              <a:spcBef>
                <a:spcPts val="600"/>
              </a:spcBef>
              <a:spcAft>
                <a:spcPts val="300"/>
              </a:spcAft>
              <a:buNone/>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The right FHLP is based on the child and family's best interests. FHLPs;</a:t>
            </a:r>
          </a:p>
          <a:p>
            <a:pPr marL="360363" indent="-342900" algn="l">
              <a:spcBef>
                <a:spcPts val="600"/>
              </a:spcBef>
              <a:spcAft>
                <a:spcPts val="3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may be social work qualified (must be a social worker when a CP plan is in place);</a:t>
            </a:r>
          </a:p>
          <a:p>
            <a:pPr marL="360363" indent="-342900" algn="l">
              <a:spcBef>
                <a:spcPts val="300"/>
              </a:spcBef>
              <a:spcAft>
                <a:spcPts val="3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may have alternative appropriate skills or qualifications;</a:t>
            </a:r>
          </a:p>
          <a:p>
            <a:pPr marL="360363" indent="-342900" algn="l">
              <a:spcBef>
                <a:spcPts val="300"/>
              </a:spcBef>
              <a:spcAft>
                <a:spcPts val="3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may or may not be employed directly by the local authority;</a:t>
            </a:r>
          </a:p>
          <a:p>
            <a:pPr marL="360363" indent="-342900" algn="l">
              <a:spcBef>
                <a:spcPts val="300"/>
              </a:spcBef>
              <a:spcAft>
                <a:spcPts val="3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should be able to build strong and trusted relationships with families;</a:t>
            </a:r>
          </a:p>
          <a:p>
            <a:pPr marL="360363" indent="-342900" algn="l">
              <a:spcBef>
                <a:spcPts val="300"/>
              </a:spcBef>
              <a:spcAft>
                <a:spcPts val="3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have the right skills, knowledge and experience to support families, produce a 'Family Help plan' and build a flexible and responsive 'team around the family' (TAF).</a:t>
            </a:r>
          </a:p>
          <a:p>
            <a:pPr marL="360363" indent="-342900" algn="l">
              <a:spcBef>
                <a:spcPts val="600"/>
              </a:spcBef>
              <a:spcAft>
                <a:spcPts val="300"/>
              </a:spcAft>
              <a:buFont typeface="Arial" panose="020B0604020202020204" pitchFamily="34" charset="0"/>
              <a:buChar char="•"/>
            </a:pPr>
            <a:r>
              <a:rPr lang="en-GB" sz="20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FHLPs will be integrated into Multi-disciplinary Family Help teams with appropriate supervision and oversight.</a:t>
            </a:r>
          </a:p>
        </p:txBody>
      </p:sp>
      <p:pic>
        <p:nvPicPr>
          <p:cNvPr id="2" name="Flourish Logo2.png" descr="Flourish Logo2.png">
            <a:extLst>
              <a:ext uri="{FF2B5EF4-FFF2-40B4-BE49-F238E27FC236}">
                <a16:creationId xmlns:a16="http://schemas.microsoft.com/office/drawing/2014/main" id="{08518E4D-C812-9518-49C4-E70DB935D8A8}"/>
              </a:ext>
            </a:extLst>
          </p:cNvPr>
          <p:cNvPicPr>
            <a:picLocks noChangeAspect="1"/>
          </p:cNvPicPr>
          <p:nvPr/>
        </p:nvPicPr>
        <p:blipFill>
          <a:blip r:embed="rId4"/>
          <a:stretch>
            <a:fillRect/>
          </a:stretch>
        </p:blipFill>
        <p:spPr>
          <a:xfrm>
            <a:off x="11343059" y="219576"/>
            <a:ext cx="560935" cy="376925"/>
          </a:xfrm>
          <a:prstGeom prst="rect">
            <a:avLst/>
          </a:prstGeom>
          <a:ln w="12700">
            <a:miter lim="400000"/>
          </a:ln>
        </p:spPr>
      </p:pic>
      <p:sp>
        <p:nvSpPr>
          <p:cNvPr id="3" name="TextBox 2">
            <a:extLst>
              <a:ext uri="{FF2B5EF4-FFF2-40B4-BE49-F238E27FC236}">
                <a16:creationId xmlns:a16="http://schemas.microsoft.com/office/drawing/2014/main" id="{A91423F3-8A7F-E705-716A-D99A70C8C0B5}"/>
              </a:ext>
            </a:extLst>
          </p:cNvPr>
          <p:cNvSpPr txBox="1"/>
          <p:nvPr/>
        </p:nvSpPr>
        <p:spPr>
          <a:xfrm>
            <a:off x="195942" y="219576"/>
            <a:ext cx="6096000" cy="584775"/>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3200" b="1" kern="0" dirty="0">
                <a:solidFill>
                  <a:srgbClr val="002060"/>
                </a:solidFill>
                <a:latin typeface="Calibri"/>
                <a:cs typeface="Helvetica"/>
                <a:sym typeface="Calibri"/>
              </a:rPr>
              <a:t>Workstream 1: </a:t>
            </a:r>
            <a:r>
              <a:rPr kumimoji="0" lang="en-US" sz="3200" i="0" u="none" strike="noStrike" kern="0" cap="none" spc="0" normalizeH="0" baseline="0" noProof="0" dirty="0">
                <a:ln>
                  <a:noFill/>
                </a:ln>
                <a:solidFill>
                  <a:srgbClr val="002060"/>
                </a:solidFill>
                <a:effectLst/>
                <a:uLnTx/>
                <a:uFillTx/>
                <a:latin typeface="Calibri"/>
                <a:ea typeface="+mn-ea"/>
                <a:cs typeface="Helvetica"/>
                <a:sym typeface="Calibri"/>
              </a:rPr>
              <a:t>Family Help</a:t>
            </a:r>
          </a:p>
        </p:txBody>
      </p:sp>
    </p:spTree>
    <p:extLst>
      <p:ext uri="{BB962C8B-B14F-4D97-AF65-F5344CB8AC3E}">
        <p14:creationId xmlns:p14="http://schemas.microsoft.com/office/powerpoint/2010/main" val="256116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1A5658-5376-3E9C-4BC6-4CC2612E38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1482D8-1501-23ED-FD77-C5C4F4479612}"/>
              </a:ext>
            </a:extLst>
          </p:cNvPr>
          <p:cNvSpPr>
            <a:spLocks noGrp="1"/>
          </p:cNvSpPr>
          <p:nvPr>
            <p:ph type="title"/>
          </p:nvPr>
        </p:nvSpPr>
        <p:spPr>
          <a:xfrm>
            <a:off x="1115568" y="548640"/>
            <a:ext cx="10168128" cy="1179576"/>
          </a:xfrm>
        </p:spPr>
        <p:txBody>
          <a:bodyPr>
            <a:normAutofit/>
          </a:bodyPr>
          <a:lstStyle/>
          <a:p>
            <a:r>
              <a:rPr lang="en-GB" sz="4000"/>
              <a:t>What might this mean for us?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F46E8E6-B789-F671-1A68-4D911F0C44C6}"/>
              </a:ext>
            </a:extLst>
          </p:cNvPr>
          <p:cNvSpPr>
            <a:spLocks noGrp="1"/>
          </p:cNvSpPr>
          <p:nvPr>
            <p:ph idx="1"/>
          </p:nvPr>
        </p:nvSpPr>
        <p:spPr>
          <a:xfrm>
            <a:off x="359596" y="2128594"/>
            <a:ext cx="11832404" cy="4619618"/>
          </a:xfrm>
        </p:spPr>
        <p:txBody>
          <a:bodyPr>
            <a:normAutofit fontScale="92500"/>
          </a:bodyPr>
          <a:lstStyle/>
          <a:p>
            <a:r>
              <a:rPr lang="en-GB" sz="2400" dirty="0">
                <a:latin typeface="Calibri" panose="020F0502020204030204" pitchFamily="34" charset="0"/>
                <a:ea typeface="Calibri" panose="020F0502020204030204" pitchFamily="34" charset="0"/>
                <a:cs typeface="Calibri" panose="020F0502020204030204" pitchFamily="34" charset="0"/>
              </a:rPr>
              <a:t>Responding to the reforms we began planning and testing out some elements – MDT models</a:t>
            </a:r>
          </a:p>
          <a:p>
            <a:r>
              <a:rPr lang="en-GB" sz="2400" dirty="0">
                <a:latin typeface="Calibri" panose="020F0502020204030204" pitchFamily="34" charset="0"/>
                <a:ea typeface="Calibri" panose="020F0502020204030204" pitchFamily="34" charset="0"/>
                <a:cs typeface="Calibri" panose="020F0502020204030204" pitchFamily="34" charset="0"/>
              </a:rPr>
              <a:t>Piloted a model of multi-disciplinary working in two areas (West and South) to test impact - 2023</a:t>
            </a:r>
          </a:p>
          <a:p>
            <a:r>
              <a:rPr lang="en-GB" sz="2400" dirty="0">
                <a:latin typeface="Calibri" panose="020F0502020204030204" pitchFamily="34" charset="0"/>
                <a:ea typeface="Calibri" panose="020F0502020204030204" pitchFamily="34" charset="0"/>
                <a:cs typeface="Calibri" panose="020F0502020204030204" pitchFamily="34" charset="0"/>
              </a:rPr>
              <a:t>Rolled out an early version of Family Help teams county wide - 2024</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ea typeface="Calibri" panose="020F0502020204030204" pitchFamily="34" charset="0"/>
                <a:cs typeface="Calibri" panose="020F0502020204030204" pitchFamily="34" charset="0"/>
              </a:rPr>
              <a:t>This means that we can focus our capacity as a partnership at the other areas of this workstream.</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Understanding the role of the FH Lead across the Safeguarding landscape – we are starting to hear some interesting examples of how this has looked for national pathfinders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health professionals taking on this role when they have had the strongest relationship with the family.</a:t>
            </a:r>
          </a:p>
          <a:p>
            <a:r>
              <a:rPr lang="en-GB" sz="2400" dirty="0">
                <a:latin typeface="Calibri" panose="020F0502020204030204" pitchFamily="34" charset="0"/>
                <a:ea typeface="Calibri" panose="020F0502020204030204" pitchFamily="34" charset="0"/>
                <a:cs typeface="Calibri" panose="020F0502020204030204" pitchFamily="34" charset="0"/>
              </a:rPr>
              <a:t>Implementation of a Single Plan and Assessment</a:t>
            </a:r>
          </a:p>
          <a:p>
            <a:r>
              <a:rPr lang="en-GB" sz="2400" dirty="0">
                <a:latin typeface="Calibri" panose="020F0502020204030204" pitchFamily="34" charset="0"/>
                <a:ea typeface="Calibri" panose="020F0502020204030204" pitchFamily="34" charset="0"/>
                <a:cs typeface="Calibri" panose="020F0502020204030204" pitchFamily="34" charset="0"/>
              </a:rPr>
              <a:t>Development of an integrated front door as a partnership</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Flourish Logo2.png" descr="Flourish Logo2.png">
            <a:extLst>
              <a:ext uri="{FF2B5EF4-FFF2-40B4-BE49-F238E27FC236}">
                <a16:creationId xmlns:a16="http://schemas.microsoft.com/office/drawing/2014/main" id="{D951A7D9-ACC0-0ECF-AF7F-4040654BDB13}"/>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31932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8B46F-D33B-CD4A-A866-E442901D05C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BD4909E-CEBC-B695-DB80-20C08EFE23E4}"/>
              </a:ext>
            </a:extLst>
          </p:cNvPr>
          <p:cNvSpPr txBox="1"/>
          <p:nvPr/>
        </p:nvSpPr>
        <p:spPr>
          <a:xfrm>
            <a:off x="116115" y="113842"/>
            <a:ext cx="9448800" cy="584775"/>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alibri"/>
                <a:ea typeface="+mn-ea"/>
                <a:cs typeface="Helvetica"/>
                <a:sym typeface="Calibri"/>
              </a:rPr>
              <a:t>Workstream 1 - </a:t>
            </a:r>
            <a:r>
              <a:rPr kumimoji="0" lang="en-US" sz="3200" i="0" u="none" strike="noStrike" kern="0" cap="none" spc="0" normalizeH="0" baseline="0" noProof="0" dirty="0">
                <a:ln>
                  <a:noFill/>
                </a:ln>
                <a:solidFill>
                  <a:srgbClr val="002060"/>
                </a:solidFill>
                <a:effectLst/>
                <a:uLnTx/>
                <a:uFillTx/>
                <a:latin typeface="Calibri"/>
                <a:ea typeface="+mn-ea"/>
                <a:cs typeface="Helvetica"/>
                <a:sym typeface="Calibri"/>
              </a:rPr>
              <a:t>Family’s Plan</a:t>
            </a:r>
          </a:p>
        </p:txBody>
      </p:sp>
      <p:sp>
        <p:nvSpPr>
          <p:cNvPr id="3" name="TextBox 2">
            <a:extLst>
              <a:ext uri="{FF2B5EF4-FFF2-40B4-BE49-F238E27FC236}">
                <a16:creationId xmlns:a16="http://schemas.microsoft.com/office/drawing/2014/main" id="{BF5D91B4-F4ED-3DDA-213B-80B57D0327E4}"/>
              </a:ext>
            </a:extLst>
          </p:cNvPr>
          <p:cNvSpPr txBox="1"/>
          <p:nvPr/>
        </p:nvSpPr>
        <p:spPr>
          <a:xfrm>
            <a:off x="272143" y="2043407"/>
            <a:ext cx="8683172" cy="4170372"/>
          </a:xfrm>
          <a:prstGeom prst="rect">
            <a:avLst/>
          </a:prstGeom>
          <a:noFill/>
        </p:spPr>
        <p:txBody>
          <a:bodyPr wrap="square">
            <a:spAutoFit/>
          </a:bodyPr>
          <a:lstStyle/>
          <a:p>
            <a:pPr marL="342900" indent="-342900" algn="l">
              <a:spcAft>
                <a:spcPts val="1800"/>
              </a:spcAft>
              <a:buFont typeface="Arial" panose="020B0604020202020204" pitchFamily="34" charset="0"/>
              <a:buChar char="•"/>
            </a:pPr>
            <a:r>
              <a:rPr lang="en-GB" sz="2200" b="0" i="0">
                <a:solidFill>
                  <a:srgbClr val="424242"/>
                </a:solidFill>
                <a:effectLst/>
                <a:latin typeface="Calibri" panose="020F0502020204030204" pitchFamily="34" charset="0"/>
                <a:ea typeface="Calibri" panose="020F0502020204030204" pitchFamily="34" charset="0"/>
                <a:cs typeface="Calibri" panose="020F0502020204030204" pitchFamily="34" charset="0"/>
              </a:rPr>
              <a:t>The aim is for one assessment and plan which evolves with the family as needs/circumstances change and can be jointly accessed by all agencies working with the family.</a:t>
            </a:r>
          </a:p>
          <a:p>
            <a:pPr marL="342900" indent="-342900" algn="l">
              <a:spcAft>
                <a:spcPts val="1800"/>
              </a:spcAft>
              <a:buFont typeface="Arial" panose="020B0604020202020204" pitchFamily="34" charset="0"/>
              <a:buChar char="•"/>
            </a:pPr>
            <a:r>
              <a:rPr lang="en-GB" sz="2200" b="0" i="0">
                <a:solidFill>
                  <a:srgbClr val="424242"/>
                </a:solidFill>
                <a:effectLst/>
                <a:latin typeface="Calibri" panose="020F0502020204030204" pitchFamily="34" charset="0"/>
                <a:ea typeface="Calibri" panose="020F0502020204030204" pitchFamily="34" charset="0"/>
                <a:cs typeface="Calibri" panose="020F0502020204030204" pitchFamily="34" charset="0"/>
              </a:rPr>
              <a:t>These should cover non-statutory Targeted Early Help and support, and Child in Need services where required and in line with </a:t>
            </a:r>
            <a:r>
              <a:rPr lang="en-GB" sz="2200" b="0" i="1">
                <a:solidFill>
                  <a:srgbClr val="424242"/>
                </a:solidFill>
                <a:effectLst/>
                <a:latin typeface="Calibri" panose="020F0502020204030204" pitchFamily="34" charset="0"/>
                <a:ea typeface="Calibri" panose="020F0502020204030204" pitchFamily="34" charset="0"/>
                <a:cs typeface="Calibri" panose="020F0502020204030204" pitchFamily="34" charset="0"/>
              </a:rPr>
              <a:t>Working Together to Safeguard Children 2023</a:t>
            </a:r>
            <a:r>
              <a:rPr lang="en-GB" sz="2200" b="0" i="0">
                <a:solidFill>
                  <a:srgbClr val="424242"/>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gn="l">
              <a:spcAft>
                <a:spcPts val="1800"/>
              </a:spcAft>
              <a:buFont typeface="Arial" panose="020B0604020202020204" pitchFamily="34" charset="0"/>
              <a:buChar char="•"/>
            </a:pPr>
            <a:r>
              <a:rPr lang="en-GB" sz="2200">
                <a:solidFill>
                  <a:srgbClr val="424242"/>
                </a:solidFill>
                <a:latin typeface="Calibri" panose="020F0502020204030204" pitchFamily="34" charset="0"/>
                <a:ea typeface="Calibri" panose="020F0502020204030204" pitchFamily="34" charset="0"/>
                <a:cs typeface="Calibri" panose="020F0502020204030204" pitchFamily="34" charset="0"/>
              </a:rPr>
              <a:t>DfE</a:t>
            </a:r>
            <a:r>
              <a:rPr lang="en-GB" sz="2200" b="0" i="0">
                <a:solidFill>
                  <a:srgbClr val="424242"/>
                </a:solidFill>
                <a:effectLst/>
                <a:latin typeface="Calibri" panose="020F0502020204030204" pitchFamily="34" charset="0"/>
                <a:ea typeface="Calibri" panose="020F0502020204030204" pitchFamily="34" charset="0"/>
                <a:cs typeface="Calibri" panose="020F0502020204030204" pitchFamily="34" charset="0"/>
              </a:rPr>
              <a:t> are planning to provide technical guidance setting out the changes required  to case management systems</a:t>
            </a:r>
          </a:p>
          <a:p>
            <a:pPr marL="342900" indent="-342900" algn="l">
              <a:spcAft>
                <a:spcPts val="1800"/>
              </a:spcAft>
              <a:buFont typeface="Arial" panose="020B0604020202020204" pitchFamily="34" charset="0"/>
              <a:buChar char="•"/>
            </a:pPr>
            <a:r>
              <a:rPr lang="en-GB" sz="2200">
                <a:solidFill>
                  <a:srgbClr val="424242"/>
                </a:solidFill>
                <a:latin typeface="Calibri" panose="020F0502020204030204" pitchFamily="34" charset="0"/>
                <a:ea typeface="Calibri" panose="020F0502020204030204" pitchFamily="34" charset="0"/>
                <a:cs typeface="Calibri" panose="020F0502020204030204" pitchFamily="34" charset="0"/>
              </a:rPr>
              <a:t>Significant opportunities for partnership wide collaboration and access to information to improve practice</a:t>
            </a:r>
            <a:endParaRPr lang="en-GB" sz="2200" b="0" i="0">
              <a:solidFill>
                <a:srgbClr val="42424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302C27D-604E-19A5-626A-46E9259295BE}"/>
              </a:ext>
            </a:extLst>
          </p:cNvPr>
          <p:cNvPicPr>
            <a:picLocks noChangeAspect="1"/>
          </p:cNvPicPr>
          <p:nvPr/>
        </p:nvPicPr>
        <p:blipFill>
          <a:blip r:embed="rId3"/>
          <a:srcRect r="11961" b="8266"/>
          <a:stretch>
            <a:fillRect/>
          </a:stretch>
        </p:blipFill>
        <p:spPr>
          <a:xfrm>
            <a:off x="8955315" y="1828651"/>
            <a:ext cx="2964542" cy="3948036"/>
          </a:xfrm>
          <a:prstGeom prst="rect">
            <a:avLst/>
          </a:prstGeom>
        </p:spPr>
      </p:pic>
      <p:sp>
        <p:nvSpPr>
          <p:cNvPr id="9" name="TextBox 8">
            <a:extLst>
              <a:ext uri="{FF2B5EF4-FFF2-40B4-BE49-F238E27FC236}">
                <a16:creationId xmlns:a16="http://schemas.microsoft.com/office/drawing/2014/main" id="{6E3A7013-1B7B-868A-8646-E373AA7DD548}"/>
              </a:ext>
            </a:extLst>
          </p:cNvPr>
          <p:cNvSpPr txBox="1"/>
          <p:nvPr/>
        </p:nvSpPr>
        <p:spPr>
          <a:xfrm>
            <a:off x="359229" y="1341746"/>
            <a:ext cx="11948885" cy="379527"/>
          </a:xfrm>
          <a:prstGeom prst="rect">
            <a:avLst/>
          </a:prstGeom>
          <a:noFill/>
        </p:spPr>
        <p:txBody>
          <a:bodyPr wrap="square">
            <a:spAutoFit/>
          </a:bodyPr>
          <a:lstStyle/>
          <a:p>
            <a:pPr algn="l">
              <a:lnSpc>
                <a:spcPts val="2100"/>
              </a:lnSpc>
              <a:spcAft>
                <a:spcPts val="1200"/>
              </a:spcAft>
              <a:buNone/>
            </a:pPr>
            <a:r>
              <a:rPr lang="en-GB" sz="2400" b="1" i="0">
                <a:solidFill>
                  <a:srgbClr val="424242"/>
                </a:solidFill>
                <a:effectLst/>
              </a:rPr>
              <a:t>Single Assessment and Plan (Extract from the FFP programme guide)</a:t>
            </a:r>
          </a:p>
        </p:txBody>
      </p:sp>
      <p:pic>
        <p:nvPicPr>
          <p:cNvPr id="2" name="Flourish Logo2.png" descr="Flourish Logo2.png">
            <a:extLst>
              <a:ext uri="{FF2B5EF4-FFF2-40B4-BE49-F238E27FC236}">
                <a16:creationId xmlns:a16="http://schemas.microsoft.com/office/drawing/2014/main" id="{FDE2F850-1E4A-BD51-18B1-A63A80E029CD}"/>
              </a:ext>
            </a:extLst>
          </p:cNvPr>
          <p:cNvPicPr>
            <a:picLocks noChangeAspect="1"/>
          </p:cNvPicPr>
          <p:nvPr/>
        </p:nvPicPr>
        <p:blipFill>
          <a:blip r:embed="rId4"/>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91268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FC83F-CB32-C176-A1C6-FF21151BCD9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275C359-FB48-9124-2719-EB5621630A57}"/>
              </a:ext>
            </a:extLst>
          </p:cNvPr>
          <p:cNvSpPr txBox="1"/>
          <p:nvPr/>
        </p:nvSpPr>
        <p:spPr>
          <a:xfrm>
            <a:off x="375238" y="125334"/>
            <a:ext cx="9378840" cy="764789"/>
          </a:xfrm>
          <a:prstGeom prst="rect">
            <a:avLst/>
          </a:prstGeom>
        </p:spPr>
        <p:txBody>
          <a:bodyPr vert="horz" lIns="91440" tIns="45720" rIns="91440" bIns="45720" rtlCol="0" anchor="ctr">
            <a:normAutofit/>
          </a:bodyPr>
          <a:lstStyle/>
          <a:p>
            <a:pPr hangingPunct="0">
              <a:defRPr/>
            </a:pPr>
            <a:r>
              <a:rPr lang="en-US" sz="3200" b="1" kern="0" dirty="0">
                <a:solidFill>
                  <a:srgbClr val="002060"/>
                </a:solidFill>
                <a:latin typeface="Calibri"/>
                <a:cs typeface="Helvetica"/>
                <a:sym typeface="Calibri"/>
              </a:rPr>
              <a:t>Workstream 1: </a:t>
            </a:r>
            <a:r>
              <a:rPr lang="en-US" sz="3200" kern="0" dirty="0">
                <a:solidFill>
                  <a:srgbClr val="002060"/>
                </a:solidFill>
                <a:latin typeface="Calibri"/>
                <a:cs typeface="Helvetica"/>
                <a:sym typeface="Calibri"/>
              </a:rPr>
              <a:t>Integrated Front Door</a:t>
            </a:r>
          </a:p>
        </p:txBody>
      </p:sp>
      <p:pic>
        <p:nvPicPr>
          <p:cNvPr id="15" name="Graphic 14" descr="Connections outline">
            <a:extLst>
              <a:ext uri="{FF2B5EF4-FFF2-40B4-BE49-F238E27FC236}">
                <a16:creationId xmlns:a16="http://schemas.microsoft.com/office/drawing/2014/main" id="{EE3A99E6-6979-7B40-11C8-1F5056C4E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238" y="1578492"/>
            <a:ext cx="4596277" cy="459627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TextBox 12">
            <a:extLst>
              <a:ext uri="{FF2B5EF4-FFF2-40B4-BE49-F238E27FC236}">
                <a16:creationId xmlns:a16="http://schemas.microsoft.com/office/drawing/2014/main" id="{9A914FFB-ACF7-B2E9-FE7B-6538D2D4194E}"/>
              </a:ext>
            </a:extLst>
          </p:cNvPr>
          <p:cNvSpPr txBox="1"/>
          <p:nvPr/>
        </p:nvSpPr>
        <p:spPr>
          <a:xfrm>
            <a:off x="4890338" y="1068978"/>
            <a:ext cx="7013656" cy="4720043"/>
          </a:xfrm>
          <a:prstGeom prst="rect">
            <a:avLst/>
          </a:prstGeom>
        </p:spPr>
        <p:txBody>
          <a:bodyPr vert="horz" lIns="91440" tIns="45720" rIns="91440" bIns="45720" rtlCol="0">
            <a:noAutofit/>
          </a:bodyPr>
          <a:lstStyle/>
          <a:p>
            <a:pPr marL="57150">
              <a:lnSpc>
                <a:spcPct val="90000"/>
              </a:lnSpc>
              <a:spcAft>
                <a:spcPts val="1800"/>
              </a:spcAft>
            </a:pPr>
            <a:r>
              <a:rPr lang="en-US" sz="2000" b="1" dirty="0">
                <a:latin typeface="Calibri" panose="020F0502020204030204" pitchFamily="34" charset="0"/>
                <a:ea typeface="Calibri" panose="020F0502020204030204" pitchFamily="34" charset="0"/>
                <a:cs typeface="Calibri" panose="020F0502020204030204" pitchFamily="34" charset="0"/>
              </a:rPr>
              <a:t>Requirements</a:t>
            </a:r>
          </a:p>
          <a:p>
            <a:pPr marL="285750" indent="-228600">
              <a:lnSpc>
                <a:spcPct val="90000"/>
              </a:lnSpc>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Every local area has a front door for determining how to get children, young people, and families the help they need.</a:t>
            </a:r>
          </a:p>
          <a:p>
            <a:pPr marL="285750" indent="-228600">
              <a:lnSpc>
                <a:spcPct val="90000"/>
              </a:lnSpc>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Scope for local partnerships should also consider how children and families first engage with services </a:t>
            </a:r>
          </a:p>
          <a:p>
            <a:pPr marL="285750" indent="-228600">
              <a:lnSpc>
                <a:spcPct val="90000"/>
              </a:lnSpc>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Move towards an integrated front door for triaging contacts and referrals to the right level of service.</a:t>
            </a:r>
          </a:p>
          <a:p>
            <a:pPr marL="285750" indent="-228600">
              <a:lnSpc>
                <a:spcPct val="90000"/>
              </a:lnSpc>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Consider the range of practitioners and agencies involved, including education, police, health, and youth workers.</a:t>
            </a:r>
          </a:p>
          <a:p>
            <a:pPr marL="285750" indent="-228600">
              <a:lnSpc>
                <a:spcPct val="90000"/>
              </a:lnSpc>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Local flexibility for triaging at the front door: location, co-location, team composition, and links to Multi-Agency Child Protection Teams (MACPTs).</a:t>
            </a:r>
          </a:p>
          <a:p>
            <a:pPr marL="285750" indent="-228600">
              <a:lnSpc>
                <a:spcPct val="90000"/>
              </a:lnSpc>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Promote engagement with services through digital solutions and a relationship-based approach.</a:t>
            </a:r>
          </a:p>
        </p:txBody>
      </p:sp>
      <p:pic>
        <p:nvPicPr>
          <p:cNvPr id="2" name="Flourish Logo2.png" descr="Flourish Logo2.png">
            <a:extLst>
              <a:ext uri="{FF2B5EF4-FFF2-40B4-BE49-F238E27FC236}">
                <a16:creationId xmlns:a16="http://schemas.microsoft.com/office/drawing/2014/main" id="{DFDC5052-D66F-5D8B-6BF7-B5F8F223442F}"/>
              </a:ext>
            </a:extLst>
          </p:cNvPr>
          <p:cNvPicPr>
            <a:picLocks noChangeAspect="1"/>
          </p:cNvPicPr>
          <p:nvPr/>
        </p:nvPicPr>
        <p:blipFill>
          <a:blip r:embed="rId5"/>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129233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F0A401-B730-FD46-D9E0-C34B8A379ADD}"/>
              </a:ext>
            </a:extLst>
          </p:cNvPr>
          <p:cNvSpPr>
            <a:spLocks noGrp="1"/>
          </p:cNvSpPr>
          <p:nvPr>
            <p:ph type="title"/>
          </p:nvPr>
        </p:nvSpPr>
        <p:spPr>
          <a:xfrm>
            <a:off x="1115568" y="548640"/>
            <a:ext cx="10168128" cy="1179576"/>
          </a:xfrm>
        </p:spPr>
        <p:txBody>
          <a:bodyPr>
            <a:normAutofit/>
          </a:bodyPr>
          <a:lstStyle/>
          <a:p>
            <a:r>
              <a:rPr lang="en-GB" sz="3700"/>
              <a:t>Workstream 2: Multi-Agency Child Protection Teams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C2D2A93-39BF-6538-FF15-3CF894CC37FB}"/>
              </a:ext>
            </a:extLst>
          </p:cNvPr>
          <p:cNvSpPr>
            <a:spLocks noGrp="1"/>
          </p:cNvSpPr>
          <p:nvPr>
            <p:ph idx="1"/>
          </p:nvPr>
        </p:nvSpPr>
        <p:spPr>
          <a:xfrm>
            <a:off x="555161" y="2221992"/>
            <a:ext cx="11167447" cy="4185985"/>
          </a:xfrm>
        </p:spPr>
        <p:txBody>
          <a:bodyPr>
            <a:normAutofit/>
          </a:bodyPr>
          <a:lstStyle/>
          <a:p>
            <a:pPr marL="0" indent="0">
              <a:buNone/>
            </a:pPr>
            <a:r>
              <a:rPr lang="en-GB" sz="2400" b="1" dirty="0">
                <a:latin typeface="Calibri" panose="020F0502020204030204" pitchFamily="34" charset="0"/>
                <a:ea typeface="Calibri" panose="020F0502020204030204" pitchFamily="34" charset="0"/>
                <a:cs typeface="Calibri" panose="020F0502020204030204" pitchFamily="34" charset="0"/>
              </a:rPr>
              <a:t>Purpose</a:t>
            </a:r>
            <a:r>
              <a:rPr lang="en-GB" sz="2400" dirty="0">
                <a:latin typeface="Calibri" panose="020F0502020204030204" pitchFamily="34" charset="0"/>
                <a:ea typeface="Calibri" panose="020F0502020204030204" pitchFamily="34" charset="0"/>
                <a:cs typeface="Calibri" panose="020F0502020204030204" pitchFamily="34" charset="0"/>
              </a:rPr>
              <a:t>:</a:t>
            </a:r>
            <a:br>
              <a:rPr lang="en-GB" sz="2400" dirty="0">
                <a:latin typeface="Calibri" panose="020F0502020204030204" pitchFamily="34" charset="0"/>
                <a:ea typeface="Calibri" panose="020F0502020204030204" pitchFamily="34" charset="0"/>
                <a:cs typeface="Calibri" panose="020F0502020204030204" pitchFamily="34" charset="0"/>
              </a:rPr>
            </a:br>
            <a:r>
              <a:rPr lang="en-GB" sz="2400" dirty="0">
                <a:latin typeface="Calibri" panose="020F0502020204030204" pitchFamily="34" charset="0"/>
                <a:ea typeface="Calibri" panose="020F0502020204030204" pitchFamily="34" charset="0"/>
                <a:cs typeface="Calibri" panose="020F0502020204030204" pitchFamily="34" charset="0"/>
              </a:rPr>
              <a:t>To deliver statutory child protection functions through integrated teams that respond decisively to significant harm, both inside and outside the home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ea typeface="Calibri" panose="020F0502020204030204" pitchFamily="34" charset="0"/>
                <a:cs typeface="Calibri" panose="020F0502020204030204" pitchFamily="34" charset="0"/>
              </a:rPr>
              <a:t>Expected Impact</a:t>
            </a:r>
            <a:r>
              <a:rPr lang="en-GB" sz="2400" dirty="0">
                <a:latin typeface="Calibri" panose="020F0502020204030204" pitchFamily="34" charset="0"/>
                <a:ea typeface="Calibri" panose="020F0502020204030204" pitchFamily="34" charset="0"/>
                <a:cs typeface="Calibri" panose="020F0502020204030204" pitchFamily="34" charset="0"/>
              </a:rPr>
              <a:t>:</a:t>
            </a:r>
          </a:p>
          <a:p>
            <a:r>
              <a:rPr lang="en-GB" sz="2400" dirty="0">
                <a:latin typeface="Calibri" panose="020F0502020204030204" pitchFamily="34" charset="0"/>
                <a:ea typeface="Calibri" panose="020F0502020204030204" pitchFamily="34" charset="0"/>
                <a:cs typeface="Calibri" panose="020F0502020204030204" pitchFamily="34" charset="0"/>
              </a:rPr>
              <a:t>More decisive and forensic responses to child protection concerns</a:t>
            </a:r>
          </a:p>
          <a:p>
            <a:r>
              <a:rPr lang="en-GB" sz="2400" dirty="0">
                <a:latin typeface="Calibri" panose="020F0502020204030204" pitchFamily="34" charset="0"/>
                <a:ea typeface="Calibri" panose="020F0502020204030204" pitchFamily="34" charset="0"/>
                <a:cs typeface="Calibri" panose="020F0502020204030204" pitchFamily="34" charset="0"/>
              </a:rPr>
              <a:t>Reduced fragmentation in service delivery</a:t>
            </a:r>
          </a:p>
          <a:p>
            <a:r>
              <a:rPr lang="en-GB" sz="2400" dirty="0">
                <a:latin typeface="Calibri" panose="020F0502020204030204" pitchFamily="34" charset="0"/>
                <a:ea typeface="Calibri" panose="020F0502020204030204" pitchFamily="34" charset="0"/>
                <a:cs typeface="Calibri" panose="020F0502020204030204" pitchFamily="34" charset="0"/>
              </a:rPr>
              <a:t>Enhanced safeguarding through shared expertise</a:t>
            </a:r>
          </a:p>
          <a:p>
            <a:r>
              <a:rPr lang="en-GB" sz="2400" dirty="0">
                <a:latin typeface="Calibri" panose="020F0502020204030204" pitchFamily="34" charset="0"/>
                <a:ea typeface="Calibri" panose="020F0502020204030204" pitchFamily="34" charset="0"/>
                <a:cs typeface="Calibri" panose="020F0502020204030204" pitchFamily="34" charset="0"/>
              </a:rPr>
              <a:t>Better outcomes for children at risk of significant harm</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Flourish Logo2.png" descr="Flourish Logo2.png">
            <a:extLst>
              <a:ext uri="{FF2B5EF4-FFF2-40B4-BE49-F238E27FC236}">
                <a16:creationId xmlns:a16="http://schemas.microsoft.com/office/drawing/2014/main" id="{B9E02B16-644D-E328-FCCB-1FF2BC4FA0AB}"/>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160867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84067-FCCB-5DD6-59C6-EFAEDD95660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34FE9B3-4BF8-0A37-021E-85ED1AAC4AE4}"/>
              </a:ext>
            </a:extLst>
          </p:cNvPr>
          <p:cNvSpPr txBox="1"/>
          <p:nvPr/>
        </p:nvSpPr>
        <p:spPr>
          <a:xfrm>
            <a:off x="0" y="31001"/>
            <a:ext cx="11092543" cy="584775"/>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Calibri"/>
                <a:ea typeface="+mn-ea"/>
                <a:cs typeface="Helvetica"/>
                <a:sym typeface="Calibri"/>
              </a:rPr>
              <a:t>Establishing Multi-Agency Child Protection Teams (MACPTs)</a:t>
            </a:r>
          </a:p>
        </p:txBody>
      </p:sp>
      <p:sp>
        <p:nvSpPr>
          <p:cNvPr id="6" name="Rectangle 5">
            <a:extLst>
              <a:ext uri="{FF2B5EF4-FFF2-40B4-BE49-F238E27FC236}">
                <a16:creationId xmlns:a16="http://schemas.microsoft.com/office/drawing/2014/main" id="{A195B99F-86B0-0DC7-1DA0-D368F7615C2C}"/>
              </a:ext>
            </a:extLst>
          </p:cNvPr>
          <p:cNvSpPr/>
          <p:nvPr/>
        </p:nvSpPr>
        <p:spPr>
          <a:xfrm>
            <a:off x="163286" y="762000"/>
            <a:ext cx="11865428" cy="158931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300"/>
              </a:spcAft>
            </a:pPr>
            <a:r>
              <a:rPr lang="en-GB" b="1">
                <a:solidFill>
                  <a:srgbClr val="424242"/>
                </a:solidFill>
              </a:rPr>
              <a:t>Multi-agency child protection teams will:</a:t>
            </a:r>
            <a:endParaRPr lang="en-GB">
              <a:solidFill>
                <a:srgbClr val="424242"/>
              </a:solidFill>
            </a:endParaRPr>
          </a:p>
          <a:p>
            <a:pPr marL="285750" indent="-285750">
              <a:spcBef>
                <a:spcPts val="300"/>
              </a:spcBef>
              <a:spcAft>
                <a:spcPts val="300"/>
              </a:spcAft>
              <a:buFont typeface="Arial" panose="020B0604020202020204" pitchFamily="34" charset="0"/>
              <a:buChar char="•"/>
            </a:pPr>
            <a:r>
              <a:rPr lang="en-GB">
                <a:solidFill>
                  <a:srgbClr val="424242"/>
                </a:solidFill>
              </a:rPr>
              <a:t>Support the local authority to discharge its duty under section 47 of the Children Act 1989 (duty to investigate)</a:t>
            </a:r>
          </a:p>
          <a:p>
            <a:pPr marL="285750" indent="-285750">
              <a:spcBef>
                <a:spcPts val="300"/>
              </a:spcBef>
              <a:spcAft>
                <a:spcPts val="300"/>
              </a:spcAft>
              <a:buFont typeface="Arial" panose="020B0604020202020204" pitchFamily="34" charset="0"/>
              <a:buChar char="•"/>
            </a:pPr>
            <a:r>
              <a:rPr lang="en-GB">
                <a:solidFill>
                  <a:srgbClr val="424242"/>
                </a:solidFill>
              </a:rPr>
              <a:t>Bring experts together across agencies to identify actual or likely significant harm</a:t>
            </a:r>
          </a:p>
          <a:p>
            <a:pPr marL="285750" indent="-285750">
              <a:spcBef>
                <a:spcPts val="300"/>
              </a:spcBef>
              <a:spcAft>
                <a:spcPts val="300"/>
              </a:spcAft>
              <a:buFont typeface="Arial" panose="020B0604020202020204" pitchFamily="34" charset="0"/>
              <a:buChar char="•"/>
            </a:pPr>
            <a:r>
              <a:rPr lang="en-GB">
                <a:solidFill>
                  <a:srgbClr val="424242"/>
                </a:solidFill>
              </a:rPr>
              <a:t>Take decisive action to protect children</a:t>
            </a:r>
          </a:p>
        </p:txBody>
      </p:sp>
      <p:sp>
        <p:nvSpPr>
          <p:cNvPr id="8" name="Rectangle 7">
            <a:extLst>
              <a:ext uri="{FF2B5EF4-FFF2-40B4-BE49-F238E27FC236}">
                <a16:creationId xmlns:a16="http://schemas.microsoft.com/office/drawing/2014/main" id="{40234E6D-852D-F082-4218-99EFBE9DE644}"/>
              </a:ext>
            </a:extLst>
          </p:cNvPr>
          <p:cNvSpPr/>
          <p:nvPr/>
        </p:nvSpPr>
        <p:spPr>
          <a:xfrm>
            <a:off x="179614" y="2634342"/>
            <a:ext cx="5731330" cy="383177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300"/>
              </a:spcAft>
            </a:pPr>
            <a:r>
              <a:rPr lang="en-GB" b="1">
                <a:solidFill>
                  <a:srgbClr val="424242"/>
                </a:solidFill>
              </a:rPr>
              <a:t>Safeguarding partners should:</a:t>
            </a:r>
            <a:endParaRPr lang="en-GB">
              <a:solidFill>
                <a:srgbClr val="424242"/>
              </a:solidFill>
            </a:endParaRPr>
          </a:p>
          <a:p>
            <a:pPr marL="285750" indent="-285750">
              <a:spcBef>
                <a:spcPts val="300"/>
              </a:spcBef>
              <a:spcAft>
                <a:spcPts val="300"/>
              </a:spcAft>
              <a:buFont typeface="Arial" panose="020B0604020202020204" pitchFamily="34" charset="0"/>
              <a:buChar char="•"/>
            </a:pPr>
            <a:r>
              <a:rPr lang="en-GB">
                <a:solidFill>
                  <a:srgbClr val="424242"/>
                </a:solidFill>
              </a:rPr>
              <a:t>Nominate a core membership – social workers, police, health, education</a:t>
            </a:r>
          </a:p>
          <a:p>
            <a:pPr marL="285750" indent="-285750">
              <a:spcBef>
                <a:spcPts val="300"/>
              </a:spcBef>
              <a:spcAft>
                <a:spcPts val="300"/>
              </a:spcAft>
              <a:buFont typeface="Arial" panose="020B0604020202020204" pitchFamily="34" charset="0"/>
              <a:buChar char="•"/>
            </a:pPr>
            <a:r>
              <a:rPr lang="en-GB">
                <a:solidFill>
                  <a:srgbClr val="424242"/>
                </a:solidFill>
              </a:rPr>
              <a:t>Determine other relevant agency involvement matched to local priorities</a:t>
            </a:r>
          </a:p>
          <a:p>
            <a:pPr marL="285750" indent="-285750">
              <a:spcBef>
                <a:spcPts val="300"/>
              </a:spcBef>
              <a:spcAft>
                <a:spcPts val="300"/>
              </a:spcAft>
              <a:buFont typeface="Arial" panose="020B0604020202020204" pitchFamily="34" charset="0"/>
              <a:buChar char="•"/>
            </a:pPr>
            <a:r>
              <a:rPr lang="en-GB">
                <a:solidFill>
                  <a:srgbClr val="424242"/>
                </a:solidFill>
              </a:rPr>
              <a:t>Determine how MACPTs integrate with and build on existing arrangements whilst retaining a distinct identity and clear focus on child protection</a:t>
            </a:r>
          </a:p>
          <a:p>
            <a:pPr marL="285750" indent="-285750">
              <a:spcBef>
                <a:spcPts val="300"/>
              </a:spcBef>
              <a:spcAft>
                <a:spcPts val="300"/>
              </a:spcAft>
              <a:buFont typeface="Arial" panose="020B0604020202020204" pitchFamily="34" charset="0"/>
              <a:buChar char="•"/>
            </a:pPr>
            <a:r>
              <a:rPr lang="en-GB">
                <a:solidFill>
                  <a:srgbClr val="424242"/>
                </a:solidFill>
              </a:rPr>
              <a:t>Agree the shared vision, structure and practice framework</a:t>
            </a:r>
          </a:p>
          <a:p>
            <a:pPr marL="285750" indent="-285750">
              <a:spcBef>
                <a:spcPts val="300"/>
              </a:spcBef>
              <a:spcAft>
                <a:spcPts val="300"/>
              </a:spcAft>
              <a:buFont typeface="Arial" panose="020B0604020202020204" pitchFamily="34" charset="0"/>
              <a:buChar char="•"/>
            </a:pPr>
            <a:r>
              <a:rPr lang="en-GB">
                <a:solidFill>
                  <a:srgbClr val="424242"/>
                </a:solidFill>
              </a:rPr>
              <a:t>Set out access to group and individual training and supervision</a:t>
            </a:r>
          </a:p>
        </p:txBody>
      </p:sp>
      <p:sp>
        <p:nvSpPr>
          <p:cNvPr id="11" name="Rectangle 10">
            <a:extLst>
              <a:ext uri="{FF2B5EF4-FFF2-40B4-BE49-F238E27FC236}">
                <a16:creationId xmlns:a16="http://schemas.microsoft.com/office/drawing/2014/main" id="{FC0D56FA-7E4D-983A-7EE9-5975D928D3D8}"/>
              </a:ext>
            </a:extLst>
          </p:cNvPr>
          <p:cNvSpPr/>
          <p:nvPr/>
        </p:nvSpPr>
        <p:spPr>
          <a:xfrm>
            <a:off x="6281056" y="2634342"/>
            <a:ext cx="5731330" cy="38317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300"/>
              </a:spcAft>
            </a:pPr>
            <a:r>
              <a:rPr lang="en-GB" b="1">
                <a:solidFill>
                  <a:srgbClr val="424242"/>
                </a:solidFill>
              </a:rPr>
              <a:t>MACPT members should:</a:t>
            </a:r>
            <a:endParaRPr lang="en-GB">
              <a:solidFill>
                <a:srgbClr val="424242"/>
              </a:solidFill>
            </a:endParaRPr>
          </a:p>
          <a:p>
            <a:pPr marL="285750" indent="-285750">
              <a:spcBef>
                <a:spcPts val="300"/>
              </a:spcBef>
              <a:spcAft>
                <a:spcPts val="300"/>
              </a:spcAft>
              <a:buFont typeface="Arial" panose="020B0604020202020204" pitchFamily="34" charset="0"/>
              <a:buChar char="•"/>
            </a:pPr>
            <a:r>
              <a:rPr lang="en-GB">
                <a:solidFill>
                  <a:srgbClr val="424242"/>
                </a:solidFill>
              </a:rPr>
              <a:t>Promote a sense of collective responsibility across agencies</a:t>
            </a:r>
          </a:p>
          <a:p>
            <a:pPr marL="285750" indent="-285750">
              <a:spcBef>
                <a:spcPts val="300"/>
              </a:spcBef>
              <a:spcAft>
                <a:spcPts val="300"/>
              </a:spcAft>
              <a:buFont typeface="Arial" panose="020B0604020202020204" pitchFamily="34" charset="0"/>
              <a:buChar char="•"/>
            </a:pPr>
            <a:r>
              <a:rPr lang="en-GB">
                <a:solidFill>
                  <a:srgbClr val="424242"/>
                </a:solidFill>
              </a:rPr>
              <a:t>Provide child protection advice and expertise across the system</a:t>
            </a:r>
          </a:p>
          <a:p>
            <a:pPr marL="285750" indent="-285750">
              <a:spcBef>
                <a:spcPts val="300"/>
              </a:spcBef>
              <a:spcAft>
                <a:spcPts val="300"/>
              </a:spcAft>
              <a:buFont typeface="Arial" panose="020B0604020202020204" pitchFamily="34" charset="0"/>
              <a:buChar char="•"/>
            </a:pPr>
            <a:r>
              <a:rPr lang="en-GB">
                <a:solidFill>
                  <a:srgbClr val="424242"/>
                </a:solidFill>
              </a:rPr>
              <a:t>Ensure interventions are prompt, evidence-based and tailored to the child and family’s needs</a:t>
            </a:r>
          </a:p>
          <a:p>
            <a:pPr marL="285750" indent="-285750">
              <a:spcBef>
                <a:spcPts val="300"/>
              </a:spcBef>
              <a:spcAft>
                <a:spcPts val="300"/>
              </a:spcAft>
              <a:buFont typeface="Arial" panose="020B0604020202020204" pitchFamily="34" charset="0"/>
              <a:buChar char="•"/>
            </a:pPr>
            <a:r>
              <a:rPr lang="en-GB">
                <a:solidFill>
                  <a:srgbClr val="424242"/>
                </a:solidFill>
              </a:rPr>
              <a:t>Pool multi-agency expertise and resources and use them efficiently</a:t>
            </a:r>
          </a:p>
          <a:p>
            <a:pPr marL="285750" indent="-285750">
              <a:spcBef>
                <a:spcPts val="300"/>
              </a:spcBef>
              <a:spcAft>
                <a:spcPts val="300"/>
              </a:spcAft>
              <a:buFont typeface="Arial" panose="020B0604020202020204" pitchFamily="34" charset="0"/>
              <a:buChar char="•"/>
            </a:pPr>
            <a:r>
              <a:rPr lang="en-GB">
                <a:solidFill>
                  <a:srgbClr val="424242"/>
                </a:solidFill>
              </a:rPr>
              <a:t>Facilitate better multi-agency communication and information-sharing</a:t>
            </a:r>
          </a:p>
        </p:txBody>
      </p:sp>
      <p:pic>
        <p:nvPicPr>
          <p:cNvPr id="2" name="Flourish Logo2.png" descr="Flourish Logo2.png">
            <a:extLst>
              <a:ext uri="{FF2B5EF4-FFF2-40B4-BE49-F238E27FC236}">
                <a16:creationId xmlns:a16="http://schemas.microsoft.com/office/drawing/2014/main" id="{591E2DFE-2616-70EF-11DF-8819891519B9}"/>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232736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DF1DB8-EC39-D2A6-A6AF-EAE623549B1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B629A8-237E-4284-6CE6-89BD74C62862}"/>
              </a:ext>
            </a:extLst>
          </p:cNvPr>
          <p:cNvSpPr>
            <a:spLocks noGrp="1"/>
          </p:cNvSpPr>
          <p:nvPr>
            <p:ph type="title"/>
          </p:nvPr>
        </p:nvSpPr>
        <p:spPr>
          <a:xfrm>
            <a:off x="1115568" y="548640"/>
            <a:ext cx="10168128" cy="1179576"/>
          </a:xfrm>
        </p:spPr>
        <p:txBody>
          <a:bodyPr>
            <a:normAutofit/>
          </a:bodyPr>
          <a:lstStyle/>
          <a:p>
            <a:r>
              <a:rPr lang="en-GB" sz="4000"/>
              <a:t>What might this mean for us?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B0DC689-31D4-30F0-CF55-6ED10E671624}"/>
              </a:ext>
            </a:extLst>
          </p:cNvPr>
          <p:cNvSpPr>
            <a:spLocks noGrp="1"/>
          </p:cNvSpPr>
          <p:nvPr>
            <p:ph idx="1"/>
          </p:nvPr>
        </p:nvSpPr>
        <p:spPr>
          <a:xfrm>
            <a:off x="498834" y="2276856"/>
            <a:ext cx="11277144" cy="4290969"/>
          </a:xfrm>
        </p:spPr>
        <p:txBody>
          <a:bodyPr>
            <a:normAutofit/>
          </a:bodyPr>
          <a:lstStyle/>
          <a:p>
            <a:r>
              <a:rPr lang="en-GB" sz="2400">
                <a:latin typeface="Calibri" panose="020F0502020204030204" pitchFamily="34" charset="0"/>
                <a:ea typeface="Calibri" panose="020F0502020204030204" pitchFamily="34" charset="0"/>
                <a:cs typeface="Calibri" panose="020F0502020204030204" pitchFamily="34" charset="0"/>
              </a:rPr>
              <a:t>We recognise we already have strong practice in this area</a:t>
            </a:r>
          </a:p>
          <a:p>
            <a:r>
              <a:rPr lang="en-GB" sz="2400">
                <a:latin typeface="Calibri" panose="020F0502020204030204" pitchFamily="34" charset="0"/>
                <a:ea typeface="Calibri" panose="020F0502020204030204" pitchFamily="34" charset="0"/>
                <a:cs typeface="Calibri" panose="020F0502020204030204" pitchFamily="34" charset="0"/>
              </a:rPr>
              <a:t>We will have a strengthened Multi-Agency Child Protection offer in Norfolk</a:t>
            </a:r>
          </a:p>
          <a:p>
            <a:r>
              <a:rPr lang="en-GB" sz="2400">
                <a:latin typeface="Calibri" panose="020F0502020204030204" pitchFamily="34" charset="0"/>
                <a:ea typeface="Calibri" panose="020F0502020204030204" pitchFamily="34" charset="0"/>
                <a:cs typeface="Calibri" panose="020F0502020204030204" pitchFamily="34" charset="0"/>
              </a:rPr>
              <a:t>There will be a strong emphasis on multi-agency working and multi-agency decision making beyond the initial response to crisis</a:t>
            </a:r>
          </a:p>
          <a:p>
            <a:r>
              <a:rPr lang="en-GB" sz="2400">
                <a:latin typeface="Calibri" panose="020F0502020204030204" pitchFamily="34" charset="0"/>
                <a:ea typeface="Calibri" panose="020F0502020204030204" pitchFamily="34" charset="0"/>
                <a:cs typeface="Calibri" panose="020F0502020204030204" pitchFamily="34" charset="0"/>
              </a:rPr>
              <a:t>We already have an effective MASH offer – this is an opportunity to build on this further</a:t>
            </a:r>
          </a:p>
          <a:p>
            <a:r>
              <a:rPr lang="en-GB" sz="2400">
                <a:latin typeface="Calibri" panose="020F0502020204030204" pitchFamily="34" charset="0"/>
                <a:ea typeface="Calibri" panose="020F0502020204030204" pitchFamily="34" charset="0"/>
                <a:cs typeface="Calibri" panose="020F0502020204030204" pitchFamily="34" charset="0"/>
              </a:rPr>
              <a:t>A number of workshops are taking place to deliver against co-design principals – strong partnership response and creative thinking</a:t>
            </a:r>
          </a:p>
          <a:p>
            <a:pPr marL="0" indent="0">
              <a:buNone/>
            </a:pPr>
            <a:r>
              <a:rPr lang="en-GB" sz="2400" b="1">
                <a:latin typeface="Calibri" panose="020F0502020204030204" pitchFamily="34" charset="0"/>
                <a:ea typeface="Calibri" panose="020F0502020204030204" pitchFamily="34" charset="0"/>
                <a:cs typeface="Calibri" panose="020F0502020204030204" pitchFamily="34" charset="0"/>
              </a:rPr>
              <a:t>Significant Questions to explore:</a:t>
            </a:r>
          </a:p>
          <a:p>
            <a:r>
              <a:rPr lang="en-GB" sz="2400">
                <a:latin typeface="Calibri" panose="020F0502020204030204" pitchFamily="34" charset="0"/>
                <a:ea typeface="Calibri" panose="020F0502020204030204" pitchFamily="34" charset="0"/>
                <a:cs typeface="Calibri" panose="020F0502020204030204" pitchFamily="34" charset="0"/>
              </a:rPr>
              <a:t>Tailoring the solution to our current service models and geography</a:t>
            </a:r>
          </a:p>
          <a:p>
            <a:r>
              <a:rPr lang="en-GB" sz="2400">
                <a:latin typeface="Calibri" panose="020F0502020204030204" pitchFamily="34" charset="0"/>
                <a:ea typeface="Calibri" panose="020F0502020204030204" pitchFamily="34" charset="0"/>
                <a:cs typeface="Calibri" panose="020F0502020204030204" pitchFamily="34" charset="0"/>
              </a:rPr>
              <a:t>This could include a tailored approach for specific cohorts? E.g. extra familial risk</a:t>
            </a:r>
          </a:p>
        </p:txBody>
      </p:sp>
      <p:pic>
        <p:nvPicPr>
          <p:cNvPr id="4" name="Flourish Logo2.png" descr="Flourish Logo2.png">
            <a:extLst>
              <a:ext uri="{FF2B5EF4-FFF2-40B4-BE49-F238E27FC236}">
                <a16:creationId xmlns:a16="http://schemas.microsoft.com/office/drawing/2014/main" id="{30129A2D-0B12-BF71-536C-D0AD96210E5E}"/>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156081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0EE4BA-7A50-165C-A3FE-1D807440E89C}"/>
              </a:ext>
            </a:extLst>
          </p:cNvPr>
          <p:cNvSpPr>
            <a:spLocks noGrp="1"/>
          </p:cNvSpPr>
          <p:nvPr>
            <p:ph type="title"/>
          </p:nvPr>
        </p:nvSpPr>
        <p:spPr>
          <a:xfrm>
            <a:off x="1115568" y="548640"/>
            <a:ext cx="10168128" cy="1179576"/>
          </a:xfrm>
        </p:spPr>
        <p:txBody>
          <a:bodyPr>
            <a:normAutofit/>
          </a:bodyPr>
          <a:lstStyle/>
          <a:p>
            <a:r>
              <a:rPr lang="en-GB" sz="4000"/>
              <a:t>Workstream 3: Family Group Decision Making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DDF56C1-C42D-77CF-F5A4-C4D597CF94D6}"/>
              </a:ext>
            </a:extLst>
          </p:cNvPr>
          <p:cNvSpPr>
            <a:spLocks noGrp="1"/>
          </p:cNvSpPr>
          <p:nvPr>
            <p:ph idx="1"/>
          </p:nvPr>
        </p:nvSpPr>
        <p:spPr>
          <a:xfrm>
            <a:off x="498834" y="2125971"/>
            <a:ext cx="11223774" cy="4501737"/>
          </a:xfrm>
        </p:spPr>
        <p:txBody>
          <a:bodyPr>
            <a:normAutofit fontScale="92500" lnSpcReduction="10000"/>
          </a:bodyPr>
          <a:lstStyle/>
          <a:p>
            <a:pPr marL="0" indent="0">
              <a:buNone/>
            </a:pPr>
            <a:r>
              <a:rPr lang="en-GB" sz="2400" b="1">
                <a:latin typeface="Calibri" panose="020F0502020204030204" pitchFamily="34" charset="0"/>
                <a:ea typeface="Calibri" panose="020F0502020204030204" pitchFamily="34" charset="0"/>
                <a:cs typeface="Calibri" panose="020F0502020204030204" pitchFamily="34" charset="0"/>
              </a:rPr>
              <a:t>Purpose</a:t>
            </a:r>
            <a:r>
              <a:rPr lang="en-GB" sz="2400">
                <a:latin typeface="Calibri" panose="020F0502020204030204" pitchFamily="34" charset="0"/>
                <a:ea typeface="Calibri" panose="020F0502020204030204" pitchFamily="34" charset="0"/>
                <a:cs typeface="Calibri" panose="020F0502020204030204" pitchFamily="34" charset="0"/>
              </a:rPr>
              <a:t>:</a:t>
            </a:r>
            <a:br>
              <a:rPr lang="en-GB" sz="2400">
                <a:latin typeface="Calibri" panose="020F0502020204030204" pitchFamily="34" charset="0"/>
                <a:ea typeface="Calibri" panose="020F0502020204030204" pitchFamily="34" charset="0"/>
                <a:cs typeface="Calibri" panose="020F0502020204030204" pitchFamily="34" charset="0"/>
              </a:rPr>
            </a:br>
            <a:r>
              <a:rPr lang="en-GB" sz="2400">
                <a:latin typeface="Calibri" panose="020F0502020204030204" pitchFamily="34" charset="0"/>
                <a:ea typeface="Calibri" panose="020F0502020204030204" pitchFamily="34" charset="0"/>
                <a:cs typeface="Calibri" panose="020F0502020204030204" pitchFamily="34" charset="0"/>
              </a:rPr>
              <a:t>To empower families to take an active role in planning for their children’s safety and wellbeing, especially before court proceedings are initiated.</a:t>
            </a:r>
          </a:p>
          <a:p>
            <a:pPr marL="0" indent="0">
              <a:buNone/>
            </a:pPr>
            <a:endParaRPr lang="en-GB" sz="2400" b="1">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a:latin typeface="Calibri" panose="020F0502020204030204" pitchFamily="34" charset="0"/>
                <a:ea typeface="Calibri" panose="020F0502020204030204" pitchFamily="34" charset="0"/>
                <a:cs typeface="Calibri" panose="020F0502020204030204" pitchFamily="34" charset="0"/>
              </a:rPr>
              <a:t>Key Features</a:t>
            </a:r>
            <a:r>
              <a:rPr lang="en-GB" sz="2400">
                <a:latin typeface="Calibri" panose="020F0502020204030204" pitchFamily="34" charset="0"/>
                <a:ea typeface="Calibri" panose="020F0502020204030204" pitchFamily="34" charset="0"/>
                <a:cs typeface="Calibri" panose="020F0502020204030204" pitchFamily="34" charset="0"/>
              </a:rPr>
              <a:t>:</a:t>
            </a:r>
          </a:p>
          <a:p>
            <a:r>
              <a:rPr lang="en-GB" sz="2400" b="1">
                <a:latin typeface="Calibri" panose="020F0502020204030204" pitchFamily="34" charset="0"/>
                <a:ea typeface="Calibri" panose="020F0502020204030204" pitchFamily="34" charset="0"/>
                <a:cs typeface="Calibri" panose="020F0502020204030204" pitchFamily="34" charset="0"/>
              </a:rPr>
              <a:t>Mandated offer</a:t>
            </a:r>
            <a:r>
              <a:rPr lang="en-GB" sz="2400">
                <a:latin typeface="Calibri" panose="020F0502020204030204" pitchFamily="34" charset="0"/>
                <a:ea typeface="Calibri" panose="020F0502020204030204" pitchFamily="34" charset="0"/>
                <a:cs typeface="Calibri" panose="020F0502020204030204" pitchFamily="34" charset="0"/>
              </a:rPr>
              <a:t>: Local authorities must offer FGDM when considering care or supervision orders.</a:t>
            </a:r>
          </a:p>
          <a:p>
            <a:r>
              <a:rPr lang="en-GB" sz="2400" b="1">
                <a:latin typeface="Calibri" panose="020F0502020204030204" pitchFamily="34" charset="0"/>
                <a:ea typeface="Calibri" panose="020F0502020204030204" pitchFamily="34" charset="0"/>
                <a:cs typeface="Calibri" panose="020F0502020204030204" pitchFamily="34" charset="0"/>
              </a:rPr>
              <a:t>Family-led planning</a:t>
            </a:r>
            <a:r>
              <a:rPr lang="en-GB" sz="2400">
                <a:latin typeface="Calibri" panose="020F0502020204030204" pitchFamily="34" charset="0"/>
                <a:ea typeface="Calibri" panose="020F0502020204030204" pitchFamily="34" charset="0"/>
                <a:cs typeface="Calibri" panose="020F0502020204030204" pitchFamily="34" charset="0"/>
              </a:rPr>
              <a:t>: Families come together to develop solutions and plans that address concerns and support reunification.</a:t>
            </a:r>
          </a:p>
          <a:p>
            <a:r>
              <a:rPr lang="en-GB" sz="2400" b="1">
                <a:latin typeface="Calibri" panose="020F0502020204030204" pitchFamily="34" charset="0"/>
                <a:ea typeface="Calibri" panose="020F0502020204030204" pitchFamily="34" charset="0"/>
                <a:cs typeface="Calibri" panose="020F0502020204030204" pitchFamily="34" charset="0"/>
              </a:rPr>
              <a:t>Safeguarding integration</a:t>
            </a:r>
            <a:r>
              <a:rPr lang="en-GB" sz="2400">
                <a:latin typeface="Calibri" panose="020F0502020204030204" pitchFamily="34" charset="0"/>
                <a:ea typeface="Calibri" panose="020F0502020204030204" pitchFamily="34" charset="0"/>
                <a:cs typeface="Calibri" panose="020F0502020204030204" pitchFamily="34" charset="0"/>
              </a:rPr>
              <a:t>: FGDM is embedded across the help, support, and protection system, including pre-proceedings.</a:t>
            </a:r>
          </a:p>
          <a:p>
            <a:r>
              <a:rPr lang="en-GB" sz="2400" b="1">
                <a:latin typeface="Calibri" panose="020F0502020204030204" pitchFamily="34" charset="0"/>
                <a:ea typeface="Calibri" panose="020F0502020204030204" pitchFamily="34" charset="0"/>
                <a:cs typeface="Calibri" panose="020F0502020204030204" pitchFamily="34" charset="0"/>
              </a:rPr>
              <a:t>Flexibility</a:t>
            </a:r>
            <a:r>
              <a:rPr lang="en-GB" sz="2400">
                <a:latin typeface="Calibri" panose="020F0502020204030204" pitchFamily="34" charset="0"/>
                <a:ea typeface="Calibri" panose="020F0502020204030204" pitchFamily="34" charset="0"/>
                <a:cs typeface="Calibri" panose="020F0502020204030204" pitchFamily="34" charset="0"/>
              </a:rPr>
              <a:t>: FGDM may be withdrawn or adapted based on safeguarding needs and family circumstances.</a:t>
            </a:r>
          </a:p>
          <a:p>
            <a:pPr marL="0" indent="0">
              <a:buNone/>
            </a:pPr>
            <a:endParaRPr lang="en-GB" sz="1800">
              <a:latin typeface="Calibri" panose="020F0502020204030204" pitchFamily="34" charset="0"/>
              <a:ea typeface="Calibri" panose="020F0502020204030204" pitchFamily="34" charset="0"/>
              <a:cs typeface="Calibri" panose="020F0502020204030204" pitchFamily="34" charset="0"/>
            </a:endParaRPr>
          </a:p>
        </p:txBody>
      </p:sp>
      <p:pic>
        <p:nvPicPr>
          <p:cNvPr id="4" name="Flourish Logo2.png" descr="Flourish Logo2.png">
            <a:extLst>
              <a:ext uri="{FF2B5EF4-FFF2-40B4-BE49-F238E27FC236}">
                <a16:creationId xmlns:a16="http://schemas.microsoft.com/office/drawing/2014/main" id="{90E29B97-C60A-0231-7B40-32E0B623703C}"/>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150305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B4EB-7AB7-CD15-9342-EC8DE0329F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E4E34F6-9EF8-1D03-C307-5A5A37112D19}"/>
              </a:ext>
            </a:extLst>
          </p:cNvPr>
          <p:cNvSpPr txBox="1"/>
          <p:nvPr/>
        </p:nvSpPr>
        <p:spPr>
          <a:xfrm>
            <a:off x="159810" y="115650"/>
            <a:ext cx="11249718" cy="707886"/>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Calibri"/>
                <a:cs typeface="Helvetica"/>
                <a:sym typeface="Calibri"/>
              </a:rPr>
              <a:t>Aims for this morning…</a:t>
            </a:r>
          </a:p>
        </p:txBody>
      </p:sp>
      <p:pic>
        <p:nvPicPr>
          <p:cNvPr id="2" name="Flourish Logo2.png" descr="Flourish Logo2.png">
            <a:extLst>
              <a:ext uri="{FF2B5EF4-FFF2-40B4-BE49-F238E27FC236}">
                <a16:creationId xmlns:a16="http://schemas.microsoft.com/office/drawing/2014/main" id="{98257FC3-FB3D-3DEF-F946-5E2FD40FBA0F}"/>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
        <p:nvSpPr>
          <p:cNvPr id="3" name="Rectangle 1">
            <a:extLst>
              <a:ext uri="{FF2B5EF4-FFF2-40B4-BE49-F238E27FC236}">
                <a16:creationId xmlns:a16="http://schemas.microsoft.com/office/drawing/2014/main" id="{730874AF-F2E0-3075-1A54-37642FC5535E}"/>
              </a:ext>
            </a:extLst>
          </p:cNvPr>
          <p:cNvSpPr>
            <a:spLocks noChangeArrowheads="1"/>
          </p:cNvSpPr>
          <p:nvPr/>
        </p:nvSpPr>
        <p:spPr bwMode="auto">
          <a:xfrm>
            <a:off x="1750741" y="1219065"/>
            <a:ext cx="100207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ts val="600"/>
              </a:spcBef>
              <a:spcAft>
                <a:spcPts val="600"/>
              </a:spcAft>
              <a:buClrTx/>
              <a:buSzTx/>
              <a:tabLst/>
            </a:pPr>
            <a: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Increase our shared understanding of the Families First Partnership Programme</a:t>
            </a:r>
            <a:b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ts val="600"/>
              </a:spcBef>
              <a:spcAft>
                <a:spcPts val="600"/>
              </a:spcAft>
              <a:buClrTx/>
              <a:buSzTx/>
              <a:tabLst/>
            </a:pPr>
            <a:endPar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ts val="600"/>
              </a:spcBef>
              <a:spcAft>
                <a:spcPts val="600"/>
              </a:spcAft>
              <a:buClrTx/>
              <a:buSzTx/>
              <a:tabLst/>
            </a:pPr>
            <a: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Identify opportunities to further strengthen multi-agency collaboration</a:t>
            </a:r>
            <a:b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ts val="600"/>
              </a:spcBef>
              <a:spcAft>
                <a:spcPts val="600"/>
              </a:spcAft>
              <a:buClrTx/>
              <a:buSzTx/>
              <a:tabLst/>
            </a:pPr>
            <a:endPar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ts val="600"/>
              </a:spcBef>
              <a:spcAft>
                <a:spcPts val="600"/>
              </a:spcAft>
              <a:buClrTx/>
              <a:buSzTx/>
              <a:tabLst/>
            </a:pPr>
            <a:r>
              <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Discuss how we can move towards a multi-agency single assessment</a:t>
            </a:r>
            <a:r>
              <a:rPr lang="en-US" altLang="en-US" sz="2800" b="1">
                <a:latin typeface="Calibri" panose="020F0502020204030204" pitchFamily="34" charset="0"/>
                <a:ea typeface="Calibri" panose="020F0502020204030204" pitchFamily="34" charset="0"/>
                <a:cs typeface="Calibri" panose="020F0502020204030204" pitchFamily="34" charset="0"/>
              </a:rPr>
              <a:t> and plan approach</a:t>
            </a:r>
            <a:endParaRPr kumimoji="0" lang="en-US" altLang="en-US"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Summary - Free files and folders icons">
            <a:extLst>
              <a:ext uri="{FF2B5EF4-FFF2-40B4-BE49-F238E27FC236}">
                <a16:creationId xmlns:a16="http://schemas.microsoft.com/office/drawing/2014/main" id="{A0F9CBBF-5321-2A78-7490-756CF3C85F6B}"/>
              </a:ext>
            </a:extLst>
          </p:cNvPr>
          <p:cNvPicPr>
            <a:picLocks noChangeAspect="1"/>
          </p:cNvPicPr>
          <p:nvPr/>
        </p:nvPicPr>
        <p:blipFill>
          <a:blip r:embed="rId4"/>
          <a:stretch>
            <a:fillRect/>
          </a:stretch>
        </p:blipFill>
        <p:spPr>
          <a:xfrm>
            <a:off x="420558" y="5286460"/>
            <a:ext cx="872982" cy="835027"/>
          </a:xfrm>
          <a:prstGeom prst="rect">
            <a:avLst/>
          </a:prstGeom>
        </p:spPr>
      </p:pic>
      <p:pic>
        <p:nvPicPr>
          <p:cNvPr id="6" name="Picture 5" descr="Holistic - Free people icons">
            <a:extLst>
              <a:ext uri="{FF2B5EF4-FFF2-40B4-BE49-F238E27FC236}">
                <a16:creationId xmlns:a16="http://schemas.microsoft.com/office/drawing/2014/main" id="{8A288C7E-C5EB-D363-CC25-A2D791BC1359}"/>
              </a:ext>
            </a:extLst>
          </p:cNvPr>
          <p:cNvPicPr>
            <a:picLocks noChangeAspect="1"/>
          </p:cNvPicPr>
          <p:nvPr/>
        </p:nvPicPr>
        <p:blipFill>
          <a:blip r:embed="rId5"/>
          <a:stretch>
            <a:fillRect/>
          </a:stretch>
        </p:blipFill>
        <p:spPr>
          <a:xfrm>
            <a:off x="476313" y="1339120"/>
            <a:ext cx="861831" cy="829308"/>
          </a:xfrm>
          <a:prstGeom prst="rect">
            <a:avLst/>
          </a:prstGeom>
        </p:spPr>
      </p:pic>
      <p:pic>
        <p:nvPicPr>
          <p:cNvPr id="7" name="Picture 6" descr="Bullseye - Free weapons icons">
            <a:extLst>
              <a:ext uri="{FF2B5EF4-FFF2-40B4-BE49-F238E27FC236}">
                <a16:creationId xmlns:a16="http://schemas.microsoft.com/office/drawing/2014/main" id="{AFA3279C-E8B5-48B7-D289-179165D5AB90}"/>
              </a:ext>
            </a:extLst>
          </p:cNvPr>
          <p:cNvPicPr>
            <a:picLocks noChangeAspect="1"/>
          </p:cNvPicPr>
          <p:nvPr/>
        </p:nvPicPr>
        <p:blipFill>
          <a:blip r:embed="rId6"/>
          <a:stretch>
            <a:fillRect/>
          </a:stretch>
        </p:blipFill>
        <p:spPr>
          <a:xfrm>
            <a:off x="476313" y="3319208"/>
            <a:ext cx="861831" cy="816472"/>
          </a:xfrm>
          <a:prstGeom prst="rect">
            <a:avLst/>
          </a:prstGeom>
        </p:spPr>
      </p:pic>
    </p:spTree>
    <p:extLst>
      <p:ext uri="{BB962C8B-B14F-4D97-AF65-F5344CB8AC3E}">
        <p14:creationId xmlns:p14="http://schemas.microsoft.com/office/powerpoint/2010/main" val="169027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39883C-39CE-1026-9E48-A838CB954057}"/>
              </a:ext>
            </a:extLst>
          </p:cNvPr>
          <p:cNvSpPr>
            <a:spLocks noGrp="1"/>
          </p:cNvSpPr>
          <p:nvPr>
            <p:ph type="title"/>
          </p:nvPr>
        </p:nvSpPr>
        <p:spPr>
          <a:xfrm>
            <a:off x="1115568" y="548640"/>
            <a:ext cx="10168128" cy="1179576"/>
          </a:xfrm>
        </p:spPr>
        <p:txBody>
          <a:bodyPr>
            <a:normAutofit/>
          </a:bodyPr>
          <a:lstStyle/>
          <a:p>
            <a:r>
              <a:rPr lang="en-GB" sz="4000"/>
              <a:t>Workstream 3: Family Group Decision Making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3D66A00-84A5-21C2-5B56-5FE2C0BC0376}"/>
              </a:ext>
            </a:extLst>
          </p:cNvPr>
          <p:cNvSpPr>
            <a:spLocks noGrp="1"/>
          </p:cNvSpPr>
          <p:nvPr>
            <p:ph idx="1"/>
          </p:nvPr>
        </p:nvSpPr>
        <p:spPr>
          <a:xfrm>
            <a:off x="1115568" y="2481943"/>
            <a:ext cx="10168128" cy="3695020"/>
          </a:xfrm>
        </p:spPr>
        <p:txBody>
          <a:bodyPr>
            <a:normAutofit/>
          </a:bodyPr>
          <a:lstStyle/>
          <a:p>
            <a:pPr marL="0" indent="0">
              <a:buNone/>
            </a:pPr>
            <a:r>
              <a:rPr lang="en-GB" sz="2400" b="1">
                <a:latin typeface="Calibri" panose="020F0502020204030204" pitchFamily="34" charset="0"/>
                <a:ea typeface="Calibri" panose="020F0502020204030204" pitchFamily="34" charset="0"/>
                <a:cs typeface="Calibri" panose="020F0502020204030204" pitchFamily="34" charset="0"/>
              </a:rPr>
              <a:t>Expected Impact</a:t>
            </a:r>
            <a:r>
              <a:rPr lang="en-GB" sz="2400">
                <a:latin typeface="Calibri" panose="020F0502020204030204" pitchFamily="34" charset="0"/>
                <a:ea typeface="Calibri" panose="020F0502020204030204" pitchFamily="34" charset="0"/>
                <a:cs typeface="Calibri" panose="020F0502020204030204" pitchFamily="34" charset="0"/>
              </a:rPr>
              <a:t>:</a:t>
            </a:r>
          </a:p>
          <a:p>
            <a:r>
              <a:rPr lang="en-GB" sz="2400">
                <a:latin typeface="Calibri" panose="020F0502020204030204" pitchFamily="34" charset="0"/>
                <a:ea typeface="Calibri" panose="020F0502020204030204" pitchFamily="34" charset="0"/>
                <a:cs typeface="Calibri" panose="020F0502020204030204" pitchFamily="34" charset="0"/>
              </a:rPr>
              <a:t>Increased family engagement and ownership</a:t>
            </a:r>
          </a:p>
          <a:p>
            <a:r>
              <a:rPr lang="en-GB" sz="2400">
                <a:latin typeface="Calibri" panose="020F0502020204030204" pitchFamily="34" charset="0"/>
                <a:ea typeface="Calibri" panose="020F0502020204030204" pitchFamily="34" charset="0"/>
                <a:cs typeface="Calibri" panose="020F0502020204030204" pitchFamily="34" charset="0"/>
              </a:rPr>
              <a:t>More sustainable and safe reunifications</a:t>
            </a:r>
          </a:p>
          <a:p>
            <a:r>
              <a:rPr lang="en-GB" sz="2400">
                <a:latin typeface="Calibri" panose="020F0502020204030204" pitchFamily="34" charset="0"/>
                <a:ea typeface="Calibri" panose="020F0502020204030204" pitchFamily="34" charset="0"/>
                <a:cs typeface="Calibri" panose="020F0502020204030204" pitchFamily="34" charset="0"/>
              </a:rPr>
              <a:t>Reduced reliance on formal care proceedings</a:t>
            </a:r>
          </a:p>
          <a:p>
            <a:r>
              <a:rPr lang="en-GB" sz="2400">
                <a:latin typeface="Calibri" panose="020F0502020204030204" pitchFamily="34" charset="0"/>
                <a:ea typeface="Calibri" panose="020F0502020204030204" pitchFamily="34" charset="0"/>
                <a:cs typeface="Calibri" panose="020F0502020204030204" pitchFamily="34" charset="0"/>
              </a:rPr>
              <a:t>Strengthened family networks and resilience</a:t>
            </a:r>
          </a:p>
          <a:p>
            <a:pPr marL="0" indent="0">
              <a:buNone/>
            </a:pPr>
            <a:endParaRPr lang="en-GB" sz="2400">
              <a:latin typeface="Calibri" panose="020F0502020204030204" pitchFamily="34" charset="0"/>
              <a:ea typeface="Calibri" panose="020F0502020204030204" pitchFamily="34" charset="0"/>
              <a:cs typeface="Calibri" panose="020F0502020204030204" pitchFamily="34" charset="0"/>
            </a:endParaRPr>
          </a:p>
        </p:txBody>
      </p:sp>
      <p:pic>
        <p:nvPicPr>
          <p:cNvPr id="4" name="Flourish Logo2.png" descr="Flourish Logo2.png">
            <a:extLst>
              <a:ext uri="{FF2B5EF4-FFF2-40B4-BE49-F238E27FC236}">
                <a16:creationId xmlns:a16="http://schemas.microsoft.com/office/drawing/2014/main" id="{737E81EF-0006-DC25-5460-2FFC26290F4C}"/>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3533065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330FE3-EBF8-8030-F982-0451328988E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Questions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Flourish Logo2.png" descr="Flourish Logo2.png">
            <a:extLst>
              <a:ext uri="{FF2B5EF4-FFF2-40B4-BE49-F238E27FC236}">
                <a16:creationId xmlns:a16="http://schemas.microsoft.com/office/drawing/2014/main" id="{47968AF1-44CA-8F78-1392-665964DFAB72}"/>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26137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E90BF17-8174-DCDF-22F9-21AB638AD5AD}"/>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break</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Flourish Logo2.png" descr="Flourish Logo2.png">
            <a:extLst>
              <a:ext uri="{FF2B5EF4-FFF2-40B4-BE49-F238E27FC236}">
                <a16:creationId xmlns:a16="http://schemas.microsoft.com/office/drawing/2014/main" id="{E0D4E856-9390-6EE2-B635-51EC8FDC86A0}"/>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361614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98E56-E776-82C5-DFD1-240A8D8B9404}"/>
              </a:ext>
            </a:extLst>
          </p:cNvPr>
          <p:cNvSpPr>
            <a:spLocks noGrp="1"/>
          </p:cNvSpPr>
          <p:nvPr>
            <p:ph type="title"/>
          </p:nvPr>
        </p:nvSpPr>
        <p:spPr>
          <a:xfrm>
            <a:off x="1245072" y="1289765"/>
            <a:ext cx="3651101" cy="4270963"/>
          </a:xfrm>
        </p:spPr>
        <p:txBody>
          <a:bodyPr anchor="ctr">
            <a:normAutofit/>
          </a:bodyPr>
          <a:lstStyle/>
          <a:p>
            <a:pPr algn="ctr"/>
            <a:r>
              <a:rPr lang="en-GB" sz="4300" b="1">
                <a:solidFill>
                  <a:srgbClr val="FFFFFF"/>
                </a:solidFill>
              </a:rPr>
              <a:t>Table Exercise </a:t>
            </a:r>
            <a:br>
              <a:rPr lang="en-GB" sz="4300" b="1">
                <a:solidFill>
                  <a:srgbClr val="FFFFFF"/>
                </a:solidFill>
              </a:rPr>
            </a:br>
            <a:r>
              <a:rPr lang="en-GB" sz="4300">
                <a:solidFill>
                  <a:srgbClr val="FFFFFF"/>
                </a:solidFill>
              </a:rPr>
              <a:t>Transitioning from Multi-Disciplinary to Multi-Agency Working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D1C0D44-E8F5-B7C8-FF34-57127C7B2B11}"/>
              </a:ext>
            </a:extLst>
          </p:cNvPr>
          <p:cNvSpPr>
            <a:spLocks noGrp="1"/>
          </p:cNvSpPr>
          <p:nvPr>
            <p:ph idx="1"/>
          </p:nvPr>
        </p:nvSpPr>
        <p:spPr>
          <a:xfrm>
            <a:off x="6250285" y="691419"/>
            <a:ext cx="4928449" cy="5837949"/>
          </a:xfrm>
        </p:spPr>
        <p:txBody>
          <a:bodyPr anchor="ctr">
            <a:normAutofit/>
          </a:bodyPr>
          <a:lstStyle/>
          <a:p>
            <a:pPr marL="0" indent="0">
              <a:buNone/>
            </a:pPr>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On your tables work through these questions:</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benefits could this transition bring to families and professionals?</a:t>
            </a:r>
          </a:p>
          <a:p>
            <a:pPr lvl="0"/>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strengths do we want to build on?</a:t>
            </a:r>
          </a:p>
          <a:p>
            <a:pPr lvl="0"/>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are the barriers we need to overcome?</a:t>
            </a:r>
          </a:p>
          <a:p>
            <a:pPr lvl="0"/>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do we see as our next steps?</a:t>
            </a:r>
          </a:p>
          <a:p>
            <a:pPr marL="0" indent="0">
              <a:buNone/>
            </a:pPr>
            <a:endPar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b="1">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Suggested Prompts:</a:t>
            </a:r>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 </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support would help embed this approach?</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are the major threats that need to be considered?</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Impact of significant national and local policy changes</a:t>
            </a:r>
          </a:p>
          <a:p>
            <a:pPr marL="0" indent="0">
              <a:buNone/>
            </a:pPr>
            <a:endPar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Flourish Logo2.png" descr="Flourish Logo2.png">
            <a:extLst>
              <a:ext uri="{FF2B5EF4-FFF2-40B4-BE49-F238E27FC236}">
                <a16:creationId xmlns:a16="http://schemas.microsoft.com/office/drawing/2014/main" id="{B52D2F84-66A9-6D2E-2A9D-23655BD07426}"/>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319032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86E767-D049-67EB-0A60-7E61D222FB1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Feedback from tables</a:t>
            </a:r>
          </a:p>
        </p:txBody>
      </p:sp>
      <p:sp>
        <p:nvSpPr>
          <p:cNvPr id="3" name="Content Placeholder 2">
            <a:extLst>
              <a:ext uri="{FF2B5EF4-FFF2-40B4-BE49-F238E27FC236}">
                <a16:creationId xmlns:a16="http://schemas.microsoft.com/office/drawing/2014/main" id="{D9FC8DA9-C11D-6D29-473E-2D66ECAE770F}"/>
              </a:ext>
            </a:extLst>
          </p:cNvPr>
          <p:cNvSpPr>
            <a:spLocks noGrp="1"/>
          </p:cNvSpPr>
          <p:nvPr>
            <p:ph idx="1"/>
          </p:nvPr>
        </p:nvSpPr>
        <p:spPr>
          <a:xfrm>
            <a:off x="1966912" y="5645150"/>
            <a:ext cx="8258176" cy="631825"/>
          </a:xfrm>
        </p:spPr>
        <p:txBody>
          <a:bodyPr vert="horz" lIns="91440" tIns="45720" rIns="91440" bIns="45720" rtlCol="0" anchor="ctr">
            <a:normAutofit/>
          </a:bodyPr>
          <a:lstStyle/>
          <a:p>
            <a:pPr marL="0" indent="0" algn="ctr">
              <a:buNone/>
            </a:pPr>
            <a:r>
              <a:rPr lang="en-US" kern="1200">
                <a:solidFill>
                  <a:schemeClr val="tx1"/>
                </a:solidFill>
                <a:latin typeface="+mn-lt"/>
                <a:ea typeface="+mn-ea"/>
                <a:cs typeface="+mn-cs"/>
              </a:rPr>
              <a:t>Top 2 points</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Flourish Logo2.png" descr="Flourish Logo2.png">
            <a:extLst>
              <a:ext uri="{FF2B5EF4-FFF2-40B4-BE49-F238E27FC236}">
                <a16:creationId xmlns:a16="http://schemas.microsoft.com/office/drawing/2014/main" id="{B8EB34E2-4555-2B4B-AF00-1753C5AEF6E9}"/>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6859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444E6-3C09-F807-144A-EF9FB155CAB1}"/>
              </a:ext>
            </a:extLst>
          </p:cNvPr>
          <p:cNvSpPr>
            <a:spLocks noGrp="1"/>
          </p:cNvSpPr>
          <p:nvPr>
            <p:ph type="title"/>
          </p:nvPr>
        </p:nvSpPr>
        <p:spPr>
          <a:xfrm>
            <a:off x="1245072" y="1289765"/>
            <a:ext cx="3651101" cy="4270963"/>
          </a:xfrm>
        </p:spPr>
        <p:txBody>
          <a:bodyPr anchor="ctr">
            <a:normAutofit/>
          </a:bodyPr>
          <a:lstStyle/>
          <a:p>
            <a:pPr algn="ctr"/>
            <a:r>
              <a:rPr lang="en-GB" sz="4300" b="1">
                <a:solidFill>
                  <a:srgbClr val="FFFFFF"/>
                </a:solidFill>
              </a:rPr>
              <a:t>Table Exercise </a:t>
            </a:r>
            <a:br>
              <a:rPr lang="en-GB" sz="4300" b="1">
                <a:solidFill>
                  <a:srgbClr val="FFFFFF"/>
                </a:solidFill>
              </a:rPr>
            </a:br>
            <a:r>
              <a:rPr lang="en-GB" sz="4300">
                <a:solidFill>
                  <a:srgbClr val="FFFFFF"/>
                </a:solidFill>
              </a:rPr>
              <a:t>Multi-Agency Approach to a Single Plan and Assessment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7ECF302-1143-2900-DDC8-CED2CC6E64AA}"/>
              </a:ext>
            </a:extLst>
          </p:cNvPr>
          <p:cNvSpPr>
            <a:spLocks noGrp="1"/>
          </p:cNvSpPr>
          <p:nvPr>
            <p:ph idx="1"/>
          </p:nvPr>
        </p:nvSpPr>
        <p:spPr>
          <a:xfrm>
            <a:off x="6297233" y="518400"/>
            <a:ext cx="5045821" cy="6161180"/>
          </a:xfrm>
        </p:spPr>
        <p:txBody>
          <a:bodyPr anchor="ctr">
            <a:normAutofit/>
          </a:bodyPr>
          <a:lstStyle/>
          <a:p>
            <a:pPr marL="0" indent="0">
              <a:buNone/>
            </a:pPr>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On your tables work through these questions:</a:t>
            </a:r>
          </a:p>
          <a:p>
            <a:pPr marL="0" indent="0">
              <a:buNone/>
            </a:pPr>
            <a:endPar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are the benefits that this approach could bring to our respective organisations?</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Where are the areas this could have the greatest impact?</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are the significant barriers that would prevent this work being successful? And how could we overcome them?</a:t>
            </a:r>
          </a:p>
          <a:p>
            <a:pPr marL="0" indent="0">
              <a:buNone/>
            </a:pPr>
            <a:endPar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b="1">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Suggested prompts:</a:t>
            </a:r>
            <a:endPar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What would a truly shared plan look like?</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How can we bring co-design with families and professionals alive in this space?</a:t>
            </a:r>
          </a:p>
          <a:p>
            <a:r>
              <a:rPr lang="en-GB" sz="200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Which of the NSCP’s priorities could this help to achieve</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Flourish Logo2.png" descr="Flourish Logo2.png">
            <a:extLst>
              <a:ext uri="{FF2B5EF4-FFF2-40B4-BE49-F238E27FC236}">
                <a16:creationId xmlns:a16="http://schemas.microsoft.com/office/drawing/2014/main" id="{F619BEF1-64F2-B882-7A91-C66F1E03104F}"/>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293815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EA78CA-FF3F-7E27-BFE3-CDFE2DB2863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41193E-FA05-4BA9-84FA-F3BE6E70964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Feedback from tables</a:t>
            </a:r>
          </a:p>
        </p:txBody>
      </p:sp>
      <p:sp>
        <p:nvSpPr>
          <p:cNvPr id="3" name="Content Placeholder 2">
            <a:extLst>
              <a:ext uri="{FF2B5EF4-FFF2-40B4-BE49-F238E27FC236}">
                <a16:creationId xmlns:a16="http://schemas.microsoft.com/office/drawing/2014/main" id="{220B7CC8-8D38-4F0F-ABA0-E56D3AD9562C}"/>
              </a:ext>
            </a:extLst>
          </p:cNvPr>
          <p:cNvSpPr>
            <a:spLocks noGrp="1"/>
          </p:cNvSpPr>
          <p:nvPr>
            <p:ph idx="1"/>
          </p:nvPr>
        </p:nvSpPr>
        <p:spPr>
          <a:xfrm>
            <a:off x="1966912" y="5645150"/>
            <a:ext cx="8258176" cy="631825"/>
          </a:xfrm>
        </p:spPr>
        <p:txBody>
          <a:bodyPr vert="horz" lIns="91440" tIns="45720" rIns="91440" bIns="45720" rtlCol="0" anchor="ctr">
            <a:normAutofit/>
          </a:bodyPr>
          <a:lstStyle/>
          <a:p>
            <a:pPr marL="0" indent="0" algn="ctr">
              <a:buNone/>
            </a:pPr>
            <a:r>
              <a:rPr lang="en-US" kern="1200">
                <a:solidFill>
                  <a:schemeClr val="tx1"/>
                </a:solidFill>
                <a:latin typeface="+mn-lt"/>
                <a:ea typeface="+mn-ea"/>
                <a:cs typeface="+mn-cs"/>
              </a:rPr>
              <a:t>Top 2 points</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Flourish Logo2.png" descr="Flourish Logo2.png">
            <a:extLst>
              <a:ext uri="{FF2B5EF4-FFF2-40B4-BE49-F238E27FC236}">
                <a16:creationId xmlns:a16="http://schemas.microsoft.com/office/drawing/2014/main" id="{86AB5C5F-068E-423B-55BA-FE75DD958D25}"/>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39258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66F82A-6C2B-B52A-886A-A7CBE7DF897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Closing Remarks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Flourish Logo2.png" descr="Flourish Logo2.png">
            <a:extLst>
              <a:ext uri="{FF2B5EF4-FFF2-40B4-BE49-F238E27FC236}">
                <a16:creationId xmlns:a16="http://schemas.microsoft.com/office/drawing/2014/main" id="{093F4426-7813-89B4-C93A-0559D857272D}"/>
              </a:ext>
            </a:extLst>
          </p:cNvPr>
          <p:cNvPicPr>
            <a:picLocks noChangeAspect="1"/>
          </p:cNvPicPr>
          <p:nvPr/>
        </p:nvPicPr>
        <p:blipFill>
          <a:blip r:embed="rId2"/>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41859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1100D-73DF-E717-526F-B045FE94C756}"/>
              </a:ext>
            </a:extLst>
          </p:cNvPr>
          <p:cNvSpPr>
            <a:spLocks noGrp="1"/>
          </p:cNvSpPr>
          <p:nvPr>
            <p:ph type="title"/>
          </p:nvPr>
        </p:nvSpPr>
        <p:spPr>
          <a:xfrm>
            <a:off x="623481" y="203168"/>
            <a:ext cx="10945037" cy="1133856"/>
          </a:xfrm>
        </p:spPr>
        <p:txBody>
          <a:bodyPr anchor="t">
            <a:normAutofit/>
          </a:bodyPr>
          <a:lstStyle/>
          <a:p>
            <a:r>
              <a:rPr lang="en-GB"/>
              <a:t>Agenda</a:t>
            </a:r>
          </a:p>
        </p:txBody>
      </p:sp>
      <p:graphicFrame>
        <p:nvGraphicFramePr>
          <p:cNvPr id="5" name="Content Placeholder 4">
            <a:extLst>
              <a:ext uri="{FF2B5EF4-FFF2-40B4-BE49-F238E27FC236}">
                <a16:creationId xmlns:a16="http://schemas.microsoft.com/office/drawing/2014/main" id="{E86B0FF2-918A-35FB-DA25-70280F774153}"/>
              </a:ext>
            </a:extLst>
          </p:cNvPr>
          <p:cNvGraphicFramePr>
            <a:graphicFrameLocks noGrp="1"/>
          </p:cNvGraphicFramePr>
          <p:nvPr>
            <p:ph idx="1"/>
            <p:extLst>
              <p:ext uri="{D42A27DB-BD31-4B8C-83A1-F6EECF244321}">
                <p14:modId xmlns:p14="http://schemas.microsoft.com/office/powerpoint/2010/main" val="256547884"/>
              </p:ext>
              <p:ext uri="{E7BDC344-281C-4309-B0C6-D0EE65EED2A8}">
                <p202:designPr xmlns:p202="http://schemas.microsoft.com/office/powerpoint/2020/02/main">
                  <p202:designTagLst>
                    <p202:designTag name="ARCH:1:CLS" val="StackedSequentialRowTable"/>
                  </p202:designTagLst>
                </p202:designPr>
              </p:ext>
            </p:extLst>
          </p:nvPr>
        </p:nvGraphicFramePr>
        <p:xfrm>
          <a:off x="291513" y="852137"/>
          <a:ext cx="11612481" cy="6091075"/>
        </p:xfrm>
        <a:graphic>
          <a:graphicData uri="http://schemas.openxmlformats.org/drawingml/2006/table">
            <a:tbl>
              <a:tblPr bandRow="1">
                <a:noFill/>
                <a:tableStyleId>{5C22544A-7EE6-4342-B048-85BDC9FD1C3A}</a:tableStyleId>
              </a:tblPr>
              <a:tblGrid>
                <a:gridCol w="2622328">
                  <a:extLst>
                    <a:ext uri="{9D8B030D-6E8A-4147-A177-3AD203B41FA5}">
                      <a16:colId xmlns:a16="http://schemas.microsoft.com/office/drawing/2014/main" val="3482786367"/>
                    </a:ext>
                  </a:extLst>
                </a:gridCol>
                <a:gridCol w="8990153">
                  <a:extLst>
                    <a:ext uri="{9D8B030D-6E8A-4147-A177-3AD203B41FA5}">
                      <a16:colId xmlns:a16="http://schemas.microsoft.com/office/drawing/2014/main" val="3517926529"/>
                    </a:ext>
                  </a:extLst>
                </a:gridCol>
              </a:tblGrid>
              <a:tr h="814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300" b="1" cap="none" spc="0">
                          <a:solidFill>
                            <a:schemeClr val="accent1"/>
                          </a:solidFill>
                          <a:latin typeface="Calibri" panose="020F0502020204030204" pitchFamily="34" charset="0"/>
                          <a:ea typeface="Calibri" panose="020F0502020204030204" pitchFamily="34" charset="0"/>
                          <a:cs typeface="Calibri" panose="020F0502020204030204" pitchFamily="34" charset="0"/>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GB" sz="1800" b="1" kern="1200" dirty="0">
                          <a:solidFill>
                            <a:schemeClr val="dk1"/>
                          </a:solidFill>
                          <a:effectLst/>
                          <a:latin typeface="+mn-lt"/>
                          <a:ea typeface="+mn-ea"/>
                          <a:cs typeface="+mn-cs"/>
                        </a:rPr>
                        <a:t>09:40 – 10:20</a:t>
                      </a:r>
                    </a:p>
                    <a:p>
                      <a:pPr algn="l">
                        <a:buNone/>
                      </a:pPr>
                      <a:r>
                        <a:rPr lang="en-GB" sz="21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Overview of Families First Partnership Programme and main workstreams</a:t>
                      </a:r>
                    </a:p>
                    <a:p>
                      <a:pPr algn="l">
                        <a:buNone/>
                      </a:pPr>
                      <a:r>
                        <a:rPr lang="en-GB" sz="21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Our local vision and how we might take some of these forward</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2938003174"/>
                  </a:ext>
                </a:extLst>
              </a:tr>
              <a:tr h="726710">
                <a:tc>
                  <a:txBody>
                    <a:bodyPr/>
                    <a:lstStyle/>
                    <a:p>
                      <a:pPr>
                        <a:buNone/>
                      </a:pPr>
                      <a:r>
                        <a:rPr lang="en-GB" sz="3300" b="1" cap="none" spc="0" dirty="0">
                          <a:solidFill>
                            <a:schemeClr val="accent1"/>
                          </a:solidFill>
                          <a:latin typeface="Calibri" panose="020F0502020204030204" pitchFamily="34" charset="0"/>
                          <a:ea typeface="Calibri" panose="020F0502020204030204" pitchFamily="34" charset="0"/>
                          <a:cs typeface="Calibri" panose="020F0502020204030204" pitchFamily="34" charset="0"/>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GB" sz="1800" b="1" kern="1200" dirty="0">
                          <a:solidFill>
                            <a:schemeClr val="dk1"/>
                          </a:solidFill>
                          <a:effectLst/>
                          <a:latin typeface="+mn-lt"/>
                          <a:ea typeface="+mn-ea"/>
                          <a:cs typeface="+mn-cs"/>
                        </a:rPr>
                        <a:t>10:20 – 10:40</a:t>
                      </a:r>
                      <a:endParaRPr lang="en-GB" sz="2100" b="1"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buNone/>
                      </a:pPr>
                      <a:r>
                        <a:rPr lang="en-GB" sz="21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Q&amp;A</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7658510"/>
                  </a:ext>
                </a:extLst>
              </a:tr>
              <a:tr h="726710">
                <a:tc>
                  <a:txBody>
                    <a:bodyPr/>
                    <a:lstStyle/>
                    <a:p>
                      <a:pPr>
                        <a:buNone/>
                      </a:pPr>
                      <a:r>
                        <a:rPr lang="en-GB" sz="3300" b="1" cap="none" spc="0">
                          <a:solidFill>
                            <a:schemeClr val="accent1"/>
                          </a:solidFill>
                          <a:latin typeface="Calibri" panose="020F0502020204030204" pitchFamily="34" charset="0"/>
                          <a:ea typeface="Calibri" panose="020F0502020204030204" pitchFamily="34" charset="0"/>
                          <a:cs typeface="Calibri" panose="020F0502020204030204" pitchFamily="34" charset="0"/>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GB" sz="2000" b="1" kern="1200">
                          <a:solidFill>
                            <a:schemeClr val="dk1"/>
                          </a:solidFill>
                          <a:effectLst/>
                          <a:latin typeface="Calbri"/>
                          <a:ea typeface="+mn-ea"/>
                          <a:cs typeface="+mn-cs"/>
                        </a:rPr>
                        <a:t>10:40 – 11:00 </a:t>
                      </a:r>
                      <a:r>
                        <a:rPr lang="en-GB" sz="2000" b="1" cap="none" spc="0">
                          <a:solidFill>
                            <a:schemeClr val="tx1"/>
                          </a:solidFill>
                          <a:latin typeface="Calbri"/>
                          <a:ea typeface="Calibri" panose="020F0502020204030204" pitchFamily="34" charset="0"/>
                          <a:cs typeface="Calibri" panose="020F0502020204030204" pitchFamily="34" charset="0"/>
                        </a:rPr>
                        <a:t>Break</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53906967"/>
                  </a:ext>
                </a:extLst>
              </a:tr>
              <a:tr h="1096873">
                <a:tc>
                  <a:txBody>
                    <a:bodyPr/>
                    <a:lstStyle/>
                    <a:p>
                      <a:pPr>
                        <a:buNone/>
                      </a:pPr>
                      <a:r>
                        <a:rPr lang="en-GB" sz="3300" b="1" cap="none" spc="0">
                          <a:solidFill>
                            <a:schemeClr val="accent1"/>
                          </a:solidFill>
                          <a:latin typeface="Calibri" panose="020F0502020204030204" pitchFamily="34" charset="0"/>
                          <a:ea typeface="Calibri" panose="020F0502020204030204" pitchFamily="34" charset="0"/>
                          <a:cs typeface="Calibri" panose="020F0502020204030204" pitchFamily="34" charset="0"/>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dk1"/>
                          </a:solidFill>
                          <a:effectLst/>
                          <a:latin typeface="+mn-lt"/>
                          <a:ea typeface="+mn-ea"/>
                          <a:cs typeface="+mn-cs"/>
                        </a:rPr>
                        <a:t>11:00 – 11:40</a:t>
                      </a:r>
                      <a:endParaRPr lang="en-GB" sz="2100" b="1" kern="120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b="1"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Breakout Table Session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b="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Transitioning from Multi-Disciplinary to Multi-Agency Working &amp; Feedback</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062509343"/>
                  </a:ext>
                </a:extLst>
              </a:tr>
              <a:tr h="1016183">
                <a:tc>
                  <a:txBody>
                    <a:bodyPr/>
                    <a:lstStyle/>
                    <a:p>
                      <a:pPr>
                        <a:buNone/>
                      </a:pPr>
                      <a:r>
                        <a:rPr lang="en-GB" sz="3300" b="1" cap="none" spc="0">
                          <a:solidFill>
                            <a:schemeClr val="accent1"/>
                          </a:solidFill>
                          <a:latin typeface="Calibri" panose="020F0502020204030204" pitchFamily="34" charset="0"/>
                          <a:ea typeface="Calibri" panose="020F0502020204030204" pitchFamily="34" charset="0"/>
                          <a:cs typeface="Calibri" panose="020F0502020204030204" pitchFamily="34" charset="0"/>
                        </a:rPr>
                        <a:t>05</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r>
                        <a:rPr lang="en-GB" sz="1800" b="1" kern="1200">
                          <a:solidFill>
                            <a:schemeClr val="dk1"/>
                          </a:solidFill>
                          <a:effectLst/>
                          <a:latin typeface="+mn-lt"/>
                          <a:ea typeface="+mn-ea"/>
                          <a:cs typeface="+mn-cs"/>
                        </a:rPr>
                        <a:t>11:40 – 12:20</a:t>
                      </a:r>
                      <a:endParaRPr lang="en-GB" sz="2100" b="1" kern="120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r>
                        <a:rPr lang="en-GB" sz="2100" b="1"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Breakout Table Session 2: </a:t>
                      </a:r>
                    </a:p>
                    <a:p>
                      <a:r>
                        <a:rPr lang="en-GB" sz="2100" b="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Multi-Agency Approach to a Single Plan and Assessment &amp; Feedback</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2062687"/>
                  </a:ext>
                </a:extLst>
              </a:tr>
              <a:tr h="836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300" b="1" cap="none" spc="0">
                          <a:solidFill>
                            <a:schemeClr val="accent1"/>
                          </a:solidFill>
                          <a:latin typeface="Calibri" panose="020F0502020204030204" pitchFamily="34" charset="0"/>
                          <a:ea typeface="Calibri" panose="020F0502020204030204" pitchFamily="34" charset="0"/>
                          <a:cs typeface="Calibri" panose="020F0502020204030204" pitchFamily="34" charset="0"/>
                        </a:rPr>
                        <a:t>06</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en-GB" sz="2100" b="0"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Closing Remarks</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898204209"/>
                  </a:ext>
                </a:extLst>
              </a:tr>
            </a:tbl>
          </a:graphicData>
        </a:graphic>
      </p:graphicFrame>
      <p:pic>
        <p:nvPicPr>
          <p:cNvPr id="3" name="Flourish Logo2.png" descr="Flourish Logo2.png">
            <a:extLst>
              <a:ext uri="{FF2B5EF4-FFF2-40B4-BE49-F238E27FC236}">
                <a16:creationId xmlns:a16="http://schemas.microsoft.com/office/drawing/2014/main" id="{F070231E-3217-6A40-8058-0AB03448F964}"/>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318483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D1984-B1A5-06D1-A9CE-DDCDF4A9FA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51F9AD-66D5-347B-0D86-31069E7A6A06}"/>
              </a:ext>
            </a:extLst>
          </p:cNvPr>
          <p:cNvSpPr txBox="1"/>
          <p:nvPr/>
        </p:nvSpPr>
        <p:spPr>
          <a:xfrm>
            <a:off x="197175" y="235092"/>
            <a:ext cx="11249718"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alibri"/>
                <a:cs typeface="Helvetica"/>
                <a:sym typeface="Calibri"/>
              </a:rPr>
              <a:t>The importance of co-production…</a:t>
            </a:r>
          </a:p>
        </p:txBody>
      </p:sp>
      <p:sp>
        <p:nvSpPr>
          <p:cNvPr id="8" name="TextBox 7">
            <a:extLst>
              <a:ext uri="{FF2B5EF4-FFF2-40B4-BE49-F238E27FC236}">
                <a16:creationId xmlns:a16="http://schemas.microsoft.com/office/drawing/2014/main" id="{78228BB8-9925-23D1-D293-7A8DB3594C84}"/>
              </a:ext>
            </a:extLst>
          </p:cNvPr>
          <p:cNvSpPr txBox="1"/>
          <p:nvPr/>
        </p:nvSpPr>
        <p:spPr>
          <a:xfrm>
            <a:off x="499874" y="1399182"/>
            <a:ext cx="4108838" cy="5082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lvl="0" indent="-457200">
              <a:lnSpc>
                <a:spcPct val="90000"/>
              </a:lnSpc>
              <a:spcBef>
                <a:spcPts val="450"/>
              </a:spcBef>
              <a:spcAft>
                <a:spcPts val="750"/>
              </a:spcAft>
              <a:buSzPct val="100000"/>
              <a:buFont typeface="+mj-lt"/>
              <a:buAutoNum type="arabicPeriod"/>
              <a:defRPr/>
            </a:pPr>
            <a:r>
              <a:rPr lang="en-GB" sz="2400">
                <a:latin typeface="Calibri" panose="020F0502020204030204" pitchFamily="34" charset="0"/>
                <a:ea typeface="Calibri" panose="020F0502020204030204" pitchFamily="34" charset="0"/>
                <a:cs typeface="Calibri" panose="020F0502020204030204" pitchFamily="34" charset="0"/>
              </a:rPr>
              <a:t>Parents value face-to-face support</a:t>
            </a:r>
          </a:p>
          <a:p>
            <a:pPr marL="457200" lvl="0" indent="-457200">
              <a:lnSpc>
                <a:spcPct val="90000"/>
              </a:lnSpc>
              <a:spcBef>
                <a:spcPts val="450"/>
              </a:spcBef>
              <a:spcAft>
                <a:spcPts val="750"/>
              </a:spcAft>
              <a:buSzPct val="100000"/>
              <a:buFont typeface="+mj-lt"/>
              <a:buAutoNum type="arabicPeriod"/>
              <a:defRPr/>
            </a:pPr>
            <a:r>
              <a:rPr lang="en-GB" sz="2400">
                <a:latin typeface="Calibri" panose="020F0502020204030204" pitchFamily="34" charset="0"/>
                <a:ea typeface="Calibri" panose="020F0502020204030204" pitchFamily="34" charset="0"/>
                <a:cs typeface="Calibri" panose="020F0502020204030204" pitchFamily="34" charset="0"/>
              </a:rPr>
              <a:t>Navigating services is challenging – especially if new to Norfolk</a:t>
            </a:r>
          </a:p>
          <a:p>
            <a:pPr marL="457200" lvl="0" indent="-457200">
              <a:lnSpc>
                <a:spcPct val="90000"/>
              </a:lnSpc>
              <a:spcBef>
                <a:spcPts val="450"/>
              </a:spcBef>
              <a:spcAft>
                <a:spcPts val="750"/>
              </a:spcAft>
              <a:buSzPct val="100000"/>
              <a:buFont typeface="+mj-lt"/>
              <a:buAutoNum type="arabicPeriod"/>
              <a:defRPr/>
            </a:pPr>
            <a:r>
              <a:rPr lang="en-GB" sz="2400">
                <a:latin typeface="Calibri" panose="020F0502020204030204" pitchFamily="34" charset="0"/>
                <a:ea typeface="Calibri" panose="020F0502020204030204" pitchFamily="34" charset="0"/>
                <a:cs typeface="Calibri" panose="020F0502020204030204" pitchFamily="34" charset="0"/>
              </a:rPr>
              <a:t>Schools and GPs need better knowledge of available support</a:t>
            </a:r>
          </a:p>
          <a:p>
            <a:pPr marL="457200" lvl="0" indent="-457200">
              <a:lnSpc>
                <a:spcPct val="90000"/>
              </a:lnSpc>
              <a:spcBef>
                <a:spcPts val="450"/>
              </a:spcBef>
              <a:spcAft>
                <a:spcPts val="750"/>
              </a:spcAft>
              <a:buSzPct val="100000"/>
              <a:buFont typeface="+mj-lt"/>
              <a:buAutoNum type="arabicPeriod"/>
              <a:defRPr/>
            </a:pPr>
            <a:r>
              <a:rPr lang="en-GB" sz="2400">
                <a:latin typeface="Calibri" panose="020F0502020204030204" pitchFamily="34" charset="0"/>
                <a:ea typeface="Calibri" panose="020F0502020204030204" pitchFamily="34" charset="0"/>
                <a:cs typeface="Calibri" panose="020F0502020204030204" pitchFamily="34" charset="0"/>
              </a:rPr>
              <a:t>Fragmented support and repeated assessments</a:t>
            </a:r>
          </a:p>
          <a:p>
            <a:pPr marL="457200" lvl="0" indent="-457200">
              <a:lnSpc>
                <a:spcPct val="90000"/>
              </a:lnSpc>
              <a:spcBef>
                <a:spcPts val="450"/>
              </a:spcBef>
              <a:spcAft>
                <a:spcPts val="750"/>
              </a:spcAft>
              <a:buSzPct val="100000"/>
              <a:buFont typeface="+mj-lt"/>
              <a:buAutoNum type="arabicPeriod"/>
              <a:defRPr/>
            </a:pPr>
            <a:r>
              <a:rPr lang="en-GB" sz="2400">
                <a:latin typeface="Calibri" panose="020F0502020204030204" pitchFamily="34" charset="0"/>
                <a:ea typeface="Calibri" panose="020F0502020204030204" pitchFamily="34" charset="0"/>
                <a:cs typeface="Calibri" panose="020F0502020204030204" pitchFamily="34" charset="0"/>
              </a:rPr>
              <a:t>Desire for continuity and not having to repeat their story</a:t>
            </a:r>
            <a:endParaRPr kumimoji="0" lang="en-GB" sz="240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Flourish Logo2.png" descr="Flourish Logo2.png">
            <a:extLst>
              <a:ext uri="{FF2B5EF4-FFF2-40B4-BE49-F238E27FC236}">
                <a16:creationId xmlns:a16="http://schemas.microsoft.com/office/drawing/2014/main" id="{625BD78C-ADC8-D44F-37BE-B89AB8EA30B0}"/>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
        <p:nvSpPr>
          <p:cNvPr id="6" name="TextBox 5">
            <a:extLst>
              <a:ext uri="{FF2B5EF4-FFF2-40B4-BE49-F238E27FC236}">
                <a16:creationId xmlns:a16="http://schemas.microsoft.com/office/drawing/2014/main" id="{95E14D7C-84FC-70F2-58A7-75748A14AA97}"/>
              </a:ext>
            </a:extLst>
          </p:cNvPr>
          <p:cNvSpPr txBox="1"/>
          <p:nvPr/>
        </p:nvSpPr>
        <p:spPr>
          <a:xfrm>
            <a:off x="7059224" y="1002993"/>
            <a:ext cx="4656770" cy="5262979"/>
          </a:xfrm>
          <a:prstGeom prst="rect">
            <a:avLst/>
          </a:prstGeom>
          <a:noFill/>
        </p:spPr>
        <p:txBody>
          <a:bodyPr wrap="square">
            <a:spAutoFit/>
          </a:bodyPr>
          <a:lstStyle/>
          <a:p>
            <a:pPr marR="0" lvl="0" algn="l" defTabSz="914400" rtl="0" eaLnBrk="0" fontAlgn="base" latinLnBrk="0" hangingPunct="0">
              <a:lnSpc>
                <a:spcPct val="100000"/>
              </a:lnSpc>
              <a:spcBef>
                <a:spcPts val="600"/>
              </a:spcBef>
              <a:spcAft>
                <a:spcPts val="600"/>
              </a:spcAft>
              <a:buClrTx/>
              <a:buSzTx/>
              <a:tabLst/>
            </a:pPr>
            <a:endParaRPr kumimoji="0" lang="en-US" altLang="en-US" sz="2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ts val="600"/>
              </a:spcBef>
              <a:spcAft>
                <a:spcPts val="600"/>
              </a:spcAft>
              <a:buClrTx/>
              <a:buSzTx/>
              <a:tabLst/>
            </a:pPr>
            <a:r>
              <a:rPr kumimoji="0" lang="en-US" altLang="en-US" sz="2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Our system has strengthened significantly, but parents still experience the system as fragmented, confusing, and sometimes inaccessible. </a:t>
            </a:r>
          </a:p>
          <a:p>
            <a:pPr marR="0" lvl="0" algn="l" defTabSz="914400" rtl="0" eaLnBrk="0" fontAlgn="base" latinLnBrk="0" hangingPunct="0">
              <a:lnSpc>
                <a:spcPct val="100000"/>
              </a:lnSpc>
              <a:spcBef>
                <a:spcPts val="600"/>
              </a:spcBef>
              <a:spcAft>
                <a:spcPts val="600"/>
              </a:spcAft>
              <a:buClrTx/>
              <a:buSzTx/>
              <a:tabLst/>
            </a:pPr>
            <a:endParaRPr kumimoji="0" lang="en-US" altLang="en-US" sz="2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ts val="600"/>
              </a:spcBef>
              <a:spcAft>
                <a:spcPts val="600"/>
              </a:spcAft>
              <a:buClrTx/>
              <a:buSzTx/>
              <a:tabLst/>
            </a:pPr>
            <a:r>
              <a:rPr kumimoji="0" lang="en-US" altLang="en-US" sz="2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Multi-agency working is essential to provide holistic, joined-up support. </a:t>
            </a:r>
          </a:p>
          <a:p>
            <a:pPr marR="0" lvl="0" algn="l" defTabSz="914400" rtl="0" eaLnBrk="0" fontAlgn="base" latinLnBrk="0" hangingPunct="0">
              <a:lnSpc>
                <a:spcPct val="100000"/>
              </a:lnSpc>
              <a:spcBef>
                <a:spcPts val="600"/>
              </a:spcBef>
              <a:spcAft>
                <a:spcPts val="600"/>
              </a:spcAft>
              <a:buClrTx/>
              <a:buSzTx/>
              <a:tabLst/>
            </a:pPr>
            <a:endParaRPr kumimoji="0" lang="en-US" altLang="en-US" sz="2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ts val="600"/>
              </a:spcBef>
              <a:spcAft>
                <a:spcPts val="600"/>
              </a:spcAft>
              <a:buClrTx/>
              <a:buSzTx/>
              <a:tabLst/>
            </a:pPr>
            <a:r>
              <a:rPr kumimoji="0" lang="en-US" altLang="en-US" sz="2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single assessment and plan would reduce duplication, improve continuity, and make it easier for families to access the right help at the right time. </a:t>
            </a:r>
          </a:p>
        </p:txBody>
      </p:sp>
      <p:sp>
        <p:nvSpPr>
          <p:cNvPr id="7" name="Arrow: Right 6">
            <a:extLst>
              <a:ext uri="{FF2B5EF4-FFF2-40B4-BE49-F238E27FC236}">
                <a16:creationId xmlns:a16="http://schemas.microsoft.com/office/drawing/2014/main" id="{18338F11-C1A4-D7FC-09C4-AA8177B74C3F}"/>
              </a:ext>
            </a:extLst>
          </p:cNvPr>
          <p:cNvSpPr/>
          <p:nvPr/>
        </p:nvSpPr>
        <p:spPr>
          <a:xfrm>
            <a:off x="5179017" y="1688650"/>
            <a:ext cx="1470970" cy="1048015"/>
          </a:xfrm>
          <a:prstGeom prst="rightArrow">
            <a:avLst/>
          </a:prstGeom>
          <a:solidFill>
            <a:srgbClr val="34B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8DECBAA-71FF-F001-15F8-A2DD5EB23C92}"/>
              </a:ext>
            </a:extLst>
          </p:cNvPr>
          <p:cNvSpPr/>
          <p:nvPr/>
        </p:nvSpPr>
        <p:spPr>
          <a:xfrm>
            <a:off x="5179017" y="3250596"/>
            <a:ext cx="1470970" cy="1048015"/>
          </a:xfrm>
          <a:prstGeom prst="rightArrow">
            <a:avLst/>
          </a:prstGeom>
          <a:solidFill>
            <a:srgbClr val="E54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F175983-334D-FDC2-008A-18FAD547CE78}"/>
              </a:ext>
            </a:extLst>
          </p:cNvPr>
          <p:cNvSpPr/>
          <p:nvPr/>
        </p:nvSpPr>
        <p:spPr>
          <a:xfrm>
            <a:off x="5179017" y="4964830"/>
            <a:ext cx="1470970" cy="1048015"/>
          </a:xfrm>
          <a:prstGeom prst="rightArrow">
            <a:avLst/>
          </a:prstGeom>
          <a:solidFill>
            <a:srgbClr val="EEB2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545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67DA5-4BF6-7A26-CDD7-209368DD2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652E6-E4EC-5F8A-D78D-E36387B06232}"/>
              </a:ext>
            </a:extLst>
          </p:cNvPr>
          <p:cNvSpPr>
            <a:spLocks noGrp="1"/>
          </p:cNvSpPr>
          <p:nvPr>
            <p:ph type="title"/>
          </p:nvPr>
        </p:nvSpPr>
        <p:spPr>
          <a:xfrm>
            <a:off x="168236" y="83426"/>
            <a:ext cx="10515600" cy="1325563"/>
          </a:xfrm>
        </p:spPr>
        <p:txBody>
          <a:bodyPr>
            <a:normAutofit/>
          </a:bodyPr>
          <a:lstStyle/>
          <a:p>
            <a:r>
              <a:rPr lang="en-GB" sz="4000" b="1" dirty="0">
                <a:solidFill>
                  <a:srgbClr val="0070C0"/>
                </a:solidFill>
                <a:latin typeface="Arial" panose="020B0604020202020204" pitchFamily="34" charset="0"/>
                <a:cs typeface="Arial" panose="020B0604020202020204" pitchFamily="34" charset="0"/>
              </a:rPr>
              <a:t>Multiple overlapping national reforms</a:t>
            </a:r>
          </a:p>
        </p:txBody>
      </p:sp>
      <p:pic>
        <p:nvPicPr>
          <p:cNvPr id="4" name="Picture 3">
            <a:extLst>
              <a:ext uri="{FF2B5EF4-FFF2-40B4-BE49-F238E27FC236}">
                <a16:creationId xmlns:a16="http://schemas.microsoft.com/office/drawing/2014/main" id="{FF067FDB-E824-085F-91D5-AD2EEAB4F409}"/>
              </a:ext>
            </a:extLst>
          </p:cNvPr>
          <p:cNvPicPr>
            <a:picLocks noChangeAspect="1"/>
          </p:cNvPicPr>
          <p:nvPr/>
        </p:nvPicPr>
        <p:blipFill>
          <a:blip r:embed="rId3"/>
          <a:stretch>
            <a:fillRect/>
          </a:stretch>
        </p:blipFill>
        <p:spPr>
          <a:xfrm>
            <a:off x="11145864" y="154845"/>
            <a:ext cx="877900" cy="591363"/>
          </a:xfrm>
          <a:prstGeom prst="rect">
            <a:avLst/>
          </a:prstGeom>
        </p:spPr>
      </p:pic>
      <p:pic>
        <p:nvPicPr>
          <p:cNvPr id="7" name="Picture 6">
            <a:extLst>
              <a:ext uri="{FF2B5EF4-FFF2-40B4-BE49-F238E27FC236}">
                <a16:creationId xmlns:a16="http://schemas.microsoft.com/office/drawing/2014/main" id="{D5E60BC3-07DB-EC7F-F384-F3D1C4BDF271}"/>
              </a:ext>
            </a:extLst>
          </p:cNvPr>
          <p:cNvPicPr>
            <a:picLocks noChangeAspect="1"/>
          </p:cNvPicPr>
          <p:nvPr/>
        </p:nvPicPr>
        <p:blipFill>
          <a:blip r:embed="rId4"/>
          <a:stretch>
            <a:fillRect/>
          </a:stretch>
        </p:blipFill>
        <p:spPr>
          <a:xfrm>
            <a:off x="9306950" y="2022895"/>
            <a:ext cx="2632382" cy="3883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23DFC689-BFF0-3F28-71F5-343BC454A157}"/>
              </a:ext>
            </a:extLst>
          </p:cNvPr>
          <p:cNvPicPr>
            <a:picLocks noChangeAspect="1"/>
          </p:cNvPicPr>
          <p:nvPr/>
        </p:nvPicPr>
        <p:blipFill>
          <a:blip r:embed="rId5"/>
          <a:stretch>
            <a:fillRect/>
          </a:stretch>
        </p:blipFill>
        <p:spPr>
          <a:xfrm>
            <a:off x="3134234" y="2022895"/>
            <a:ext cx="2697412" cy="3907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3378807-FA43-0AF2-6684-83E3F559242C}"/>
              </a:ext>
            </a:extLst>
          </p:cNvPr>
          <p:cNvPicPr>
            <a:picLocks noChangeAspect="1"/>
          </p:cNvPicPr>
          <p:nvPr/>
        </p:nvPicPr>
        <p:blipFill>
          <a:blip r:embed="rId6"/>
          <a:stretch>
            <a:fillRect/>
          </a:stretch>
        </p:blipFill>
        <p:spPr>
          <a:xfrm>
            <a:off x="168236" y="2022896"/>
            <a:ext cx="2697413" cy="3937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18C74FB5-BB5B-E821-6A94-37A7342775B6}"/>
              </a:ext>
            </a:extLst>
          </p:cNvPr>
          <p:cNvPicPr>
            <a:picLocks noChangeAspect="1"/>
          </p:cNvPicPr>
          <p:nvPr/>
        </p:nvPicPr>
        <p:blipFill>
          <a:blip r:embed="rId7"/>
          <a:stretch>
            <a:fillRect/>
          </a:stretch>
        </p:blipFill>
        <p:spPr>
          <a:xfrm>
            <a:off x="6172570" y="1962677"/>
            <a:ext cx="2813881" cy="3998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211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98B089-2975-66BC-8241-774295D72F05}"/>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0" name="TextBox 19">
            <a:extLst>
              <a:ext uri="{FF2B5EF4-FFF2-40B4-BE49-F238E27FC236}">
                <a16:creationId xmlns:a16="http://schemas.microsoft.com/office/drawing/2014/main" id="{2A93AA61-1182-1E9B-F539-8F141593769E}"/>
              </a:ext>
            </a:extLst>
          </p:cNvPr>
          <p:cNvSpPr txBox="1"/>
          <p:nvPr/>
        </p:nvSpPr>
        <p:spPr>
          <a:xfrm>
            <a:off x="5973549" y="154845"/>
            <a:ext cx="5290543" cy="1277858"/>
          </a:xfrm>
          <a:prstGeom prst="rect">
            <a:avLst/>
          </a:prstGeom>
        </p:spPr>
        <p:txBody>
          <a:bodyPr vert="horz" lIns="91440" tIns="45720" rIns="91440" bIns="45720" rtlCol="0" anchor="ctr">
            <a:noAutofit/>
          </a:bodyPr>
          <a:lstStyle>
            <a:lvl1pPr eaLnBrk="1" hangingPunct="1">
              <a:defRPr sz="4000" b="1">
                <a:solidFill>
                  <a:srgbClr val="0070C0"/>
                </a:solidFill>
                <a:latin typeface="Arial" panose="020B0604020202020204" pitchFamily="34" charset="0"/>
                <a:ea typeface="Calibri Light"/>
                <a:cs typeface="Arial" panose="020B0604020202020204" pitchFamily="34" charset="0"/>
                <a:sym typeface="Calibri Light"/>
              </a:defRPr>
            </a:lvl1pPr>
            <a:lvl2pPr eaLnBrk="1" hangingPunct="1">
              <a:lnSpc>
                <a:spcPct val="90000"/>
              </a:lnSpc>
              <a:defRPr sz="4400">
                <a:latin typeface="Calibri Light"/>
                <a:ea typeface="Calibri Light"/>
                <a:cs typeface="Calibri Light"/>
                <a:sym typeface="Calibri Light"/>
              </a:defRPr>
            </a:lvl2pPr>
            <a:lvl3pPr eaLnBrk="1" hangingPunct="1">
              <a:lnSpc>
                <a:spcPct val="90000"/>
              </a:lnSpc>
              <a:defRPr sz="4400">
                <a:latin typeface="Calibri Light"/>
                <a:ea typeface="Calibri Light"/>
                <a:cs typeface="Calibri Light"/>
                <a:sym typeface="Calibri Light"/>
              </a:defRPr>
            </a:lvl3pPr>
            <a:lvl4pPr eaLnBrk="1" hangingPunct="1">
              <a:lnSpc>
                <a:spcPct val="90000"/>
              </a:lnSpc>
              <a:defRPr sz="4400">
                <a:latin typeface="Calibri Light"/>
                <a:ea typeface="Calibri Light"/>
                <a:cs typeface="Calibri Light"/>
                <a:sym typeface="Calibri Light"/>
              </a:defRPr>
            </a:lvl4pPr>
            <a:lvl5pPr eaLnBrk="1" hangingPunct="1">
              <a:lnSpc>
                <a:spcPct val="90000"/>
              </a:lnSpc>
              <a:defRPr sz="4400">
                <a:latin typeface="Calibri Light"/>
                <a:ea typeface="Calibri Light"/>
                <a:cs typeface="Calibri Light"/>
                <a:sym typeface="Calibri Light"/>
              </a:defRPr>
            </a:lvl5pPr>
            <a:lvl6pPr eaLnBrk="1" hangingPunct="1">
              <a:lnSpc>
                <a:spcPct val="90000"/>
              </a:lnSpc>
              <a:defRPr sz="4400">
                <a:latin typeface="Calibri Light"/>
                <a:ea typeface="Calibri Light"/>
                <a:cs typeface="Calibri Light"/>
                <a:sym typeface="Calibri Light"/>
              </a:defRPr>
            </a:lvl6pPr>
            <a:lvl7pPr eaLnBrk="1" hangingPunct="1">
              <a:lnSpc>
                <a:spcPct val="90000"/>
              </a:lnSpc>
              <a:defRPr sz="4400">
                <a:latin typeface="Calibri Light"/>
                <a:ea typeface="Calibri Light"/>
                <a:cs typeface="Calibri Light"/>
                <a:sym typeface="Calibri Light"/>
              </a:defRPr>
            </a:lvl7pPr>
            <a:lvl8pPr eaLnBrk="1" hangingPunct="1">
              <a:lnSpc>
                <a:spcPct val="90000"/>
              </a:lnSpc>
              <a:defRPr sz="4400">
                <a:latin typeface="Calibri Light"/>
                <a:ea typeface="Calibri Light"/>
                <a:cs typeface="Calibri Light"/>
                <a:sym typeface="Calibri Light"/>
              </a:defRPr>
            </a:lvl8pPr>
            <a:lvl9pPr eaLnBrk="1" hangingPunct="1">
              <a:lnSpc>
                <a:spcPct val="90000"/>
              </a:lnSpc>
              <a:defRPr sz="4400">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0" cap="none" spc="0" normalizeH="0" baseline="0" noProof="0" dirty="0">
                <a:ln>
                  <a:noFill/>
                </a:ln>
                <a:solidFill>
                  <a:srgbClr val="0070C0"/>
                </a:solidFill>
                <a:effectLst/>
                <a:uLnTx/>
                <a:uFillTx/>
                <a:latin typeface="Arial" panose="020B0604020202020204" pitchFamily="34" charset="0"/>
                <a:ea typeface="Calibri Light"/>
                <a:cs typeface="Arial" panose="020B0604020202020204" pitchFamily="34" charset="0"/>
                <a:sym typeface="Calibri"/>
              </a:rPr>
              <a:t>Reform themes resonate in Norfolk</a:t>
            </a:r>
          </a:p>
        </p:txBody>
      </p:sp>
      <p:sp>
        <p:nvSpPr>
          <p:cNvPr id="27" name="Rectangle 2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FA7FE55D-D8DB-68AB-7C61-832800507315}"/>
              </a:ext>
            </a:extLst>
          </p:cNvPr>
          <p:cNvPicPr>
            <a:picLocks noChangeAspect="1"/>
          </p:cNvPicPr>
          <p:nvPr/>
        </p:nvPicPr>
        <p:blipFill>
          <a:blip r:embed="rId3"/>
          <a:stretch>
            <a:fillRect/>
          </a:stretch>
        </p:blipFill>
        <p:spPr>
          <a:xfrm>
            <a:off x="574132" y="299509"/>
            <a:ext cx="4631647" cy="6258983"/>
          </a:xfrm>
          <a:prstGeom prst="rect">
            <a:avLst/>
          </a:prstGeom>
        </p:spPr>
      </p:pic>
      <p:sp>
        <p:nvSpPr>
          <p:cNvPr id="10" name="TextBox 9">
            <a:extLst>
              <a:ext uri="{FF2B5EF4-FFF2-40B4-BE49-F238E27FC236}">
                <a16:creationId xmlns:a16="http://schemas.microsoft.com/office/drawing/2014/main" id="{D27FA1EA-9C06-BD05-338E-08B7AB4286F8}"/>
              </a:ext>
            </a:extLst>
          </p:cNvPr>
          <p:cNvSpPr txBox="1"/>
          <p:nvPr/>
        </p:nvSpPr>
        <p:spPr>
          <a:xfrm>
            <a:off x="5973549" y="1519442"/>
            <a:ext cx="5779912" cy="5115607"/>
          </a:xfrm>
          <a:prstGeom prst="rect">
            <a:avLst/>
          </a:prstGeom>
          <a:solidFill>
            <a:schemeClr val="bg1"/>
          </a:solidFill>
        </p:spPr>
        <p:style>
          <a:lnRef idx="0">
            <a:scrgbClr r="0" g="0" b="0"/>
          </a:lnRef>
          <a:fillRef idx="0">
            <a:scrgbClr r="0" g="0" b="0"/>
          </a:fillRef>
          <a:effectRef idx="0">
            <a:scrgbClr r="0" g="0" b="0"/>
          </a:effectRef>
          <a:fontRef idx="none"/>
        </p:style>
        <p:txBody>
          <a:bodyPr vert="horz" lIns="91440" tIns="45720" rIns="91440" bIns="45720" rtlCol="0" anchor="t">
            <a:normAutofit fontScale="85000" lnSpcReduction="10000"/>
          </a:bodyPr>
          <a:lstStyle/>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Shifting from treatment to prevention, hospital to community and analogue to digital</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Improving earlier identification and support</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Keeping families together and children safe and healthy</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Supporting children in the care system to flourish</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More children attending mainstream education, more of the time</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Removing Barriers to Opportunity in Schools</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Working locally through place-based working i.e. zones</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Adopting MDT approaches</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Enhancing multi-agency collaboration and integration</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Developing holistic and sustainable models of support and care</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Growing further a self-improving and inclusive education system</a:t>
            </a:r>
          </a:p>
          <a:p>
            <a:pPr marL="28575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alpha val="80000"/>
                  </a:srgbClr>
                </a:solidFill>
                <a:effectLst/>
                <a:uLnTx/>
                <a:uFillTx/>
                <a:latin typeface="Arial" panose="020B0604020202020204" pitchFamily="34" charset="0"/>
                <a:ea typeface="Calibri"/>
                <a:cs typeface="Arial" panose="020B0604020202020204" pitchFamily="34" charset="0"/>
                <a:sym typeface="Calibri"/>
              </a:rPr>
              <a:t>Strengthening the role of education</a:t>
            </a:r>
          </a:p>
        </p:txBody>
      </p:sp>
      <p:cxnSp>
        <p:nvCxnSpPr>
          <p:cNvPr id="29" name="Straight Connector 2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388A0DD-894E-A09B-EB7D-727A10E0AE20}"/>
              </a:ext>
            </a:extLst>
          </p:cNvPr>
          <p:cNvPicPr>
            <a:picLocks noChangeAspect="1"/>
          </p:cNvPicPr>
          <p:nvPr/>
        </p:nvPicPr>
        <p:blipFill>
          <a:blip r:embed="rId4"/>
          <a:stretch>
            <a:fillRect/>
          </a:stretch>
        </p:blipFill>
        <p:spPr>
          <a:xfrm>
            <a:off x="11145864" y="154845"/>
            <a:ext cx="877900" cy="591363"/>
          </a:xfrm>
          <a:prstGeom prst="rect">
            <a:avLst/>
          </a:prstGeom>
        </p:spPr>
      </p:pic>
    </p:spTree>
    <p:extLst>
      <p:ext uri="{BB962C8B-B14F-4D97-AF65-F5344CB8AC3E}">
        <p14:creationId xmlns:p14="http://schemas.microsoft.com/office/powerpoint/2010/main" val="28851364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A8682-F6C0-39C9-67F7-9A05411D33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3E898F-881C-A7A8-7F6F-975B2A72CEDE}"/>
              </a:ext>
            </a:extLst>
          </p:cNvPr>
          <p:cNvSpPr txBox="1"/>
          <p:nvPr/>
        </p:nvSpPr>
        <p:spPr>
          <a:xfrm>
            <a:off x="159810" y="115650"/>
            <a:ext cx="11249718"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Calibri"/>
                <a:cs typeface="Helvetica"/>
                <a:sym typeface="Calibri"/>
              </a:rPr>
              <a:t>DfE Vision and Objectives </a:t>
            </a:r>
          </a:p>
        </p:txBody>
      </p:sp>
      <p:sp>
        <p:nvSpPr>
          <p:cNvPr id="8" name="TextBox 7">
            <a:extLst>
              <a:ext uri="{FF2B5EF4-FFF2-40B4-BE49-F238E27FC236}">
                <a16:creationId xmlns:a16="http://schemas.microsoft.com/office/drawing/2014/main" id="{4E5BB857-330F-300D-906E-75F280D2C60E}"/>
              </a:ext>
            </a:extLst>
          </p:cNvPr>
          <p:cNvSpPr txBox="1"/>
          <p:nvPr/>
        </p:nvSpPr>
        <p:spPr>
          <a:xfrm>
            <a:off x="289620" y="752388"/>
            <a:ext cx="11614374" cy="1367041"/>
          </a:xfrm>
          <a:prstGeom prst="rect">
            <a:avLst/>
          </a:prstGeom>
          <a:solidFill>
            <a:srgbClr val="EEB206"/>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90000"/>
              </a:lnSpc>
              <a:spcBef>
                <a:spcPts val="450"/>
              </a:spcBef>
              <a:spcAft>
                <a:spcPts val="750"/>
              </a:spcAft>
              <a:buClrTx/>
              <a:buSzPct val="100000"/>
              <a:buFont typeface="Arial"/>
              <a:buNone/>
              <a:tabLst/>
              <a:defRPr/>
            </a:pP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Vision:  </a:t>
            </a:r>
          </a:p>
          <a:p>
            <a:pPr marL="0" marR="0" lvl="0" indent="0" algn="l" defTabSz="914400" rtl="0" eaLnBrk="1" fontAlgn="auto" latinLnBrk="0" hangingPunct="1">
              <a:lnSpc>
                <a:spcPct val="90000"/>
              </a:lnSpc>
              <a:spcBef>
                <a:spcPts val="450"/>
              </a:spcBef>
              <a:spcAft>
                <a:spcPts val="750"/>
              </a:spcAft>
              <a:buClrTx/>
              <a:buSzPct val="100000"/>
              <a:buFont typeface="Arial"/>
              <a:buNone/>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Creating a transformed system of family support operating as a seamless continuum of help, support, and protection</a:t>
            </a:r>
            <a:r>
              <a:rPr lang="en-GB" sz="2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to ensure that every family can access the right help and support when they need it, with a strong emphasis on early intervention to prevent crises.</a:t>
            </a:r>
          </a:p>
        </p:txBody>
      </p:sp>
      <p:sp>
        <p:nvSpPr>
          <p:cNvPr id="12" name="TextBox 11">
            <a:extLst>
              <a:ext uri="{FF2B5EF4-FFF2-40B4-BE49-F238E27FC236}">
                <a16:creationId xmlns:a16="http://schemas.microsoft.com/office/drawing/2014/main" id="{F64C0114-91C7-0919-384E-389A6B954C1E}"/>
              </a:ext>
            </a:extLst>
          </p:cNvPr>
          <p:cNvSpPr txBox="1"/>
          <p:nvPr/>
        </p:nvSpPr>
        <p:spPr>
          <a:xfrm>
            <a:off x="289620" y="2236336"/>
            <a:ext cx="11289355" cy="45756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450"/>
              </a:spcBef>
              <a:spcAft>
                <a:spcPts val="750"/>
              </a:spcAft>
              <a:buClrTx/>
              <a:buSzTx/>
              <a:buFontTx/>
              <a:buNone/>
              <a:tabLst/>
              <a:defRPr/>
            </a:pPr>
            <a:r>
              <a:rPr kumimoji="0" lang="en-GB" sz="1900" b="1"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Objectives:</a:t>
            </a:r>
          </a:p>
          <a:p>
            <a:pPr marL="0" marR="0" lvl="0" indent="0" algn="l" defTabSz="914400" rtl="0" eaLnBrk="1" fontAlgn="auto" latinLnBrk="0" hangingPunct="1">
              <a:lnSpc>
                <a:spcPct val="100000"/>
              </a:lnSpc>
              <a:spcBef>
                <a:spcPts val="450"/>
              </a:spcBef>
              <a:spcAft>
                <a:spcPts val="750"/>
              </a:spcAft>
              <a:buClrTx/>
              <a:buSzTx/>
              <a:buFontTx/>
              <a:buNone/>
              <a:tabLst/>
              <a:defRPr/>
            </a:pPr>
            <a:r>
              <a:rPr kumimoji="0" lang="en-GB" sz="1900" b="0"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Designed to rebalance the system towards early intervention and support, reducing the need for crisis intervention and child protection investigations. </a:t>
            </a:r>
          </a:p>
          <a:p>
            <a:pPr marL="0" marR="0" lvl="0" indent="0" algn="l" defTabSz="914400" rtl="0" eaLnBrk="1" fontAlgn="auto" latinLnBrk="0" hangingPunct="1">
              <a:lnSpc>
                <a:spcPct val="100000"/>
              </a:lnSpc>
              <a:spcBef>
                <a:spcPts val="450"/>
              </a:spcBef>
              <a:spcAft>
                <a:spcPts val="750"/>
              </a:spcAft>
              <a:buClrTx/>
              <a:buSzTx/>
              <a:buFontTx/>
              <a:buNone/>
              <a:tabLst/>
              <a:defRPr/>
            </a:pPr>
            <a:r>
              <a:rPr kumimoji="0" lang="en-GB" sz="1900" b="1"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1. </a:t>
            </a:r>
            <a:r>
              <a:rPr lang="en-GB" sz="1900" b="1" dirty="0">
                <a:solidFill>
                  <a:srgbClr val="424242"/>
                </a:solidFill>
                <a:latin typeface="Calibri" panose="020F0502020204030204" pitchFamily="34" charset="0"/>
                <a:ea typeface="Calibri" panose="020F0502020204030204" pitchFamily="34" charset="0"/>
                <a:cs typeface="Calibri" panose="020F0502020204030204" pitchFamily="34" charset="0"/>
              </a:rPr>
              <a:t>Family Help</a:t>
            </a:r>
            <a:r>
              <a:rPr kumimoji="0" lang="en-GB" sz="1900" b="1"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Preventing Escalation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Whole-Family Approach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1"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2. Multi-Agency Collaboration: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Seamless System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Consistent Relationships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1"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3. Family Group Decision Making (FGDM):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Empowering Families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Embedded in Practice</a:t>
            </a:r>
            <a:endParaRPr kumimoji="0" lang="en-GB" sz="1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Flourish Logo2.png" descr="Flourish Logo2.png">
            <a:extLst>
              <a:ext uri="{FF2B5EF4-FFF2-40B4-BE49-F238E27FC236}">
                <a16:creationId xmlns:a16="http://schemas.microsoft.com/office/drawing/2014/main" id="{A5347CF6-35D7-1FA9-3488-EF3D5F99B26D}"/>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Tree>
    <p:extLst>
      <p:ext uri="{BB962C8B-B14F-4D97-AF65-F5344CB8AC3E}">
        <p14:creationId xmlns:p14="http://schemas.microsoft.com/office/powerpoint/2010/main" val="4646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3EFE2-5D57-4996-2D5A-CFE8AA704F61}"/>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79F986DB-2A0D-0884-F033-42B10D5EA9DD}"/>
              </a:ext>
            </a:extLst>
          </p:cNvPr>
          <p:cNvSpPr txBox="1"/>
          <p:nvPr/>
        </p:nvSpPr>
        <p:spPr>
          <a:xfrm>
            <a:off x="159810" y="160259"/>
            <a:ext cx="8352426" cy="1077218"/>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Calibri"/>
                <a:cs typeface="Helvetica"/>
                <a:sym typeface="Calibri"/>
              </a:rPr>
              <a:t>Local design of an end-to-end system of support and protection</a:t>
            </a:r>
          </a:p>
        </p:txBody>
      </p:sp>
      <p:pic>
        <p:nvPicPr>
          <p:cNvPr id="2" name="Flourish Logo2.png" descr="Flourish Logo2.png">
            <a:extLst>
              <a:ext uri="{FF2B5EF4-FFF2-40B4-BE49-F238E27FC236}">
                <a16:creationId xmlns:a16="http://schemas.microsoft.com/office/drawing/2014/main" id="{E8716604-DFF9-49D3-6729-DDB8586AB62C}"/>
              </a:ext>
            </a:extLst>
          </p:cNvPr>
          <p:cNvPicPr>
            <a:picLocks noChangeAspect="1"/>
          </p:cNvPicPr>
          <p:nvPr/>
        </p:nvPicPr>
        <p:blipFill>
          <a:blip r:embed="rId3"/>
          <a:stretch>
            <a:fillRect/>
          </a:stretch>
        </p:blipFill>
        <p:spPr>
          <a:xfrm>
            <a:off x="11343059" y="219576"/>
            <a:ext cx="560935" cy="376925"/>
          </a:xfrm>
          <a:prstGeom prst="rect">
            <a:avLst/>
          </a:prstGeom>
          <a:ln w="12700">
            <a:miter lim="400000"/>
          </a:ln>
        </p:spPr>
      </p:pic>
      <p:sp>
        <p:nvSpPr>
          <p:cNvPr id="8" name="TextBox 7">
            <a:extLst>
              <a:ext uri="{FF2B5EF4-FFF2-40B4-BE49-F238E27FC236}">
                <a16:creationId xmlns:a16="http://schemas.microsoft.com/office/drawing/2014/main" id="{EF4E09D7-7EC9-A808-61DD-F3EB0D55E5D8}"/>
              </a:ext>
            </a:extLst>
          </p:cNvPr>
          <p:cNvSpPr txBox="1"/>
          <p:nvPr/>
        </p:nvSpPr>
        <p:spPr>
          <a:xfrm>
            <a:off x="159810" y="1265336"/>
            <a:ext cx="1187238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9314C"/>
                </a:solidFill>
                <a:effectLst/>
                <a:uLnTx/>
                <a:uFillTx/>
                <a:latin typeface="Calibri"/>
                <a:ea typeface="Times New Roman" panose="02020603050405020304" pitchFamily="18" charset="0"/>
                <a:cs typeface="Aptos" panose="020B0004020202020204" pitchFamily="34" charset="0"/>
                <a:sym typeface="Calibri"/>
              </a:rPr>
              <a:t>Designing a system locally to rebalance the system towards prevention whilst keeping children safe, to meet the needs of the population with effective, integrated and joined up services with partners</a:t>
            </a:r>
          </a:p>
        </p:txBody>
      </p:sp>
      <p:pic>
        <p:nvPicPr>
          <p:cNvPr id="7" name="Picture 6">
            <a:extLst>
              <a:ext uri="{FF2B5EF4-FFF2-40B4-BE49-F238E27FC236}">
                <a16:creationId xmlns:a16="http://schemas.microsoft.com/office/drawing/2014/main" id="{7359C287-7A1A-68EF-7EDD-6348A9A3C868}"/>
              </a:ext>
            </a:extLst>
          </p:cNvPr>
          <p:cNvPicPr>
            <a:picLocks noChangeAspect="1"/>
          </p:cNvPicPr>
          <p:nvPr/>
        </p:nvPicPr>
        <p:blipFill>
          <a:blip r:embed="rId4"/>
          <a:srcRect t="1437"/>
          <a:stretch/>
        </p:blipFill>
        <p:spPr>
          <a:xfrm>
            <a:off x="405414" y="2222090"/>
            <a:ext cx="11118138" cy="4227871"/>
          </a:xfrm>
          <a:prstGeom prst="rect">
            <a:avLst/>
          </a:prstGeom>
        </p:spPr>
      </p:pic>
    </p:spTree>
    <p:extLst>
      <p:ext uri="{BB962C8B-B14F-4D97-AF65-F5344CB8AC3E}">
        <p14:creationId xmlns:p14="http://schemas.microsoft.com/office/powerpoint/2010/main" val="87452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0DE78-7E47-6D65-0982-C356630DF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2C6A9-6F8C-7165-A7E3-18DB19A2703F}"/>
              </a:ext>
            </a:extLst>
          </p:cNvPr>
          <p:cNvSpPr>
            <a:spLocks noGrp="1"/>
          </p:cNvSpPr>
          <p:nvPr>
            <p:ph type="title"/>
          </p:nvPr>
        </p:nvSpPr>
        <p:spPr>
          <a:xfrm>
            <a:off x="1083492" y="188865"/>
            <a:ext cx="10515600" cy="648129"/>
          </a:xfrm>
        </p:spPr>
        <p:txBody>
          <a:bodyPr>
            <a:normAutofit/>
          </a:bodyPr>
          <a:lstStyle/>
          <a:p>
            <a:pPr algn="ctr"/>
            <a:r>
              <a:rPr lang="en-GB" sz="3600" b="1"/>
              <a:t>Developing Programme Governance</a:t>
            </a:r>
          </a:p>
        </p:txBody>
      </p:sp>
      <p:sp>
        <p:nvSpPr>
          <p:cNvPr id="5" name="Rectangle: Rounded Corners 4">
            <a:extLst>
              <a:ext uri="{FF2B5EF4-FFF2-40B4-BE49-F238E27FC236}">
                <a16:creationId xmlns:a16="http://schemas.microsoft.com/office/drawing/2014/main" id="{74938D83-B097-2584-00F0-7212306A680C}"/>
              </a:ext>
            </a:extLst>
          </p:cNvPr>
          <p:cNvSpPr/>
          <p:nvPr/>
        </p:nvSpPr>
        <p:spPr>
          <a:xfrm>
            <a:off x="2833522" y="1268792"/>
            <a:ext cx="8225434" cy="4404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Calibri"/>
              </a:rPr>
              <a:t>NSCP</a:t>
            </a:r>
          </a:p>
        </p:txBody>
      </p:sp>
      <p:sp>
        <p:nvSpPr>
          <p:cNvPr id="12" name="Rectangle: Rounded Corners 11">
            <a:extLst>
              <a:ext uri="{FF2B5EF4-FFF2-40B4-BE49-F238E27FC236}">
                <a16:creationId xmlns:a16="http://schemas.microsoft.com/office/drawing/2014/main" id="{5FE5A270-E0D4-8559-27CC-16A0848F0A2E}"/>
              </a:ext>
            </a:extLst>
          </p:cNvPr>
          <p:cNvSpPr/>
          <p:nvPr/>
        </p:nvSpPr>
        <p:spPr>
          <a:xfrm>
            <a:off x="5907581" y="3189871"/>
            <a:ext cx="2340030" cy="544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Calibri"/>
              </a:rPr>
              <a:t>Multi-agency FFPP Board</a:t>
            </a:r>
          </a:p>
        </p:txBody>
      </p:sp>
      <p:sp>
        <p:nvSpPr>
          <p:cNvPr id="4" name="TextBox 3">
            <a:extLst>
              <a:ext uri="{FF2B5EF4-FFF2-40B4-BE49-F238E27FC236}">
                <a16:creationId xmlns:a16="http://schemas.microsoft.com/office/drawing/2014/main" id="{F049E297-8F2E-3720-6E03-40E16E84AADE}"/>
              </a:ext>
            </a:extLst>
          </p:cNvPr>
          <p:cNvSpPr txBox="1"/>
          <p:nvPr/>
        </p:nvSpPr>
        <p:spPr>
          <a:xfrm>
            <a:off x="5234990" y="2336374"/>
            <a:ext cx="36289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Calibri"/>
              </a:rPr>
              <a:t>Existing individual    agency Governance</a:t>
            </a:r>
          </a:p>
        </p:txBody>
      </p:sp>
      <p:sp>
        <p:nvSpPr>
          <p:cNvPr id="22" name="TextBox 21">
            <a:extLst>
              <a:ext uri="{FF2B5EF4-FFF2-40B4-BE49-F238E27FC236}">
                <a16:creationId xmlns:a16="http://schemas.microsoft.com/office/drawing/2014/main" id="{6E389AA0-CA8F-6691-4180-54CAC80B6033}"/>
              </a:ext>
            </a:extLst>
          </p:cNvPr>
          <p:cNvSpPr txBox="1"/>
          <p:nvPr/>
        </p:nvSpPr>
        <p:spPr>
          <a:xfrm>
            <a:off x="265696" y="2213263"/>
            <a:ext cx="23400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Calibri"/>
              </a:rPr>
              <a:t>Programme Oversight and Decision Making</a:t>
            </a:r>
          </a:p>
        </p:txBody>
      </p:sp>
      <p:sp>
        <p:nvSpPr>
          <p:cNvPr id="27" name="TextBox 26">
            <a:extLst>
              <a:ext uri="{FF2B5EF4-FFF2-40B4-BE49-F238E27FC236}">
                <a16:creationId xmlns:a16="http://schemas.microsoft.com/office/drawing/2014/main" id="{C4863CB0-C7D5-0A16-F2A0-227B9B790B6A}"/>
              </a:ext>
            </a:extLst>
          </p:cNvPr>
          <p:cNvSpPr txBox="1"/>
          <p:nvPr/>
        </p:nvSpPr>
        <p:spPr>
          <a:xfrm>
            <a:off x="265696" y="5368114"/>
            <a:ext cx="22125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Calibri"/>
              </a:rPr>
              <a:t>Planning and Delivery</a:t>
            </a:r>
          </a:p>
        </p:txBody>
      </p:sp>
      <p:cxnSp>
        <p:nvCxnSpPr>
          <p:cNvPr id="31" name="Straight Connector 30">
            <a:extLst>
              <a:ext uri="{FF2B5EF4-FFF2-40B4-BE49-F238E27FC236}">
                <a16:creationId xmlns:a16="http://schemas.microsoft.com/office/drawing/2014/main" id="{9BFF2EF4-A311-8B18-F35A-2E5A5EA7616C}"/>
              </a:ext>
            </a:extLst>
          </p:cNvPr>
          <p:cNvCxnSpPr>
            <a:cxnSpLocks/>
          </p:cNvCxnSpPr>
          <p:nvPr/>
        </p:nvCxnSpPr>
        <p:spPr>
          <a:xfrm>
            <a:off x="5687170" y="-489922"/>
            <a:ext cx="9101835"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4D4E4179-1781-1F5D-BDAB-CF8140C22A85}"/>
              </a:ext>
            </a:extLst>
          </p:cNvPr>
          <p:cNvCxnSpPr>
            <a:cxnSpLocks/>
          </p:cNvCxnSpPr>
          <p:nvPr/>
        </p:nvCxnSpPr>
        <p:spPr>
          <a:xfrm>
            <a:off x="7125446" y="3792949"/>
            <a:ext cx="0" cy="734086"/>
          </a:xfrm>
          <a:prstGeom prst="straightConnector1">
            <a:avLst/>
          </a:prstGeom>
          <a:noFill/>
          <a:ln w="2540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B740540F-D235-E4DF-ABB4-34080B4CEEE3}"/>
              </a:ext>
            </a:extLst>
          </p:cNvPr>
          <p:cNvCxnSpPr>
            <a:cxnSpLocks/>
          </p:cNvCxnSpPr>
          <p:nvPr/>
        </p:nvCxnSpPr>
        <p:spPr>
          <a:xfrm>
            <a:off x="6946239" y="1959429"/>
            <a:ext cx="0" cy="1098331"/>
          </a:xfrm>
          <a:prstGeom prst="straightConnector1">
            <a:avLst/>
          </a:prstGeom>
          <a:noFill/>
          <a:ln w="2540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DDC17FE5-57EA-7E44-1D0F-956E2F4398A2}"/>
              </a:ext>
            </a:extLst>
          </p:cNvPr>
          <p:cNvCxnSpPr>
            <a:cxnSpLocks/>
          </p:cNvCxnSpPr>
          <p:nvPr/>
        </p:nvCxnSpPr>
        <p:spPr>
          <a:xfrm flipH="1">
            <a:off x="4985337" y="3588122"/>
            <a:ext cx="883538" cy="665775"/>
          </a:xfrm>
          <a:prstGeom prst="straightConnector1">
            <a:avLst/>
          </a:prstGeom>
          <a:noFill/>
          <a:ln w="2540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A133070D-46F4-A88B-E7DA-7B32CE4F0A96}"/>
              </a:ext>
            </a:extLst>
          </p:cNvPr>
          <p:cNvCxnSpPr>
            <a:cxnSpLocks/>
          </p:cNvCxnSpPr>
          <p:nvPr/>
        </p:nvCxnSpPr>
        <p:spPr>
          <a:xfrm>
            <a:off x="1898737" y="4469878"/>
            <a:ext cx="835282" cy="0"/>
          </a:xfrm>
          <a:prstGeom prst="straightConnector1">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Rounded Corners 5">
            <a:extLst>
              <a:ext uri="{FF2B5EF4-FFF2-40B4-BE49-F238E27FC236}">
                <a16:creationId xmlns:a16="http://schemas.microsoft.com/office/drawing/2014/main" id="{5B35B38A-64AD-E1C7-558D-2C28395C6D27}"/>
              </a:ext>
            </a:extLst>
          </p:cNvPr>
          <p:cNvSpPr/>
          <p:nvPr/>
        </p:nvSpPr>
        <p:spPr>
          <a:xfrm>
            <a:off x="2810428" y="4037243"/>
            <a:ext cx="2113688" cy="6983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a:ea typeface="+mn-ea"/>
                <a:cs typeface="Calibri"/>
              </a:rPr>
              <a:t>Multi Agency FFPP Reference Group</a:t>
            </a:r>
          </a:p>
        </p:txBody>
      </p:sp>
      <p:sp>
        <p:nvSpPr>
          <p:cNvPr id="7" name="Rectangle: Rounded Corners 6">
            <a:extLst>
              <a:ext uri="{FF2B5EF4-FFF2-40B4-BE49-F238E27FC236}">
                <a16:creationId xmlns:a16="http://schemas.microsoft.com/office/drawing/2014/main" id="{175595B3-A977-23BA-2F75-2C39C58F22B8}"/>
              </a:ext>
            </a:extLst>
          </p:cNvPr>
          <p:cNvSpPr/>
          <p:nvPr/>
        </p:nvSpPr>
        <p:spPr>
          <a:xfrm>
            <a:off x="53297" y="4188803"/>
            <a:ext cx="2060390" cy="546801"/>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Calibri"/>
                <a:ea typeface="+mn-ea"/>
                <a:cs typeface="Calibri"/>
              </a:rPr>
              <a:t>Child and Family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Calibri"/>
                <a:ea typeface="+mn-ea"/>
                <a:cs typeface="Calibri"/>
              </a:rPr>
              <a:t>co-design</a:t>
            </a:r>
          </a:p>
        </p:txBody>
      </p:sp>
      <p:cxnSp>
        <p:nvCxnSpPr>
          <p:cNvPr id="34" name="Straight Arrow Connector 33">
            <a:extLst>
              <a:ext uri="{FF2B5EF4-FFF2-40B4-BE49-F238E27FC236}">
                <a16:creationId xmlns:a16="http://schemas.microsoft.com/office/drawing/2014/main" id="{D57A3D36-0BF8-F5BF-DE52-7387CE7D11DB}"/>
              </a:ext>
            </a:extLst>
          </p:cNvPr>
          <p:cNvCxnSpPr>
            <a:cxnSpLocks/>
          </p:cNvCxnSpPr>
          <p:nvPr/>
        </p:nvCxnSpPr>
        <p:spPr>
          <a:xfrm>
            <a:off x="8301638" y="3490206"/>
            <a:ext cx="1245133" cy="0"/>
          </a:xfrm>
          <a:prstGeom prst="straightConnector1">
            <a:avLst/>
          </a:prstGeom>
          <a:noFill/>
          <a:ln w="25400" cap="flat">
            <a:solidFill>
              <a:schemeClr val="accent1"/>
            </a:solidFill>
            <a:prstDash val="sysDash"/>
            <a:round/>
            <a:headEnd type="triangle"/>
            <a:tailEnd type="triangle"/>
          </a:ln>
          <a:effectLst/>
          <a:sp3d/>
        </p:spPr>
        <p:style>
          <a:lnRef idx="0">
            <a:scrgbClr r="0" g="0" b="0"/>
          </a:lnRef>
          <a:fillRef idx="0">
            <a:scrgbClr r="0" g="0" b="0"/>
          </a:fillRef>
          <a:effectRef idx="0">
            <a:scrgbClr r="0" g="0" b="0"/>
          </a:effectRef>
          <a:fontRef idx="none"/>
        </p:style>
      </p:cxnSp>
      <p:cxnSp>
        <p:nvCxnSpPr>
          <p:cNvPr id="37" name="Straight Arrow Connector 36">
            <a:extLst>
              <a:ext uri="{FF2B5EF4-FFF2-40B4-BE49-F238E27FC236}">
                <a16:creationId xmlns:a16="http://schemas.microsoft.com/office/drawing/2014/main" id="{D5CE05FF-B4BA-AF2D-A014-FE6C41E2EF7C}"/>
              </a:ext>
            </a:extLst>
          </p:cNvPr>
          <p:cNvCxnSpPr>
            <a:cxnSpLocks/>
          </p:cNvCxnSpPr>
          <p:nvPr/>
        </p:nvCxnSpPr>
        <p:spPr>
          <a:xfrm>
            <a:off x="10918371" y="1861457"/>
            <a:ext cx="0" cy="1066800"/>
          </a:xfrm>
          <a:prstGeom prst="straightConnector1">
            <a:avLst/>
          </a:prstGeom>
          <a:noFill/>
          <a:ln w="2540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63" name="Rectangle: Rounded Corners 62">
            <a:extLst>
              <a:ext uri="{FF2B5EF4-FFF2-40B4-BE49-F238E27FC236}">
                <a16:creationId xmlns:a16="http://schemas.microsoft.com/office/drawing/2014/main" id="{162DAB50-7245-2435-958F-F559667BCED1}"/>
              </a:ext>
            </a:extLst>
          </p:cNvPr>
          <p:cNvSpPr/>
          <p:nvPr/>
        </p:nvSpPr>
        <p:spPr>
          <a:xfrm>
            <a:off x="3278328" y="5653400"/>
            <a:ext cx="1827777" cy="456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a:ea typeface="+mn-ea"/>
                <a:cs typeface="Calibri"/>
              </a:rPr>
              <a:t>Family Help</a:t>
            </a:r>
          </a:p>
        </p:txBody>
      </p:sp>
      <p:sp>
        <p:nvSpPr>
          <p:cNvPr id="65" name="TextBox 64">
            <a:extLst>
              <a:ext uri="{FF2B5EF4-FFF2-40B4-BE49-F238E27FC236}">
                <a16:creationId xmlns:a16="http://schemas.microsoft.com/office/drawing/2014/main" id="{5D68ED35-546C-7513-25DF-28FE4FD37F93}"/>
              </a:ext>
            </a:extLst>
          </p:cNvPr>
          <p:cNvSpPr txBox="1"/>
          <p:nvPr/>
        </p:nvSpPr>
        <p:spPr>
          <a:xfrm>
            <a:off x="4192216" y="5191004"/>
            <a:ext cx="5761160" cy="369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Calibri"/>
              </a:rPr>
              <a:t>Multi-agency Project/Workstream Squads</a:t>
            </a:r>
          </a:p>
        </p:txBody>
      </p:sp>
      <p:sp>
        <p:nvSpPr>
          <p:cNvPr id="66" name="Rectangle: Rounded Corners 65">
            <a:extLst>
              <a:ext uri="{FF2B5EF4-FFF2-40B4-BE49-F238E27FC236}">
                <a16:creationId xmlns:a16="http://schemas.microsoft.com/office/drawing/2014/main" id="{CC205E47-5768-A4D5-939D-F46E52696DB4}"/>
              </a:ext>
            </a:extLst>
          </p:cNvPr>
          <p:cNvSpPr/>
          <p:nvPr/>
        </p:nvSpPr>
        <p:spPr>
          <a:xfrm>
            <a:off x="8867471" y="5659261"/>
            <a:ext cx="1827777" cy="456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a:ea typeface="+mn-ea"/>
                <a:cs typeface="Calibri"/>
              </a:rPr>
              <a:t>Family Networking</a:t>
            </a:r>
          </a:p>
        </p:txBody>
      </p:sp>
      <p:sp>
        <p:nvSpPr>
          <p:cNvPr id="67" name="Rectangle: Rounded Corners 66">
            <a:extLst>
              <a:ext uri="{FF2B5EF4-FFF2-40B4-BE49-F238E27FC236}">
                <a16:creationId xmlns:a16="http://schemas.microsoft.com/office/drawing/2014/main" id="{20F6DF0F-F6EF-8D5A-33A7-73F568FF2FC7}"/>
              </a:ext>
            </a:extLst>
          </p:cNvPr>
          <p:cNvSpPr/>
          <p:nvPr/>
        </p:nvSpPr>
        <p:spPr>
          <a:xfrm>
            <a:off x="5975951" y="5666929"/>
            <a:ext cx="1827777" cy="456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a:ea typeface="+mn-ea"/>
                <a:cs typeface="Calibri"/>
              </a:rPr>
              <a:t>MACPT</a:t>
            </a:r>
          </a:p>
        </p:txBody>
      </p:sp>
      <p:sp>
        <p:nvSpPr>
          <p:cNvPr id="69" name="TextBox 68">
            <a:extLst>
              <a:ext uri="{FF2B5EF4-FFF2-40B4-BE49-F238E27FC236}">
                <a16:creationId xmlns:a16="http://schemas.microsoft.com/office/drawing/2014/main" id="{3DA7F128-E038-745C-4889-6F1B4DA13668}"/>
              </a:ext>
            </a:extLst>
          </p:cNvPr>
          <p:cNvSpPr txBox="1"/>
          <p:nvPr/>
        </p:nvSpPr>
        <p:spPr>
          <a:xfrm>
            <a:off x="9938281" y="3160848"/>
            <a:ext cx="19601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Best Start in Life Governance</a:t>
            </a:r>
          </a:p>
        </p:txBody>
      </p:sp>
      <p:sp>
        <p:nvSpPr>
          <p:cNvPr id="74" name="Right Brace 73">
            <a:extLst>
              <a:ext uri="{FF2B5EF4-FFF2-40B4-BE49-F238E27FC236}">
                <a16:creationId xmlns:a16="http://schemas.microsoft.com/office/drawing/2014/main" id="{FF5E5195-B21C-AF2C-4ADB-567ACEEFAD2B}"/>
              </a:ext>
            </a:extLst>
          </p:cNvPr>
          <p:cNvSpPr/>
          <p:nvPr/>
        </p:nvSpPr>
        <p:spPr>
          <a:xfrm rot="16200000">
            <a:off x="6314102" y="1040033"/>
            <a:ext cx="1032326" cy="8176217"/>
          </a:xfrm>
          <a:prstGeom prst="rightBrace">
            <a:avLst>
              <a:gd name="adj1" fmla="val 18574"/>
              <a:gd name="adj2" fmla="val 53140"/>
            </a:avLst>
          </a:prstGeom>
          <a:ln w="34925"/>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5334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7699F3D6A0024CBB0A79D5E7BBA30D" ma:contentTypeVersion="13" ma:contentTypeDescription="Create a new document." ma:contentTypeScope="" ma:versionID="a9bd733d470c94f5276bcd7b236c23a4">
  <xsd:schema xmlns:xsd="http://www.w3.org/2001/XMLSchema" xmlns:xs="http://www.w3.org/2001/XMLSchema" xmlns:p="http://schemas.microsoft.com/office/2006/metadata/properties" xmlns:ns2="34ea056b-83fc-49bf-aa9e-298492f272b5" xmlns:ns3="8cc62485-1707-4713-8078-770c9294a01c" targetNamespace="http://schemas.microsoft.com/office/2006/metadata/properties" ma:root="true" ma:fieldsID="9b93ee6aa1724565f1aba107e316f31c" ns2:_="" ns3:_="">
    <xsd:import namespace="34ea056b-83fc-49bf-aa9e-298492f272b5"/>
    <xsd:import namespace="8cc62485-1707-4713-8078-770c9294a0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ea056b-83fc-49bf-aa9e-298492f27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c62485-1707-4713-8078-770c9294a01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7da3c3d-d487-4f37-9da3-15986ea03c48}" ma:internalName="TaxCatchAll" ma:showField="CatchAllData" ma:web="8cc62485-1707-4713-8078-770c9294a0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4ea056b-83fc-49bf-aa9e-298492f272b5">
      <Terms xmlns="http://schemas.microsoft.com/office/infopath/2007/PartnerControls"/>
    </lcf76f155ced4ddcb4097134ff3c332f>
    <TaxCatchAll xmlns="8cc62485-1707-4713-8078-770c9294a0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14C76-8B11-4831-ACF0-A5E3CBE64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ea056b-83fc-49bf-aa9e-298492f272b5"/>
    <ds:schemaRef ds:uri="8cc62485-1707-4713-8078-770c9294a0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7BC88-1D08-4636-ADBF-4922E20C0084}">
  <ds:schemaRefs>
    <ds:schemaRef ds:uri="http://purl.org/dc/elements/1.1/"/>
    <ds:schemaRef ds:uri="http://schemas.microsoft.com/office/2006/metadata/properties"/>
    <ds:schemaRef ds:uri="e63907b3-4bc8-43de-97d1-757d8468b4d6"/>
    <ds:schemaRef ds:uri="http://purl.org/dc/terms/"/>
    <ds:schemaRef ds:uri="77bfc785-9f0c-41db-ba16-75318261c71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34ea056b-83fc-49bf-aa9e-298492f272b5"/>
    <ds:schemaRef ds:uri="8cc62485-1707-4713-8078-770c9294a01c"/>
  </ds:schemaRefs>
</ds:datastoreItem>
</file>

<file path=customXml/itemProps3.xml><?xml version="1.0" encoding="utf-8"?>
<ds:datastoreItem xmlns:ds="http://schemas.openxmlformats.org/officeDocument/2006/customXml" ds:itemID="{C55D9E14-03AB-4FBB-AB9E-C2FEBC1740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2525</Words>
  <Application>Microsoft Office PowerPoint</Application>
  <PresentationFormat>Widescreen</PresentationFormat>
  <Paragraphs>308</Paragraphs>
  <Slides>27</Slides>
  <Notes>16</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2_Office Theme</vt:lpstr>
      <vt:lpstr>1_Office Theme</vt:lpstr>
      <vt:lpstr>PowerPoint Presentation</vt:lpstr>
      <vt:lpstr>PowerPoint Presentation</vt:lpstr>
      <vt:lpstr>Agenda</vt:lpstr>
      <vt:lpstr>PowerPoint Presentation</vt:lpstr>
      <vt:lpstr>Multiple overlapping national reforms</vt:lpstr>
      <vt:lpstr>PowerPoint Presentation</vt:lpstr>
      <vt:lpstr>PowerPoint Presentation</vt:lpstr>
      <vt:lpstr>PowerPoint Presentation</vt:lpstr>
      <vt:lpstr>Developing Programme Governance</vt:lpstr>
      <vt:lpstr>PowerPoint Presentation</vt:lpstr>
      <vt:lpstr>PowerPoint Presentation</vt:lpstr>
      <vt:lpstr>PowerPoint Presentation</vt:lpstr>
      <vt:lpstr>What might this mean for us?</vt:lpstr>
      <vt:lpstr>PowerPoint Presentation</vt:lpstr>
      <vt:lpstr>PowerPoint Presentation</vt:lpstr>
      <vt:lpstr>Workstream 2: Multi-Agency Child Protection Teams</vt:lpstr>
      <vt:lpstr>PowerPoint Presentation</vt:lpstr>
      <vt:lpstr>What might this mean for us?</vt:lpstr>
      <vt:lpstr>Workstream 3: Family Group Decision Making</vt:lpstr>
      <vt:lpstr>Workstream 3: Family Group Decision Making</vt:lpstr>
      <vt:lpstr>Questions</vt:lpstr>
      <vt:lpstr>break</vt:lpstr>
      <vt:lpstr>Table Exercise  Transitioning from Multi-Disciplinary to Multi-Agency Working</vt:lpstr>
      <vt:lpstr>Feedback from tables</vt:lpstr>
      <vt:lpstr>Table Exercise  Multi-Agency Approach to a Single Plan and Assessment</vt:lpstr>
      <vt:lpstr>Feedback from tables</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Eve Cronin</dc:creator>
  <cp:lastModifiedBy>Miles Fox-Boudewijn</cp:lastModifiedBy>
  <cp:revision>2</cp:revision>
  <dcterms:created xsi:type="dcterms:W3CDTF">2025-10-13T12:44:45Z</dcterms:created>
  <dcterms:modified xsi:type="dcterms:W3CDTF">2025-11-06T16:42:52Z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0x010100667699F3D6A0024CBB0A79D5E7BBA30D</vt:lpwstr>
  </property>
  <property fmtid="{D5CDD505-2E9C-101B-9397-08002B2CF9AE}" pid="3" name="MediaServiceImageTags">
    <vt:lpwstr/>
  </property>
</Properties>
</file>