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21"/>
  </p:notesMasterIdLst>
  <p:sldIdLst>
    <p:sldId id="279" r:id="rId5"/>
    <p:sldId id="256" r:id="rId6"/>
    <p:sldId id="257" r:id="rId7"/>
    <p:sldId id="262" r:id="rId8"/>
    <p:sldId id="265" r:id="rId9"/>
    <p:sldId id="271" r:id="rId10"/>
    <p:sldId id="266" r:id="rId11"/>
    <p:sldId id="264" r:id="rId12"/>
    <p:sldId id="275" r:id="rId13"/>
    <p:sldId id="267" r:id="rId14"/>
    <p:sldId id="278" r:id="rId15"/>
    <p:sldId id="277" r:id="rId16"/>
    <p:sldId id="263" r:id="rId17"/>
    <p:sldId id="270" r:id="rId18"/>
    <p:sldId id="276" r:id="rId19"/>
    <p:sldId id="28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FB9F73-36EA-4B0F-88DA-F8D8CA78108A}" v="101" dt="2023-11-24T10:24:11.6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2" autoAdjust="0"/>
    <p:restoredTop sz="86384" autoAdjust="0"/>
  </p:normalViewPr>
  <p:slideViewPr>
    <p:cSldViewPr snapToGrid="0">
      <p:cViewPr varScale="1">
        <p:scale>
          <a:sx n="47" d="100"/>
          <a:sy n="47" d="100"/>
        </p:scale>
        <p:origin x="60" y="284"/>
      </p:cViewPr>
      <p:guideLst/>
    </p:cSldViewPr>
  </p:slideViewPr>
  <p:outlineViewPr>
    <p:cViewPr>
      <p:scale>
        <a:sx n="33" d="100"/>
        <a:sy n="33" d="100"/>
      </p:scale>
      <p:origin x="0" y="-869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B44153-9559-40E8-A59C-6F810AB4BCAC}" type="datetimeFigureOut">
              <a:rPr lang="en-GB" smtClean="0"/>
              <a:t>29/11/2023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DCCB3A-F653-4291-A742-EC987895E0CC}" type="slidenum">
              <a:rPr lang="en-GB" smtClean="0"/>
              <a:t>‹#›</a:t>
            </a:fld>
            <a:endParaRPr lang="en-GB"/>
          </a:p>
        </p:txBody>
      </p:sp>
    </p:spTree>
    <p:extLst>
      <p:ext uri="{BB962C8B-B14F-4D97-AF65-F5344CB8AC3E}">
        <p14:creationId xmlns:p14="http://schemas.microsoft.com/office/powerpoint/2010/main" val="4126672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8581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biggest shift is moving from a curing to a preventative form of healthcare and appreciation that ill health cannot be caused or cured by one thing only.</a:t>
            </a:r>
          </a:p>
        </p:txBody>
      </p:sp>
      <p:sp>
        <p:nvSpPr>
          <p:cNvPr id="4" name="Slide Number Placeholder 3"/>
          <p:cNvSpPr>
            <a:spLocks noGrp="1"/>
          </p:cNvSpPr>
          <p:nvPr>
            <p:ph type="sldNum" sz="quarter" idx="5"/>
          </p:nvPr>
        </p:nvSpPr>
        <p:spPr/>
        <p:txBody>
          <a:bodyPr/>
          <a:lstStyle/>
          <a:p>
            <a:fld id="{A0DCCB3A-F653-4291-A742-EC987895E0CC}" type="slidenum">
              <a:rPr lang="en-GB" smtClean="0"/>
              <a:t>3</a:t>
            </a:fld>
            <a:endParaRPr lang="en-GB"/>
          </a:p>
        </p:txBody>
      </p:sp>
    </p:spTree>
    <p:extLst>
      <p:ext uri="{BB962C8B-B14F-4D97-AF65-F5344CB8AC3E}">
        <p14:creationId xmlns:p14="http://schemas.microsoft.com/office/powerpoint/2010/main" val="2599528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Tackling inequalities is the core strategy of Sport England – our funder.</a:t>
            </a:r>
          </a:p>
          <a:p>
            <a:r>
              <a:rPr lang="en-GB"/>
              <a:t>Happily this understanding of how inequalities directly effects health is starting to be appreciated by central government, as this slide shows.</a:t>
            </a:r>
          </a:p>
          <a:p>
            <a:r>
              <a:rPr lang="en-GB"/>
              <a:t>Children’s activity level is getting back to pre covid level accept in the lowest socio economic groups.</a:t>
            </a:r>
          </a:p>
          <a:p>
            <a:r>
              <a:rPr lang="en-GB"/>
              <a:t>Of these those that most struggle to engage with PA are women and girls and the disabled/long term health conditions</a:t>
            </a:r>
          </a:p>
          <a:p>
            <a:endParaRPr lang="en-GB"/>
          </a:p>
          <a:p>
            <a:r>
              <a:rPr lang="en-GB"/>
              <a:t>Sport England</a:t>
            </a:r>
          </a:p>
        </p:txBody>
      </p:sp>
      <p:sp>
        <p:nvSpPr>
          <p:cNvPr id="4" name="Slide Number Placeholder 3"/>
          <p:cNvSpPr>
            <a:spLocks noGrp="1"/>
          </p:cNvSpPr>
          <p:nvPr>
            <p:ph type="sldNum" sz="quarter" idx="5"/>
          </p:nvPr>
        </p:nvSpPr>
        <p:spPr/>
        <p:txBody>
          <a:bodyPr/>
          <a:lstStyle/>
          <a:p>
            <a:fld id="{A0DCCB3A-F653-4291-A742-EC987895E0CC}" type="slidenum">
              <a:rPr lang="en-GB" smtClean="0"/>
              <a:t>4</a:t>
            </a:fld>
            <a:endParaRPr lang="en-GB"/>
          </a:p>
        </p:txBody>
      </p:sp>
    </p:spTree>
    <p:extLst>
      <p:ext uri="{BB962C8B-B14F-4D97-AF65-F5344CB8AC3E}">
        <p14:creationId xmlns:p14="http://schemas.microsoft.com/office/powerpoint/2010/main" val="3658036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 is Low cost, and low risk intervention with a potentially high upside.</a:t>
            </a:r>
          </a:p>
          <a:p>
            <a:r>
              <a:rPr lang="en-GB"/>
              <a:t>Should be a part of a holistic approach to any early intervention around health and well being.</a:t>
            </a:r>
          </a:p>
        </p:txBody>
      </p:sp>
      <p:sp>
        <p:nvSpPr>
          <p:cNvPr id="4" name="Slide Number Placeholder 3"/>
          <p:cNvSpPr>
            <a:spLocks noGrp="1"/>
          </p:cNvSpPr>
          <p:nvPr>
            <p:ph type="sldNum" sz="quarter" idx="5"/>
          </p:nvPr>
        </p:nvSpPr>
        <p:spPr/>
        <p:txBody>
          <a:bodyPr/>
          <a:lstStyle/>
          <a:p>
            <a:fld id="{A0DCCB3A-F653-4291-A742-EC987895E0CC}" type="slidenum">
              <a:rPr lang="en-GB" smtClean="0"/>
              <a:t>5</a:t>
            </a:fld>
            <a:endParaRPr lang="en-GB"/>
          </a:p>
        </p:txBody>
      </p:sp>
    </p:spTree>
    <p:extLst>
      <p:ext uri="{BB962C8B-B14F-4D97-AF65-F5344CB8AC3E}">
        <p14:creationId xmlns:p14="http://schemas.microsoft.com/office/powerpoint/2010/main" val="1874072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Only 41% meeting physical activity guidelines of an hour a day Structured play/clubs does not suit all children</a:t>
            </a:r>
          </a:p>
          <a:p>
            <a:r>
              <a:rPr lang="en-GB"/>
              <a:t>Lowest socio economic bracket, and women and girls are most likely to experience more barriers to participation in any exercise</a:t>
            </a:r>
          </a:p>
          <a:p>
            <a:r>
              <a:rPr lang="en-GB"/>
              <a:t>(BMC Public Health Art 1432; July 2023)</a:t>
            </a:r>
          </a:p>
          <a:p>
            <a:endParaRPr lang="en-GB"/>
          </a:p>
        </p:txBody>
      </p:sp>
      <p:sp>
        <p:nvSpPr>
          <p:cNvPr id="4" name="Slide Number Placeholder 3"/>
          <p:cNvSpPr>
            <a:spLocks noGrp="1"/>
          </p:cNvSpPr>
          <p:nvPr>
            <p:ph type="sldNum" sz="quarter" idx="5"/>
          </p:nvPr>
        </p:nvSpPr>
        <p:spPr/>
        <p:txBody>
          <a:bodyPr/>
          <a:lstStyle/>
          <a:p>
            <a:fld id="{A0DCCB3A-F653-4291-A742-EC987895E0CC}" type="slidenum">
              <a:rPr lang="en-GB" smtClean="0"/>
              <a:t>8</a:t>
            </a:fld>
            <a:endParaRPr lang="en-GB"/>
          </a:p>
        </p:txBody>
      </p:sp>
    </p:spTree>
    <p:extLst>
      <p:ext uri="{BB962C8B-B14F-4D97-AF65-F5344CB8AC3E}">
        <p14:creationId xmlns:p14="http://schemas.microsoft.com/office/powerpoint/2010/main" val="2566993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cap="none" spc="0" normalizeH="0" baseline="0" dirty="0">
                <a:ln>
                  <a:noFill/>
                </a:ln>
                <a:solidFill>
                  <a:srgbClr val="002060"/>
                </a:solidFill>
                <a:effectLst/>
                <a:uFillTx/>
                <a:latin typeface="+mj-lt"/>
                <a:ea typeface="+mj-ea"/>
                <a:cs typeface="+mj-cs"/>
                <a:sym typeface="Calibri"/>
              </a:rPr>
              <a:t>Presenters, please copy this link into the chat to request feedback: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cap="none" spc="0" normalizeH="0" baseline="0" dirty="0">
                <a:ln>
                  <a:noFill/>
                </a:ln>
                <a:solidFill>
                  <a:srgbClr val="002060"/>
                </a:solidFill>
                <a:effectLst/>
                <a:uFillTx/>
                <a:latin typeface="+mj-lt"/>
                <a:ea typeface="+mj-ea"/>
                <a:cs typeface="+mj-cs"/>
                <a:sym typeface="Calibri"/>
              </a:rPr>
              <a:t>https://forms.office.com/e/nFDzqZWk4i</a:t>
            </a:r>
          </a:p>
          <a:p>
            <a:endParaRPr lang="en-GB" dirty="0"/>
          </a:p>
        </p:txBody>
      </p:sp>
    </p:spTree>
    <p:extLst>
      <p:ext uri="{BB962C8B-B14F-4D97-AF65-F5344CB8AC3E}">
        <p14:creationId xmlns:p14="http://schemas.microsoft.com/office/powerpoint/2010/main" val="3547293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913C5-E27B-4018-83CD-BE3952A7F8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FFA1FA5-143E-4541-8FE3-4FE002A54D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768640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63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0CB33D9-67F1-4ED9-98A4-1B89EED08745}"/>
              </a:ext>
            </a:extLst>
          </p:cNvPr>
          <p:cNvSpPr>
            <a:spLocks noGrp="1"/>
          </p:cNvSpPr>
          <p:nvPr>
            <p:ph type="pic" sz="quarter" idx="10"/>
          </p:nvPr>
        </p:nvSpPr>
        <p:spPr>
          <a:xfrm>
            <a:off x="2302668" y="1511300"/>
            <a:ext cx="7586663" cy="3835400"/>
          </a:xfrm>
          <a:prstGeom prst="snipRoundRect">
            <a:avLst>
              <a:gd name="adj1" fmla="val 20802"/>
              <a:gd name="adj2" fmla="val 0"/>
            </a:avLst>
          </a:prstGeom>
        </p:spPr>
        <p:txBody>
          <a:bodyPr/>
          <a:lstStyle/>
          <a:p>
            <a:r>
              <a:rPr lang="en-US"/>
              <a:t>Click icon to add picture</a:t>
            </a:r>
            <a:endParaRPr lang="en-GB"/>
          </a:p>
        </p:txBody>
      </p:sp>
    </p:spTree>
    <p:extLst>
      <p:ext uri="{BB962C8B-B14F-4D97-AF65-F5344CB8AC3E}">
        <p14:creationId xmlns:p14="http://schemas.microsoft.com/office/powerpoint/2010/main" val="2978813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Top Corners One Rounded and One Snipped 9">
            <a:extLst>
              <a:ext uri="{FF2B5EF4-FFF2-40B4-BE49-F238E27FC236}">
                <a16:creationId xmlns:a16="http://schemas.microsoft.com/office/drawing/2014/main" id="{6A8CD27B-9031-4739-A302-2E90658DBD83}"/>
              </a:ext>
            </a:extLst>
          </p:cNvPr>
          <p:cNvSpPr/>
          <p:nvPr/>
        </p:nvSpPr>
        <p:spPr>
          <a:xfrm>
            <a:off x="2121159" y="1404257"/>
            <a:ext cx="7949682" cy="4049485"/>
          </a:xfrm>
          <a:prstGeom prst="snipRoundRect">
            <a:avLst>
              <a:gd name="adj1" fmla="val 16667"/>
              <a:gd name="adj2" fmla="val 0"/>
            </a:avLst>
          </a:prstGeom>
          <a:solidFill>
            <a:srgbClr val="0449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CBC19D81-EBD8-4B46-B7CC-E0B1D154C9CF}"/>
              </a:ext>
            </a:extLst>
          </p:cNvPr>
          <p:cNvSpPr>
            <a:spLocks noGrp="1"/>
          </p:cNvSpPr>
          <p:nvPr>
            <p:ph type="title"/>
          </p:nvPr>
        </p:nvSpPr>
        <p:spPr>
          <a:xfrm>
            <a:off x="3183777" y="3067395"/>
            <a:ext cx="5968538" cy="723208"/>
          </a:xfrm>
        </p:spPr>
        <p:txBody>
          <a:bodyPr anchor="b"/>
          <a:lstStyle>
            <a:lvl1pPr algn="ctr">
              <a:defRPr sz="3200">
                <a:solidFill>
                  <a:srgbClr val="FFFFFF"/>
                </a:solidFill>
              </a:defRPr>
            </a:lvl1pPr>
          </a:lstStyle>
          <a:p>
            <a:r>
              <a:rPr lang="en-US"/>
              <a:t>Click to edit Master title style</a:t>
            </a:r>
            <a:endParaRPr lang="en-GB"/>
          </a:p>
        </p:txBody>
      </p:sp>
    </p:spTree>
    <p:extLst>
      <p:ext uri="{BB962C8B-B14F-4D97-AF65-F5344CB8AC3E}">
        <p14:creationId xmlns:p14="http://schemas.microsoft.com/office/powerpoint/2010/main" val="360957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CE67-1F77-4002-880F-FABF57651B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075581D-0BB3-4E5A-9EC9-9A4F546A46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17A7990-34CB-46B7-A630-61756DDE0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01615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25352-1D03-4460-B16D-DBAD299640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AC6CE1D-FFED-40E0-862F-A51303096F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ECBF91E2-1981-4352-BDCE-B60BCD4060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61007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A014E-D2BC-489F-8234-F3E8EBE1090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EE3CD8-06B5-4223-9423-F060CD4B6E18}"/>
              </a:ext>
            </a:extLst>
          </p:cNvPr>
          <p:cNvSpPr>
            <a:spLocks noGrp="1"/>
          </p:cNvSpPr>
          <p:nvPr>
            <p:ph type="body" orient="vert" idx="1"/>
          </p:nvPr>
        </p:nvSpPr>
        <p:spPr>
          <a:xfrm>
            <a:off x="838200" y="1825626"/>
            <a:ext cx="10515600" cy="41273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24034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BA7165-7474-4194-8560-8A048CA1BA8A}"/>
              </a:ext>
            </a:extLst>
          </p:cNvPr>
          <p:cNvSpPr>
            <a:spLocks noGrp="1"/>
          </p:cNvSpPr>
          <p:nvPr>
            <p:ph type="title" orient="vert"/>
          </p:nvPr>
        </p:nvSpPr>
        <p:spPr>
          <a:xfrm>
            <a:off x="8724900" y="365125"/>
            <a:ext cx="2628900" cy="560646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02F8289-586F-44E9-BC44-93B2DE93AE98}"/>
              </a:ext>
            </a:extLst>
          </p:cNvPr>
          <p:cNvSpPr>
            <a:spLocks noGrp="1"/>
          </p:cNvSpPr>
          <p:nvPr>
            <p:ph type="body" orient="vert" idx="1"/>
          </p:nvPr>
        </p:nvSpPr>
        <p:spPr>
          <a:xfrm>
            <a:off x="838200" y="365125"/>
            <a:ext cx="7734300" cy="5606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68936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88DE6-B286-448B-9F44-117F8566BDF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321386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88DE6-B286-448B-9F44-117F8566BDFA}"/>
              </a:ext>
            </a:extLst>
          </p:cNvPr>
          <p:cNvSpPr>
            <a:spLocks noGrp="1"/>
          </p:cNvSpPr>
          <p:nvPr>
            <p:ph type="title"/>
          </p:nvPr>
        </p:nvSpPr>
        <p:spPr>
          <a:xfrm>
            <a:off x="838200" y="365123"/>
            <a:ext cx="10515600" cy="1325563"/>
          </a:xfrm>
        </p:spPr>
        <p:txBody>
          <a:bodyPr/>
          <a:lstStyle/>
          <a:p>
            <a:r>
              <a:rPr lang="en-US"/>
              <a:t>Click to edit Master title style</a:t>
            </a:r>
            <a:endParaRPr lang="en-GB"/>
          </a:p>
        </p:txBody>
      </p:sp>
    </p:spTree>
    <p:extLst>
      <p:ext uri="{BB962C8B-B14F-4D97-AF65-F5344CB8AC3E}">
        <p14:creationId xmlns:p14="http://schemas.microsoft.com/office/powerpoint/2010/main" val="1887793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88DE6-B286-448B-9F44-117F8566BDFA}"/>
              </a:ext>
            </a:extLst>
          </p:cNvPr>
          <p:cNvSpPr>
            <a:spLocks noGrp="1"/>
          </p:cNvSpPr>
          <p:nvPr>
            <p:ph type="title"/>
          </p:nvPr>
        </p:nvSpPr>
        <p:spPr>
          <a:xfrm>
            <a:off x="842966" y="365123"/>
            <a:ext cx="10706100" cy="1325563"/>
          </a:xfrm>
        </p:spPr>
        <p:txBody>
          <a:bodyPr/>
          <a:lstStyle/>
          <a:p>
            <a:r>
              <a:rPr lang="en-US"/>
              <a:t>Click to edit Master title style</a:t>
            </a:r>
            <a:endParaRPr lang="en-GB"/>
          </a:p>
        </p:txBody>
      </p:sp>
    </p:spTree>
    <p:extLst>
      <p:ext uri="{BB962C8B-B14F-4D97-AF65-F5344CB8AC3E}">
        <p14:creationId xmlns:p14="http://schemas.microsoft.com/office/powerpoint/2010/main" val="221775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7EE1-68ED-4CEF-A36C-BE8AA53A1A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919851-8467-4953-97B4-E60A99A87E15}"/>
              </a:ext>
            </a:extLst>
          </p:cNvPr>
          <p:cNvSpPr>
            <a:spLocks noGrp="1"/>
          </p:cNvSpPr>
          <p:nvPr>
            <p:ph idx="1"/>
          </p:nvPr>
        </p:nvSpPr>
        <p:spPr>
          <a:xfrm>
            <a:off x="838200" y="1825626"/>
            <a:ext cx="10515600" cy="41086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902824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88DE6-B286-448B-9F44-117F8566BDFA}"/>
              </a:ext>
            </a:extLst>
          </p:cNvPr>
          <p:cNvSpPr>
            <a:spLocks noGrp="1"/>
          </p:cNvSpPr>
          <p:nvPr>
            <p:ph type="title"/>
          </p:nvPr>
        </p:nvSpPr>
        <p:spPr>
          <a:xfrm>
            <a:off x="842963" y="365123"/>
            <a:ext cx="9339262" cy="1325563"/>
          </a:xfrm>
        </p:spPr>
        <p:txBody>
          <a:bodyPr/>
          <a:lstStyle/>
          <a:p>
            <a:r>
              <a:rPr lang="en-US"/>
              <a:t>Click to edit Master title style</a:t>
            </a:r>
            <a:endParaRPr lang="en-GB"/>
          </a:p>
        </p:txBody>
      </p:sp>
    </p:spTree>
    <p:extLst>
      <p:ext uri="{BB962C8B-B14F-4D97-AF65-F5344CB8AC3E}">
        <p14:creationId xmlns:p14="http://schemas.microsoft.com/office/powerpoint/2010/main" val="146622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88DE6-B286-448B-9F44-117F8566BDFA}"/>
              </a:ext>
            </a:extLst>
          </p:cNvPr>
          <p:cNvSpPr>
            <a:spLocks noGrp="1"/>
          </p:cNvSpPr>
          <p:nvPr>
            <p:ph type="title"/>
          </p:nvPr>
        </p:nvSpPr>
        <p:spPr>
          <a:xfrm>
            <a:off x="842743" y="365125"/>
            <a:ext cx="10801570" cy="1325563"/>
          </a:xfrm>
        </p:spPr>
        <p:txBody>
          <a:bodyPr/>
          <a:lstStyle/>
          <a:p>
            <a:r>
              <a:rPr lang="en-US"/>
              <a:t>Click to edit Master title style</a:t>
            </a:r>
            <a:endParaRPr lang="en-GB"/>
          </a:p>
        </p:txBody>
      </p:sp>
    </p:spTree>
    <p:extLst>
      <p:ext uri="{BB962C8B-B14F-4D97-AF65-F5344CB8AC3E}">
        <p14:creationId xmlns:p14="http://schemas.microsoft.com/office/powerpoint/2010/main" val="774788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88DE6-B286-448B-9F44-117F8566BDFA}"/>
              </a:ext>
            </a:extLst>
          </p:cNvPr>
          <p:cNvSpPr>
            <a:spLocks noGrp="1"/>
          </p:cNvSpPr>
          <p:nvPr>
            <p:ph type="title"/>
          </p:nvPr>
        </p:nvSpPr>
        <p:spPr>
          <a:xfrm>
            <a:off x="842966" y="365126"/>
            <a:ext cx="10829921" cy="1325563"/>
          </a:xfrm>
          <a:noFill/>
        </p:spPr>
        <p:txBody>
          <a:bodyPr/>
          <a:lstStyle/>
          <a:p>
            <a:r>
              <a:rPr lang="en-US"/>
              <a:t>Click to edit Master title style</a:t>
            </a:r>
            <a:endParaRPr lang="en-GB"/>
          </a:p>
        </p:txBody>
      </p:sp>
    </p:spTree>
    <p:extLst>
      <p:ext uri="{BB962C8B-B14F-4D97-AF65-F5344CB8AC3E}">
        <p14:creationId xmlns:p14="http://schemas.microsoft.com/office/powerpoint/2010/main" val="1801917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30A5-26C3-41B3-B6B4-8EFE86C6B879}"/>
              </a:ext>
            </a:extLst>
          </p:cNvPr>
          <p:cNvSpPr>
            <a:spLocks noGrp="1"/>
          </p:cNvSpPr>
          <p:nvPr>
            <p:ph type="title"/>
          </p:nvPr>
        </p:nvSpPr>
        <p:spPr>
          <a:xfrm>
            <a:off x="838200" y="1470026"/>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F1A2FD3-739E-4616-9A61-477B472AC6DA}"/>
              </a:ext>
            </a:extLst>
          </p:cNvPr>
          <p:cNvSpPr>
            <a:spLocks noGrp="1"/>
          </p:cNvSpPr>
          <p:nvPr>
            <p:ph type="body" idx="1"/>
          </p:nvPr>
        </p:nvSpPr>
        <p:spPr>
          <a:xfrm>
            <a:off x="838200" y="4452196"/>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50231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0BFC-68A1-44CD-B6EB-33A4EA0901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F53140-F95E-4623-BAB5-DA345F7D218C}"/>
              </a:ext>
            </a:extLst>
          </p:cNvPr>
          <p:cNvSpPr>
            <a:spLocks noGrp="1"/>
          </p:cNvSpPr>
          <p:nvPr>
            <p:ph sz="half" idx="1"/>
          </p:nvPr>
        </p:nvSpPr>
        <p:spPr>
          <a:xfrm>
            <a:off x="838200" y="1825625"/>
            <a:ext cx="5181600" cy="4136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D694D64-0C5F-4C0C-BFFD-CB5494DF688C}"/>
              </a:ext>
            </a:extLst>
          </p:cNvPr>
          <p:cNvSpPr>
            <a:spLocks noGrp="1"/>
          </p:cNvSpPr>
          <p:nvPr>
            <p:ph sz="half" idx="2"/>
          </p:nvPr>
        </p:nvSpPr>
        <p:spPr>
          <a:xfrm>
            <a:off x="6172200" y="1825625"/>
            <a:ext cx="5181600" cy="4136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83227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0BFC-68A1-44CD-B6EB-33A4EA0901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F53140-F95E-4623-BAB5-DA345F7D218C}"/>
              </a:ext>
            </a:extLst>
          </p:cNvPr>
          <p:cNvSpPr>
            <a:spLocks noGrp="1"/>
          </p:cNvSpPr>
          <p:nvPr>
            <p:ph sz="half" idx="1"/>
          </p:nvPr>
        </p:nvSpPr>
        <p:spPr>
          <a:xfrm>
            <a:off x="838200" y="1825625"/>
            <a:ext cx="5181600" cy="4136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D694D64-0C5F-4C0C-BFFD-CB5494DF688C}"/>
              </a:ext>
            </a:extLst>
          </p:cNvPr>
          <p:cNvSpPr>
            <a:spLocks noGrp="1"/>
          </p:cNvSpPr>
          <p:nvPr>
            <p:ph sz="half" idx="2"/>
          </p:nvPr>
        </p:nvSpPr>
        <p:spPr>
          <a:xfrm>
            <a:off x="6172200" y="1825625"/>
            <a:ext cx="5181600" cy="4136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53792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7973A-CDF0-4784-AEF2-03059A2C028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217554-67DB-45CE-81DF-836796370B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FAFA29-5852-4BEA-9728-DA1BC909E1E4}"/>
              </a:ext>
            </a:extLst>
          </p:cNvPr>
          <p:cNvSpPr>
            <a:spLocks noGrp="1"/>
          </p:cNvSpPr>
          <p:nvPr>
            <p:ph sz="half" idx="2"/>
          </p:nvPr>
        </p:nvSpPr>
        <p:spPr>
          <a:xfrm>
            <a:off x="839788" y="2505076"/>
            <a:ext cx="5157787" cy="3429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B1D4BC1-A3C9-4086-B998-4E650EFA02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91D298-9C19-4C8C-B5D7-D3E9EAC15C6B}"/>
              </a:ext>
            </a:extLst>
          </p:cNvPr>
          <p:cNvSpPr>
            <a:spLocks noGrp="1"/>
          </p:cNvSpPr>
          <p:nvPr>
            <p:ph sz="quarter" idx="4"/>
          </p:nvPr>
        </p:nvSpPr>
        <p:spPr>
          <a:xfrm>
            <a:off x="6172200" y="2505076"/>
            <a:ext cx="5183188" cy="3429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47479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51358-9143-4D82-A8C0-1CAE7F20E1E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10403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51358-9143-4D82-A8C0-1CAE7F20E1E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23253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014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B4629-B537-4904-82B4-08819F541D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2CD153-9DCC-4393-90E1-46B41224E9EC}"/>
              </a:ext>
            </a:extLst>
          </p:cNvPr>
          <p:cNvSpPr>
            <a:spLocks noGrp="1"/>
          </p:cNvSpPr>
          <p:nvPr>
            <p:ph type="body" idx="1"/>
          </p:nvPr>
        </p:nvSpPr>
        <p:spPr>
          <a:xfrm>
            <a:off x="838200" y="1825626"/>
            <a:ext cx="10515600" cy="41646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434100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Lst>
  <p:txStyles>
    <p:title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mailto:joel.Matthews@activenorfolk.org" TargetMode="External"/><Relationship Id="rId2" Type="http://schemas.openxmlformats.org/officeDocument/2006/relationships/hyperlink" Target="mailto:emma.drake@activenorfolk.org"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youtu.be/d-B1kswf47c?si=D3mhG_7E90we3XNY" TargetMode="Externa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hyperlink" Target="https://youtu.be/d-B1kswf47c?si=TKCy8kiXaWTva46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E5767F-67B8-AE8D-52A5-D3962698975D}"/>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Group agreement</a:t>
            </a:r>
          </a:p>
        </p:txBody>
      </p:sp>
      <p:sp>
        <p:nvSpPr>
          <p:cNvPr id="2" name="TextBox 1">
            <a:extLst>
              <a:ext uri="{FF2B5EF4-FFF2-40B4-BE49-F238E27FC236}">
                <a16:creationId xmlns:a16="http://schemas.microsoft.com/office/drawing/2014/main" id="{D21A13DC-48AC-B97E-A59E-FB2C5F03F7B7}"/>
              </a:ext>
            </a:extLst>
          </p:cNvPr>
          <p:cNvSpPr txBox="1"/>
          <p:nvPr/>
        </p:nvSpPr>
        <p:spPr>
          <a:xfrm>
            <a:off x="598470" y="1245841"/>
            <a:ext cx="10007268" cy="501675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2000" b="0" dirty="0">
                <a:solidFill>
                  <a:schemeClr val="bg1"/>
                </a:solidFill>
              </a:rPr>
              <a:t>Please be aware that some of the sessions are being recorded for sharing later.</a:t>
            </a:r>
          </a:p>
          <a:p>
            <a:endParaRPr lang="en-GB" sz="2000" b="0" dirty="0">
              <a:solidFill>
                <a:schemeClr val="bg1"/>
              </a:solidFill>
            </a:endParaRPr>
          </a:p>
          <a:p>
            <a:r>
              <a:rPr lang="en-GB" sz="2000" b="0" dirty="0">
                <a:solidFill>
                  <a:schemeClr val="bg1"/>
                </a:solidFill>
              </a:rPr>
              <a:t>We want people to participate but please use the ‘raise hand’ facility to ask questions and contribute when others are talking.</a:t>
            </a:r>
          </a:p>
          <a:p>
            <a:endParaRPr lang="en-GB" sz="2000" b="0" dirty="0">
              <a:solidFill>
                <a:schemeClr val="bg1"/>
              </a:solidFill>
            </a:endParaRPr>
          </a:p>
          <a:p>
            <a:r>
              <a:rPr lang="en-GB" sz="2000" b="0" dirty="0">
                <a:solidFill>
                  <a:schemeClr val="bg1"/>
                </a:solidFill>
              </a:rPr>
              <a:t>Please be considerate to others - together we want to create a safe, open and reflective space to learn. </a:t>
            </a:r>
          </a:p>
          <a:p>
            <a:endParaRPr lang="en-GB" sz="2000" b="0" dirty="0">
              <a:solidFill>
                <a:schemeClr val="bg1"/>
              </a:solidFill>
            </a:endParaRPr>
          </a:p>
          <a:p>
            <a:r>
              <a:rPr lang="en-GB" sz="2000" b="0" dirty="0">
                <a:solidFill>
                  <a:schemeClr val="bg1"/>
                </a:solidFill>
              </a:rPr>
              <a:t>You can turn on live captions on by clicking on the 3 dots at the top of your screen if you need this.</a:t>
            </a:r>
          </a:p>
          <a:p>
            <a:endParaRPr lang="en-GB" sz="2000" b="0" dirty="0">
              <a:solidFill>
                <a:schemeClr val="bg1"/>
              </a:solidFill>
            </a:endParaRPr>
          </a:p>
          <a:p>
            <a:r>
              <a:rPr lang="en-GB" sz="2000" b="0" dirty="0">
                <a:solidFill>
                  <a:schemeClr val="bg1"/>
                </a:solidFill>
              </a:rPr>
              <a:t>The link to the feedback form will be put in the chat. </a:t>
            </a:r>
          </a:p>
          <a:p>
            <a:endParaRPr lang="en-GB" sz="2000" b="0" dirty="0">
              <a:solidFill>
                <a:schemeClr val="bg1"/>
              </a:solidFill>
            </a:endParaRPr>
          </a:p>
          <a:p>
            <a:r>
              <a:rPr lang="en-GB" sz="2000" b="0" dirty="0">
                <a:solidFill>
                  <a:schemeClr val="bg1"/>
                </a:solidFill>
              </a:rPr>
              <a:t>Please do take the time to complete it after the session.</a:t>
            </a:r>
          </a:p>
          <a:p>
            <a:endParaRPr lang="en-GB" sz="2000" dirty="0">
              <a:solidFill>
                <a:schemeClr val="bg1"/>
              </a:solidFill>
            </a:endParaRPr>
          </a:p>
          <a:p>
            <a:r>
              <a:rPr lang="en-GB" sz="2000" dirty="0">
                <a:solidFill>
                  <a:schemeClr val="bg1"/>
                </a:solidFill>
              </a:rPr>
              <a:t>Thank you!</a:t>
            </a:r>
          </a:p>
        </p:txBody>
      </p:sp>
      <p:sp>
        <p:nvSpPr>
          <p:cNvPr id="227" name="Title of presentation…">
            <a:extLst>
              <a:ext uri="{C183D7F6-B498-43B3-948B-1728B52AA6E4}">
                <adec:decorative xmlns:adec="http://schemas.microsoft.com/office/drawing/2017/decorative" val="1"/>
              </a:ext>
            </a:extLst>
          </p:cNvPr>
          <p:cNvSpPr txBox="1"/>
          <p:nvPr/>
        </p:nvSpPr>
        <p:spPr>
          <a:xfrm>
            <a:off x="598470" y="372041"/>
            <a:ext cx="10686063"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defRPr sz="4900" b="1">
                <a:solidFill>
                  <a:srgbClr val="FFFFFF"/>
                </a:solidFill>
              </a:defRPr>
            </a:pPr>
            <a:r>
              <a:rPr lang="en-GB" sz="3200"/>
              <a:t>Welcome!</a:t>
            </a:r>
            <a:endParaRPr/>
          </a:p>
        </p:txBody>
      </p:sp>
      <p:pic>
        <p:nvPicPr>
          <p:cNvPr id="229" name="Flourish Logo.png">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327609" y="372041"/>
            <a:ext cx="1265921" cy="850647"/>
          </a:xfrm>
          <a:prstGeom prst="rect">
            <a:avLst/>
          </a:prstGeom>
          <a:ln w="12700">
            <a:miter lim="400000"/>
          </a:ln>
        </p:spPr>
      </p:pic>
      <p:pic>
        <p:nvPicPr>
          <p:cNvPr id="231" name="Image" descr="Image"/>
          <p:cNvPicPr>
            <a:picLocks noChangeAspect="1"/>
          </p:cNvPicPr>
          <p:nvPr/>
        </p:nvPicPr>
        <p:blipFill>
          <a:blip r:embed="rId4"/>
          <a:stretch>
            <a:fillRect/>
          </a:stretch>
        </p:blipFill>
        <p:spPr>
          <a:xfrm>
            <a:off x="8568267" y="4352713"/>
            <a:ext cx="3623733" cy="2305959"/>
          </a:xfrm>
          <a:prstGeom prst="rect">
            <a:avLst/>
          </a:prstGeom>
          <a:ln w="12700">
            <a:miter lim="400000"/>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86FDE-550C-6844-6712-616099E56F1A}"/>
              </a:ext>
            </a:extLst>
          </p:cNvPr>
          <p:cNvSpPr>
            <a:spLocks noGrp="1"/>
          </p:cNvSpPr>
          <p:nvPr>
            <p:ph type="title"/>
          </p:nvPr>
        </p:nvSpPr>
        <p:spPr/>
        <p:txBody>
          <a:bodyPr>
            <a:normAutofit/>
          </a:bodyPr>
          <a:lstStyle/>
          <a:p>
            <a:pPr algn="ctr"/>
            <a:r>
              <a:rPr lang="en-GB" sz="3600" b="1" dirty="0"/>
              <a:t>Overview</a:t>
            </a:r>
          </a:p>
        </p:txBody>
      </p:sp>
      <p:pic>
        <p:nvPicPr>
          <p:cNvPr id="7" name="Content Placeholder 6">
            <a:extLst>
              <a:ext uri="{FF2B5EF4-FFF2-40B4-BE49-F238E27FC236}">
                <a16:creationId xmlns:a16="http://schemas.microsoft.com/office/drawing/2014/main" id="{02ADC7E2-C0FE-513A-65E7-E753C9DB718A}"/>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0" y="-389672"/>
            <a:ext cx="12107331" cy="7160378"/>
          </a:xfrm>
        </p:spPr>
      </p:pic>
      <p:sp>
        <p:nvSpPr>
          <p:cNvPr id="8" name="TextBox 7">
            <a:extLst>
              <a:ext uri="{FF2B5EF4-FFF2-40B4-BE49-F238E27FC236}">
                <a16:creationId xmlns:a16="http://schemas.microsoft.com/office/drawing/2014/main" id="{FD4ECE44-9ED1-94B1-E178-0EE0EC2FAF51}"/>
              </a:ext>
            </a:extLst>
          </p:cNvPr>
          <p:cNvSpPr txBox="1"/>
          <p:nvPr/>
        </p:nvSpPr>
        <p:spPr>
          <a:xfrm>
            <a:off x="7565571" y="610810"/>
            <a:ext cx="4630056" cy="1200329"/>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7200" b="1" dirty="0">
                <a:solidFill>
                  <a:schemeClr val="bg2">
                    <a:lumMod val="20000"/>
                    <a:lumOff val="80000"/>
                  </a:schemeClr>
                </a:solidFill>
                <a:ea typeface="Questrial"/>
                <a:cs typeface="Questrial"/>
              </a:rPr>
              <a:t>  Overview</a:t>
            </a:r>
          </a:p>
        </p:txBody>
      </p:sp>
      <p:sp>
        <p:nvSpPr>
          <p:cNvPr id="9" name="TextBox 8">
            <a:extLst>
              <a:ext uri="{FF2B5EF4-FFF2-40B4-BE49-F238E27FC236}">
                <a16:creationId xmlns:a16="http://schemas.microsoft.com/office/drawing/2014/main" id="{1A2BC5C2-2AE6-10EF-3754-1E040D602AAB}"/>
              </a:ext>
              <a:ext uri="{C183D7F6-B498-43B3-948B-1728B52AA6E4}">
                <adec:decorative xmlns:adec="http://schemas.microsoft.com/office/drawing/2017/decorative" val="1"/>
              </a:ext>
            </a:extLst>
          </p:cNvPr>
          <p:cNvSpPr txBox="1"/>
          <p:nvPr/>
        </p:nvSpPr>
        <p:spPr>
          <a:xfrm>
            <a:off x="1034143" y="2140857"/>
            <a:ext cx="5043714" cy="38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3" name="TextBox 2">
            <a:extLst>
              <a:ext uri="{FF2B5EF4-FFF2-40B4-BE49-F238E27FC236}">
                <a16:creationId xmlns:a16="http://schemas.microsoft.com/office/drawing/2014/main" id="{C729E131-4ECC-20D6-282B-0749DA3F0AEE}"/>
              </a:ext>
            </a:extLst>
          </p:cNvPr>
          <p:cNvSpPr txBox="1"/>
          <p:nvPr/>
        </p:nvSpPr>
        <p:spPr>
          <a:xfrm>
            <a:off x="-6047" y="2019905"/>
            <a:ext cx="5817808" cy="4893647"/>
          </a:xfrm>
          <a:prstGeom prst="rect">
            <a:avLst/>
          </a:prstGeom>
          <a:solidFill>
            <a:schemeClr val="bg1">
              <a:lumMod val="2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400">
                <a:solidFill>
                  <a:schemeClr val="accent6">
                    <a:lumMod val="20000"/>
                    <a:lumOff val="80000"/>
                  </a:schemeClr>
                </a:solidFill>
                <a:ea typeface="Questrial"/>
                <a:cs typeface="Questrial"/>
              </a:rPr>
              <a:t>3 year Dept of Ed funded national programme</a:t>
            </a:r>
          </a:p>
          <a:p>
            <a:pPr marL="285750" indent="-285750">
              <a:buFont typeface="Arial"/>
              <a:buChar char="•"/>
            </a:pPr>
            <a:r>
              <a:rPr lang="en-GB" sz="2400">
                <a:solidFill>
                  <a:schemeClr val="accent6">
                    <a:lumMod val="20000"/>
                    <a:lumOff val="80000"/>
                  </a:schemeClr>
                </a:solidFill>
                <a:ea typeface="Questrial"/>
                <a:cs typeface="Questrial"/>
              </a:rPr>
              <a:t>Runs every main school holiday </a:t>
            </a:r>
          </a:p>
          <a:p>
            <a:pPr marL="285750" indent="-285750">
              <a:buFont typeface="Arial"/>
              <a:buChar char="•"/>
            </a:pPr>
            <a:r>
              <a:rPr lang="en-GB" sz="2400">
                <a:solidFill>
                  <a:schemeClr val="accent6">
                    <a:lumMod val="20000"/>
                    <a:lumOff val="80000"/>
                  </a:schemeClr>
                </a:solidFill>
                <a:ea typeface="Questrial"/>
                <a:cs typeface="Questrial"/>
              </a:rPr>
              <a:t>Ends Winter 2024</a:t>
            </a:r>
          </a:p>
          <a:p>
            <a:pPr marL="285750" indent="-285750">
              <a:buFont typeface="Arial"/>
              <a:buChar char="•"/>
            </a:pPr>
            <a:r>
              <a:rPr lang="en-GB" sz="2400">
                <a:solidFill>
                  <a:schemeClr val="accent6">
                    <a:lumMod val="20000"/>
                    <a:lumOff val="80000"/>
                  </a:schemeClr>
                </a:solidFill>
                <a:ea typeface="Questrial"/>
                <a:cs typeface="Questrial"/>
              </a:rPr>
              <a:t>CYP aged reception-16 on benefit related FSM</a:t>
            </a:r>
          </a:p>
          <a:p>
            <a:pPr marL="285750" indent="-285750">
              <a:buFont typeface="Arial"/>
              <a:buChar char="•"/>
            </a:pPr>
            <a:r>
              <a:rPr lang="en-GB" sz="2400">
                <a:solidFill>
                  <a:schemeClr val="accent6">
                    <a:lumMod val="20000"/>
                    <a:lumOff val="80000"/>
                  </a:schemeClr>
                </a:solidFill>
                <a:ea typeface="Questrial"/>
                <a:cs typeface="Questrial"/>
              </a:rPr>
              <a:t>Other vulnerable CYP can take part on referral by a professional</a:t>
            </a:r>
          </a:p>
          <a:p>
            <a:pPr marL="285750" indent="-285750">
              <a:buFont typeface="Arial"/>
              <a:buChar char="•"/>
            </a:pPr>
            <a:r>
              <a:rPr lang="en-GB" sz="2400">
                <a:solidFill>
                  <a:schemeClr val="accent6">
                    <a:lumMod val="20000"/>
                    <a:lumOff val="80000"/>
                  </a:schemeClr>
                </a:solidFill>
                <a:ea typeface="Questrial"/>
                <a:cs typeface="Questrial"/>
              </a:rPr>
              <a:t>Funding is for 20% of FSM population</a:t>
            </a:r>
          </a:p>
          <a:p>
            <a:pPr marL="285750" indent="-285750">
              <a:buFont typeface="Arial"/>
              <a:buChar char="•"/>
            </a:pPr>
            <a:r>
              <a:rPr lang="en-GB" sz="2400">
                <a:solidFill>
                  <a:schemeClr val="accent6">
                    <a:lumMod val="20000"/>
                    <a:lumOff val="80000"/>
                  </a:schemeClr>
                </a:solidFill>
                <a:ea typeface="Questrial"/>
                <a:cs typeface="Questrial"/>
              </a:rPr>
              <a:t>Up to 24 free sessions per year per child</a:t>
            </a:r>
          </a:p>
          <a:p>
            <a:pPr marL="285750" indent="-285750">
              <a:buFont typeface="Arial"/>
              <a:buChar char="•"/>
            </a:pPr>
            <a:r>
              <a:rPr lang="en-GB" sz="2400">
                <a:solidFill>
                  <a:schemeClr val="accent6">
                    <a:lumMod val="20000"/>
                    <a:lumOff val="80000"/>
                  </a:schemeClr>
                </a:solidFill>
                <a:ea typeface="Questrial"/>
                <a:cs typeface="Questrial"/>
              </a:rPr>
              <a:t>Each session is at least 4 hours long and includes healthy meal</a:t>
            </a:r>
          </a:p>
        </p:txBody>
      </p:sp>
    </p:spTree>
    <p:extLst>
      <p:ext uri="{BB962C8B-B14F-4D97-AF65-F5344CB8AC3E}">
        <p14:creationId xmlns:p14="http://schemas.microsoft.com/office/powerpoint/2010/main" val="4063140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ACE4E-605A-106D-EB5C-711A5FB93929}"/>
              </a:ext>
            </a:extLst>
          </p:cNvPr>
          <p:cNvSpPr>
            <a:spLocks noGrp="1"/>
          </p:cNvSpPr>
          <p:nvPr>
            <p:ph type="title"/>
          </p:nvPr>
        </p:nvSpPr>
        <p:spPr>
          <a:xfrm>
            <a:off x="545683" y="457200"/>
            <a:ext cx="3932237" cy="1600200"/>
          </a:xfrm>
        </p:spPr>
        <p:txBody>
          <a:bodyPr vert="horz" lIns="91440" tIns="45720" rIns="91440" bIns="45720" rtlCol="0" anchor="ctr">
            <a:normAutofit/>
          </a:bodyPr>
          <a:lstStyle/>
          <a:p>
            <a:pPr algn="ctr"/>
            <a:r>
              <a:rPr lang="en-GB" sz="4800" b="1" dirty="0"/>
              <a:t>Since 2022</a:t>
            </a:r>
            <a:endParaRPr lang="en-US" dirty="0"/>
          </a:p>
        </p:txBody>
      </p:sp>
      <p:sp>
        <p:nvSpPr>
          <p:cNvPr id="3" name="Content Placeholder 2">
            <a:extLst>
              <a:ext uri="{FF2B5EF4-FFF2-40B4-BE49-F238E27FC236}">
                <a16:creationId xmlns:a16="http://schemas.microsoft.com/office/drawing/2014/main" id="{CC445362-996D-1393-4FA0-6BC2CE5FBC65}"/>
              </a:ext>
            </a:extLst>
          </p:cNvPr>
          <p:cNvSpPr>
            <a:spLocks noGrp="1"/>
          </p:cNvSpPr>
          <p:nvPr>
            <p:ph idx="1"/>
          </p:nvPr>
        </p:nvSpPr>
        <p:spPr>
          <a:xfrm>
            <a:off x="5183188" y="1011615"/>
            <a:ext cx="6172200" cy="4849435"/>
          </a:xfrm>
        </p:spPr>
        <p:txBody>
          <a:bodyPr vert="horz" lIns="91440" tIns="45720" rIns="91440" bIns="45720" rtlCol="0" anchor="t">
            <a:normAutofit fontScale="85000" lnSpcReduction="10000"/>
          </a:bodyPr>
          <a:lstStyle/>
          <a:p>
            <a:r>
              <a:rPr lang="en-GB">
                <a:ea typeface="Questrial"/>
                <a:cs typeface="Questrial"/>
              </a:rPr>
              <a:t> 5000+ children participated with 109+ activity providers; </a:t>
            </a:r>
          </a:p>
          <a:p>
            <a:r>
              <a:rPr lang="en-GB">
                <a:ea typeface="Questrial"/>
                <a:cs typeface="Questrial"/>
              </a:rPr>
              <a:t>Helped parents with child care and to take a break</a:t>
            </a:r>
          </a:p>
          <a:p>
            <a:r>
              <a:rPr lang="en-GB">
                <a:ea typeface="Questrial"/>
                <a:cs typeface="Questrial"/>
              </a:rPr>
              <a:t>Supporting the funding of grassroots CYP organisations</a:t>
            </a:r>
          </a:p>
          <a:p>
            <a:r>
              <a:rPr lang="en-GB">
                <a:ea typeface="Questrial"/>
                <a:cs typeface="Questrial"/>
              </a:rPr>
              <a:t>Enabled over 80 providers to be Safer Programme Members</a:t>
            </a:r>
          </a:p>
          <a:p>
            <a:r>
              <a:rPr lang="en-GB">
                <a:ea typeface="Questrial"/>
                <a:cs typeface="Questrial"/>
              </a:rPr>
              <a:t>Enhanced training for CYP providers</a:t>
            </a:r>
          </a:p>
          <a:p>
            <a:r>
              <a:rPr lang="en-GB">
                <a:ea typeface="Questrial"/>
                <a:cs typeface="Questrial"/>
              </a:rPr>
              <a:t>Worked with multiple agencies and departments in the LA and Public Health</a:t>
            </a:r>
          </a:p>
          <a:p>
            <a:endParaRPr lang="en-GB">
              <a:ea typeface="Questrial"/>
              <a:cs typeface="Questrial"/>
            </a:endParaRPr>
          </a:p>
        </p:txBody>
      </p:sp>
      <p:pic>
        <p:nvPicPr>
          <p:cNvPr id="5" name="Picture 4">
            <a:extLst>
              <a:ext uri="{FF2B5EF4-FFF2-40B4-BE49-F238E27FC236}">
                <a16:creationId xmlns:a16="http://schemas.microsoft.com/office/drawing/2014/main" id="{B45FCEBA-FE12-2072-60E4-2068EE2FABE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33048" y="2050383"/>
            <a:ext cx="5055810" cy="3374090"/>
          </a:xfrm>
          <a:prstGeom prst="rect">
            <a:avLst/>
          </a:prstGeom>
        </p:spPr>
      </p:pic>
    </p:spTree>
    <p:extLst>
      <p:ext uri="{BB962C8B-B14F-4D97-AF65-F5344CB8AC3E}">
        <p14:creationId xmlns:p14="http://schemas.microsoft.com/office/powerpoint/2010/main" val="4086889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D7DC-371E-D920-EE94-8F5D873A94D6}"/>
              </a:ext>
            </a:extLst>
          </p:cNvPr>
          <p:cNvSpPr>
            <a:spLocks noGrp="1"/>
          </p:cNvSpPr>
          <p:nvPr>
            <p:ph type="title"/>
          </p:nvPr>
        </p:nvSpPr>
        <p:spPr>
          <a:xfrm>
            <a:off x="838200" y="365125"/>
            <a:ext cx="10515600" cy="1325563"/>
          </a:xfrm>
        </p:spPr>
        <p:txBody>
          <a:bodyPr vert="horz" lIns="91440" tIns="45720" rIns="91440" bIns="45720" rtlCol="0" anchor="t">
            <a:normAutofit/>
          </a:bodyPr>
          <a:lstStyle/>
          <a:p>
            <a:r>
              <a:rPr lang="en-GB" b="1" dirty="0"/>
              <a:t>                           Long Term</a:t>
            </a:r>
            <a:endParaRPr lang="en-US" dirty="0"/>
          </a:p>
        </p:txBody>
      </p:sp>
      <p:pic>
        <p:nvPicPr>
          <p:cNvPr id="5" name="Picture 4">
            <a:extLst>
              <a:ext uri="{FF2B5EF4-FFF2-40B4-BE49-F238E27FC236}">
                <a16:creationId xmlns:a16="http://schemas.microsoft.com/office/drawing/2014/main" id="{E323E5D9-35CE-D3C6-7EBB-8358A09AA247}"/>
              </a:ext>
              <a:ext uri="{C183D7F6-B498-43B3-948B-1728B52AA6E4}">
                <adec:decorative xmlns:adec="http://schemas.microsoft.com/office/drawing/2017/decorative" val="1"/>
              </a:ext>
            </a:extLst>
          </p:cNvPr>
          <p:cNvPicPr>
            <a:picLocks noChangeAspect="1"/>
          </p:cNvPicPr>
          <p:nvPr/>
        </p:nvPicPr>
        <p:blipFill rotWithShape="1">
          <a:blip r:embed="rId2"/>
          <a:srcRect l="13672" r="2716"/>
          <a:stretch/>
        </p:blipFill>
        <p:spPr>
          <a:xfrm>
            <a:off x="183148" y="1290889"/>
            <a:ext cx="5836652" cy="4671372"/>
          </a:xfrm>
          <a:prstGeom prst="rect">
            <a:avLst/>
          </a:prstGeom>
          <a:noFill/>
        </p:spPr>
      </p:pic>
      <p:sp>
        <p:nvSpPr>
          <p:cNvPr id="3" name="Content Placeholder 2">
            <a:extLst>
              <a:ext uri="{FF2B5EF4-FFF2-40B4-BE49-F238E27FC236}">
                <a16:creationId xmlns:a16="http://schemas.microsoft.com/office/drawing/2014/main" id="{D2FB9CF8-640C-D758-1067-C855643F3EFA}"/>
              </a:ext>
            </a:extLst>
          </p:cNvPr>
          <p:cNvSpPr>
            <a:spLocks noGrp="1"/>
          </p:cNvSpPr>
          <p:nvPr>
            <p:ph sz="half" idx="2"/>
          </p:nvPr>
        </p:nvSpPr>
        <p:spPr>
          <a:xfrm>
            <a:off x="6172200" y="1023521"/>
            <a:ext cx="5181600" cy="5219476"/>
          </a:xfrm>
        </p:spPr>
        <p:txBody>
          <a:bodyPr vert="horz" lIns="91440" tIns="45720" rIns="91440" bIns="45720" rtlCol="0" anchor="t">
            <a:noAutofit/>
          </a:bodyPr>
          <a:lstStyle/>
          <a:p>
            <a:endParaRPr lang="en-GB" sz="1800" b="1">
              <a:ea typeface="Questrial"/>
              <a:cs typeface="Questrial"/>
            </a:endParaRPr>
          </a:p>
          <a:p>
            <a:r>
              <a:rPr lang="en-GB" sz="2000" b="1"/>
              <a:t>Establish legacy of the learning and good practice developed on the programme</a:t>
            </a:r>
            <a:endParaRPr lang="en-GB" sz="2000" b="1">
              <a:ea typeface="Questrial"/>
              <a:cs typeface="Questrial"/>
            </a:endParaRPr>
          </a:p>
          <a:p>
            <a:r>
              <a:rPr lang="en-GB" sz="2000" b="1"/>
              <a:t>Continue to support and develop the provider network</a:t>
            </a:r>
            <a:endParaRPr lang="en-GB" sz="2000" b="1">
              <a:ea typeface="Questrial"/>
              <a:cs typeface="Questrial"/>
            </a:endParaRPr>
          </a:p>
          <a:p>
            <a:r>
              <a:rPr lang="en-GB" sz="2000" b="1" err="1"/>
              <a:t>Eg</a:t>
            </a:r>
            <a:r>
              <a:rPr lang="en-GB" sz="2000" b="1"/>
              <a:t> supporting the Alternative Provision offer in the SEND strategy and wrap around care plans</a:t>
            </a:r>
            <a:endParaRPr lang="en-GB" sz="2000" b="1">
              <a:ea typeface="Questrial"/>
              <a:cs typeface="Questrial"/>
            </a:endParaRPr>
          </a:p>
          <a:p>
            <a:r>
              <a:rPr lang="en-GB" sz="2000" b="1"/>
              <a:t>Continue to work with the stakeholders we have made in LA</a:t>
            </a:r>
            <a:endParaRPr lang="en-GB" sz="2000" b="1">
              <a:ea typeface="Questrial"/>
              <a:cs typeface="Questrial"/>
            </a:endParaRPr>
          </a:p>
          <a:p>
            <a:r>
              <a:rPr lang="en-GB" sz="2000" b="1"/>
              <a:t>Advocacy and highlight issues arising from a lack of youth provision in the county</a:t>
            </a:r>
            <a:endParaRPr lang="en-GB" sz="2000" b="1">
              <a:ea typeface="Questrial"/>
              <a:cs typeface="Questrial"/>
            </a:endParaRPr>
          </a:p>
          <a:p>
            <a:r>
              <a:rPr lang="en-GB" sz="2000" b="1"/>
              <a:t>Aim to minimise adverse impact on families when funding ends Winter 2024</a:t>
            </a:r>
            <a:endParaRPr lang="en-GB" sz="2000" b="1">
              <a:ea typeface="Questrial"/>
              <a:cs typeface="Questrial"/>
            </a:endParaRPr>
          </a:p>
        </p:txBody>
      </p:sp>
    </p:spTree>
    <p:extLst>
      <p:ext uri="{BB962C8B-B14F-4D97-AF65-F5344CB8AC3E}">
        <p14:creationId xmlns:p14="http://schemas.microsoft.com/office/powerpoint/2010/main" val="4268067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C96A1-A4D3-CC4E-EEC1-0DFA716BE6D9}"/>
              </a:ext>
            </a:extLst>
          </p:cNvPr>
          <p:cNvSpPr>
            <a:spLocks noGrp="1"/>
          </p:cNvSpPr>
          <p:nvPr>
            <p:ph type="title"/>
          </p:nvPr>
        </p:nvSpPr>
        <p:spPr>
          <a:xfrm>
            <a:off x="838200" y="365125"/>
            <a:ext cx="10515600" cy="1325563"/>
          </a:xfrm>
        </p:spPr>
        <p:txBody>
          <a:bodyPr anchor="ctr">
            <a:normAutofit/>
          </a:bodyPr>
          <a:lstStyle/>
          <a:p>
            <a:r>
              <a:rPr lang="en-GB" dirty="0"/>
              <a:t>Active Norfolk and Families and Friends</a:t>
            </a:r>
          </a:p>
        </p:txBody>
      </p:sp>
      <p:sp>
        <p:nvSpPr>
          <p:cNvPr id="4" name="Text Placeholder 3">
            <a:extLst>
              <a:ext uri="{FF2B5EF4-FFF2-40B4-BE49-F238E27FC236}">
                <a16:creationId xmlns:a16="http://schemas.microsoft.com/office/drawing/2014/main" id="{E215D40D-FB42-77CE-9288-5BB2CC43B287}"/>
              </a:ext>
            </a:extLst>
          </p:cNvPr>
          <p:cNvSpPr>
            <a:spLocks noGrp="1"/>
          </p:cNvSpPr>
          <p:nvPr>
            <p:ph sz="half" idx="1"/>
          </p:nvPr>
        </p:nvSpPr>
        <p:spPr>
          <a:xfrm>
            <a:off x="838200" y="1825625"/>
            <a:ext cx="5181600" cy="4136636"/>
          </a:xfrm>
        </p:spPr>
        <p:txBody>
          <a:bodyPr vert="horz" lIns="91440" tIns="45720" rIns="91440" bIns="45720" rtlCol="0" anchor="t">
            <a:normAutofit fontScale="92500" lnSpcReduction="20000"/>
          </a:bodyPr>
          <a:lstStyle/>
          <a:p>
            <a:pPr marL="0" indent="0">
              <a:buNone/>
            </a:pPr>
            <a:r>
              <a:rPr lang="en-GB" sz="1800"/>
              <a:t>W</a:t>
            </a:r>
            <a:r>
              <a:rPr lang="en-GB" sz="1800" b="1"/>
              <a:t>orkshop:</a:t>
            </a:r>
            <a:endParaRPr lang="en-GB" sz="1800" b="1">
              <a:ea typeface="Questrial"/>
              <a:cs typeface="Questrial"/>
            </a:endParaRPr>
          </a:p>
          <a:p>
            <a:pPr marL="0" indent="0">
              <a:buNone/>
            </a:pPr>
            <a:r>
              <a:rPr lang="en-GB" sz="1800" b="1"/>
              <a:t>We would like you all to go into break out rooms and consider the following:</a:t>
            </a:r>
            <a:endParaRPr lang="en-GB" sz="1800" b="1">
              <a:ea typeface="Questrial"/>
              <a:cs typeface="Questrial"/>
            </a:endParaRPr>
          </a:p>
          <a:p>
            <a:pPr marL="342900" indent="-342900">
              <a:buAutoNum type="arabicParenR"/>
            </a:pPr>
            <a:r>
              <a:rPr lang="en-GB" sz="1800" b="1"/>
              <a:t>Have you worked with Active Norfolk before? Could we go further? If not, how? </a:t>
            </a:r>
            <a:endParaRPr lang="en-GB" sz="1800" b="1">
              <a:ea typeface="Questrial"/>
              <a:cs typeface="Questrial"/>
            </a:endParaRPr>
          </a:p>
          <a:p>
            <a:pPr marL="342900" indent="-342900">
              <a:buAutoNum type="arabicParenR"/>
            </a:pPr>
            <a:r>
              <a:rPr lang="en-GB" sz="1800" b="1"/>
              <a:t>How might your strategic priorities align with the Active Norfolk CYP team? (tackling inequalities, promoting health and wellbeing, strengthening communities…)</a:t>
            </a:r>
            <a:endParaRPr lang="en-GB" sz="1800" b="1">
              <a:ea typeface="Questrial"/>
              <a:cs typeface="Questrial"/>
            </a:endParaRPr>
          </a:p>
          <a:p>
            <a:pPr marL="342900" indent="-342900">
              <a:buAutoNum type="arabicParenR"/>
            </a:pPr>
            <a:r>
              <a:rPr lang="en-GB" sz="1800" b="1"/>
              <a:t>How could you use or embed physical activity within your service to support improved outcomes for the CFYP you work with?</a:t>
            </a:r>
            <a:endParaRPr lang="en-GB" sz="1800" b="1">
              <a:ea typeface="Questrial"/>
              <a:cs typeface="Questrial"/>
            </a:endParaRPr>
          </a:p>
          <a:p>
            <a:pPr marL="342900" indent="-342900">
              <a:buAutoNum type="arabicParenR"/>
            </a:pPr>
            <a:r>
              <a:rPr lang="en-GB" sz="1800" b="1"/>
              <a:t>Are there any other links or opportunities across the FLOURISH network?</a:t>
            </a:r>
            <a:endParaRPr lang="en-GB" sz="1800" b="1">
              <a:ea typeface="Questrial"/>
              <a:cs typeface="Questrial"/>
            </a:endParaRPr>
          </a:p>
          <a:p>
            <a:pPr marL="0" indent="0">
              <a:buNone/>
            </a:pPr>
            <a:endParaRPr lang="en-GB" sz="1800" b="1">
              <a:ea typeface="Questrial"/>
              <a:cs typeface="Questrial"/>
            </a:endParaRPr>
          </a:p>
          <a:p>
            <a:pPr marL="0" indent="0">
              <a:buNone/>
            </a:pPr>
            <a:r>
              <a:rPr lang="en-GB" sz="1800" b="1"/>
              <a:t>You have 10 minutes!</a:t>
            </a:r>
            <a:endParaRPr lang="en-GB" sz="1800" b="1">
              <a:ea typeface="Questrial"/>
              <a:cs typeface="Questrial"/>
            </a:endParaRPr>
          </a:p>
        </p:txBody>
      </p:sp>
      <p:pic>
        <p:nvPicPr>
          <p:cNvPr id="5" name="Content Placeholder 4">
            <a:extLst>
              <a:ext uri="{FF2B5EF4-FFF2-40B4-BE49-F238E27FC236}">
                <a16:creationId xmlns:a16="http://schemas.microsoft.com/office/drawing/2014/main" id="{FDB93483-09D4-4127-5F8A-5FEB78321DFE}"/>
              </a:ext>
              <a:ext uri="{C183D7F6-B498-43B3-948B-1728B52AA6E4}">
                <adec:decorative xmlns:adec="http://schemas.microsoft.com/office/drawing/2017/decorative" val="1"/>
              </a:ext>
            </a:extLst>
          </p:cNvPr>
          <p:cNvPicPr>
            <a:picLocks noGrp="1" noChangeAspect="1"/>
          </p:cNvPicPr>
          <p:nvPr>
            <p:ph sz="half" idx="2"/>
          </p:nvPr>
        </p:nvPicPr>
        <p:blipFill rotWithShape="1">
          <a:blip r:embed="rId2"/>
          <a:srcRect l="24307" r="9930" b="-1"/>
          <a:stretch/>
        </p:blipFill>
        <p:spPr>
          <a:xfrm>
            <a:off x="6172200" y="1825625"/>
            <a:ext cx="5181600" cy="4136636"/>
          </a:xfrm>
          <a:prstGeom prst="rect">
            <a:avLst/>
          </a:prstGeom>
          <a:noFill/>
        </p:spPr>
      </p:pic>
    </p:spTree>
    <p:extLst>
      <p:ext uri="{BB962C8B-B14F-4D97-AF65-F5344CB8AC3E}">
        <p14:creationId xmlns:p14="http://schemas.microsoft.com/office/powerpoint/2010/main" val="711194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7C1E3-CF44-0FA6-2E73-397A650657DD}"/>
              </a:ext>
            </a:extLst>
          </p:cNvPr>
          <p:cNvSpPr>
            <a:spLocks noGrp="1"/>
          </p:cNvSpPr>
          <p:nvPr>
            <p:ph type="title"/>
          </p:nvPr>
        </p:nvSpPr>
        <p:spPr/>
        <p:txBody>
          <a:bodyPr/>
          <a:lstStyle/>
          <a:p>
            <a:r>
              <a:rPr lang="en-GB"/>
              <a:t>Next steps</a:t>
            </a:r>
          </a:p>
        </p:txBody>
      </p:sp>
    </p:spTree>
    <p:extLst>
      <p:ext uri="{BB962C8B-B14F-4D97-AF65-F5344CB8AC3E}">
        <p14:creationId xmlns:p14="http://schemas.microsoft.com/office/powerpoint/2010/main" val="2603194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BB116-E69F-3514-A7A4-2EA44587D9B7}"/>
              </a:ext>
            </a:extLst>
          </p:cNvPr>
          <p:cNvSpPr>
            <a:spLocks noGrp="1"/>
          </p:cNvSpPr>
          <p:nvPr>
            <p:ph type="title"/>
          </p:nvPr>
        </p:nvSpPr>
        <p:spPr/>
        <p:txBody>
          <a:bodyPr/>
          <a:lstStyle/>
          <a:p>
            <a:r>
              <a:rPr lang="en-GB"/>
              <a:t>Get in touch</a:t>
            </a:r>
          </a:p>
        </p:txBody>
      </p:sp>
      <p:sp>
        <p:nvSpPr>
          <p:cNvPr id="3" name="TextBox 2">
            <a:extLst>
              <a:ext uri="{FF2B5EF4-FFF2-40B4-BE49-F238E27FC236}">
                <a16:creationId xmlns:a16="http://schemas.microsoft.com/office/drawing/2014/main" id="{FF2C6107-9105-9045-5362-3460CFBCCE9A}"/>
              </a:ext>
            </a:extLst>
          </p:cNvPr>
          <p:cNvSpPr txBox="1"/>
          <p:nvPr/>
        </p:nvSpPr>
        <p:spPr>
          <a:xfrm>
            <a:off x="1182029" y="2018371"/>
            <a:ext cx="7883890" cy="3046988"/>
          </a:xfrm>
          <a:prstGeom prst="rect">
            <a:avLst/>
          </a:prstGeom>
          <a:noFill/>
        </p:spPr>
        <p:txBody>
          <a:bodyPr wrap="none" rtlCol="0">
            <a:spAutoFit/>
          </a:bodyPr>
          <a:lstStyle/>
          <a:p>
            <a:r>
              <a:rPr lang="en-GB" sz="3200"/>
              <a:t>Emma Drake (HAF Programme Manager): </a:t>
            </a:r>
          </a:p>
          <a:p>
            <a:r>
              <a:rPr lang="en-GB" sz="3200">
                <a:hlinkClick r:id="rId2"/>
              </a:rPr>
              <a:t>emma.drake@activenorfolk.org</a:t>
            </a:r>
            <a:r>
              <a:rPr lang="en-GB" sz="3200"/>
              <a:t> </a:t>
            </a:r>
          </a:p>
          <a:p>
            <a:endParaRPr lang="en-GB" sz="3200"/>
          </a:p>
          <a:p>
            <a:endParaRPr lang="en-GB" sz="3200"/>
          </a:p>
          <a:p>
            <a:r>
              <a:rPr lang="en-GB" sz="3200"/>
              <a:t>Joel Matthews (Strategic Lead – CYP): </a:t>
            </a:r>
          </a:p>
          <a:p>
            <a:r>
              <a:rPr lang="en-GB" sz="3200">
                <a:hlinkClick r:id="rId3"/>
              </a:rPr>
              <a:t>joel.matthews@activenorfolk.org</a:t>
            </a:r>
            <a:r>
              <a:rPr lang="en-GB" sz="3200"/>
              <a:t> </a:t>
            </a:r>
          </a:p>
        </p:txBody>
      </p:sp>
    </p:spTree>
    <p:extLst>
      <p:ext uri="{BB962C8B-B14F-4D97-AF65-F5344CB8AC3E}">
        <p14:creationId xmlns:p14="http://schemas.microsoft.com/office/powerpoint/2010/main" val="1634197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Flourish Logo2.png">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34245" y="491495"/>
            <a:ext cx="1376858" cy="925191"/>
          </a:xfrm>
          <a:prstGeom prst="rect">
            <a:avLst/>
          </a:prstGeom>
          <a:ln w="12700">
            <a:miter lim="400000"/>
          </a:ln>
        </p:spPr>
      </p:pic>
      <p:sp>
        <p:nvSpPr>
          <p:cNvPr id="212" name="Rectangle 2"/>
          <p:cNvSpPr txBox="1">
            <a:spLocks noGrp="1"/>
          </p:cNvSpPr>
          <p:nvPr>
            <p:ph type="title" idx="4294967295"/>
          </p:nvPr>
        </p:nvSpPr>
        <p:spPr>
          <a:xfrm>
            <a:off x="564997" y="307759"/>
            <a:ext cx="6643804" cy="64633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45719" tIns="45720" rIns="45719" bIns="45720" numCol="1" spcCol="0" rtlCol="0" fromWordArt="0" anchor="t" anchorCtr="0" forceAA="0" compatLnSpc="1">
            <a:prstTxWarp prst="textNoShape">
              <a:avLst/>
            </a:prstTxWarp>
            <a:spAutoFit/>
          </a:bodyPr>
          <a:lstStyle>
            <a:lvl1pPr>
              <a:defRPr sz="3600" b="1">
                <a:solidFill>
                  <a:srgbClr val="00206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002060"/>
                </a:solidFill>
                <a:effectLst/>
                <a:uLnTx/>
                <a:uFillTx/>
                <a:latin typeface="Calibri"/>
                <a:ea typeface="+mn-ea"/>
                <a:cs typeface="Calibri"/>
                <a:sym typeface="Calibri"/>
              </a:rPr>
              <a:t>Please let us know what you think</a:t>
            </a:r>
          </a:p>
        </p:txBody>
      </p:sp>
      <p:pic>
        <p:nvPicPr>
          <p:cNvPr id="213" name="Image" descr="Image"/>
          <p:cNvPicPr>
            <a:picLocks noChangeAspect="1"/>
          </p:cNvPicPr>
          <p:nvPr/>
        </p:nvPicPr>
        <p:blipFill>
          <a:blip r:embed="rId4"/>
          <a:stretch>
            <a:fillRect/>
          </a:stretch>
        </p:blipFill>
        <p:spPr>
          <a:xfrm>
            <a:off x="7483774" y="4851399"/>
            <a:ext cx="4797126" cy="1782387"/>
          </a:xfrm>
          <a:prstGeom prst="rect">
            <a:avLst/>
          </a:prstGeom>
          <a:ln w="12700">
            <a:miter lim="400000"/>
          </a:ln>
        </p:spPr>
      </p:pic>
      <p:pic>
        <p:nvPicPr>
          <p:cNvPr id="2" name="Picture 1">
            <a:extLst>
              <a:ext uri="{FF2B5EF4-FFF2-40B4-BE49-F238E27FC236}">
                <a16:creationId xmlns:a16="http://schemas.microsoft.com/office/drawing/2014/main" id="{6CDAC0EF-053F-37F6-3A98-C38429AFE7F0}"/>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23845" t="35338" r="23747" b="12810"/>
          <a:stretch/>
        </p:blipFill>
        <p:spPr>
          <a:xfrm>
            <a:off x="667820" y="1317449"/>
            <a:ext cx="5284789" cy="5228765"/>
          </a:xfrm>
          <a:prstGeom prst="rect">
            <a:avLst/>
          </a:prstGeom>
          <a:ln w="19050">
            <a:solidFill>
              <a:schemeClr val="tx1"/>
            </a:solidFill>
          </a:ln>
        </p:spPr>
      </p:pic>
      <p:sp>
        <p:nvSpPr>
          <p:cNvPr id="3" name="TextBox 2">
            <a:extLst>
              <a:ext uri="{FF2B5EF4-FFF2-40B4-BE49-F238E27FC236}">
                <a16:creationId xmlns:a16="http://schemas.microsoft.com/office/drawing/2014/main" id="{D02AEF56-34E1-87F2-348E-731DF44604C4}"/>
              </a:ext>
            </a:extLst>
          </p:cNvPr>
          <p:cNvSpPr txBox="1"/>
          <p:nvPr/>
        </p:nvSpPr>
        <p:spPr>
          <a:xfrm>
            <a:off x="6405646" y="2425227"/>
            <a:ext cx="5604945" cy="492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2600" b="0" i="0" u="none" strike="noStrike" cap="none" spc="0" normalizeH="0" baseline="0" dirty="0">
                <a:ln>
                  <a:noFill/>
                </a:ln>
                <a:solidFill>
                  <a:srgbClr val="002060"/>
                </a:solidFill>
                <a:effectLst/>
                <a:uFillTx/>
                <a:latin typeface="+mj-lt"/>
                <a:ea typeface="+mj-ea"/>
                <a:cs typeface="+mj-cs"/>
                <a:sym typeface="Calibri"/>
              </a:rPr>
              <a:t>https://forms.office.com/e/nFDzqZWk4i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22BDF-495F-29E5-7198-433493CFBFB5}"/>
              </a:ext>
            </a:extLst>
          </p:cNvPr>
          <p:cNvSpPr>
            <a:spLocks noGrp="1"/>
          </p:cNvSpPr>
          <p:nvPr>
            <p:ph type="ctrTitle"/>
          </p:nvPr>
        </p:nvSpPr>
        <p:spPr>
          <a:xfrm>
            <a:off x="1524000" y="1122363"/>
            <a:ext cx="9144000" cy="2387600"/>
          </a:xfrm>
        </p:spPr>
        <p:txBody>
          <a:bodyPr anchor="b">
            <a:normAutofit/>
          </a:bodyPr>
          <a:lstStyle/>
          <a:p>
            <a:r>
              <a:rPr lang="en-GB"/>
              <a:t>Welcome to </a:t>
            </a:r>
            <a:br>
              <a:rPr lang="en-GB"/>
            </a:br>
            <a:r>
              <a:rPr lang="en-GB"/>
              <a:t>Active Norfolk</a:t>
            </a:r>
          </a:p>
        </p:txBody>
      </p:sp>
      <p:sp>
        <p:nvSpPr>
          <p:cNvPr id="3" name="Subtitle 2">
            <a:extLst>
              <a:ext uri="{FF2B5EF4-FFF2-40B4-BE49-F238E27FC236}">
                <a16:creationId xmlns:a16="http://schemas.microsoft.com/office/drawing/2014/main" id="{6E98AA80-6D4D-2EC1-2896-C6528FBCFA98}"/>
              </a:ext>
            </a:extLst>
          </p:cNvPr>
          <p:cNvSpPr>
            <a:spLocks noGrp="1"/>
          </p:cNvSpPr>
          <p:nvPr>
            <p:ph type="subTitle" idx="1"/>
          </p:nvPr>
        </p:nvSpPr>
        <p:spPr>
          <a:xfrm>
            <a:off x="1524000" y="3602037"/>
            <a:ext cx="9144000" cy="2296957"/>
          </a:xfrm>
        </p:spPr>
        <p:txBody>
          <a:bodyPr vert="horz" lIns="91440" tIns="45720" rIns="91440" bIns="45720" rtlCol="0" anchor="t">
            <a:normAutofit lnSpcReduction="10000"/>
          </a:bodyPr>
          <a:lstStyle/>
          <a:p>
            <a:r>
              <a:rPr lang="en-GB" sz="1800"/>
              <a:t>Emma Drake</a:t>
            </a:r>
          </a:p>
          <a:p>
            <a:r>
              <a:rPr lang="en-GB" sz="1800" b="1"/>
              <a:t>Our Flourish Pledge</a:t>
            </a:r>
            <a:endParaRPr lang="en-GB" sz="1800" b="1">
              <a:ea typeface="Questrial"/>
              <a:cs typeface="Questrial"/>
            </a:endParaRPr>
          </a:p>
          <a:p>
            <a:r>
              <a:rPr lang="en-GB" sz="1800" i="1"/>
              <a:t>“Active Norfolk pledge to embed youth voice into our programmes and partnerships, using the power of physical activity to improve outcomes for those YP that can best benefit</a:t>
            </a:r>
          </a:p>
          <a:p>
            <a:r>
              <a:rPr lang="en-GB" sz="1800" i="1"/>
              <a:t>We commit to working in partnership with Flourish network, identifying areas to collaborate and using our shared knowledge and expertise to empower the children and YP of Norfolk.”</a:t>
            </a:r>
          </a:p>
        </p:txBody>
      </p:sp>
    </p:spTree>
    <p:extLst>
      <p:ext uri="{BB962C8B-B14F-4D97-AF65-F5344CB8AC3E}">
        <p14:creationId xmlns:p14="http://schemas.microsoft.com/office/powerpoint/2010/main" val="74973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D1282-C114-7E97-3260-E786FCC42DD1}"/>
              </a:ext>
            </a:extLst>
          </p:cNvPr>
          <p:cNvSpPr>
            <a:spLocks noGrp="1"/>
          </p:cNvSpPr>
          <p:nvPr>
            <p:ph type="title"/>
          </p:nvPr>
        </p:nvSpPr>
        <p:spPr/>
        <p:txBody>
          <a:bodyPr/>
          <a:lstStyle/>
          <a:p>
            <a:r>
              <a:rPr lang="en-GB"/>
              <a:t>Who is Active Norfolk?</a:t>
            </a:r>
          </a:p>
        </p:txBody>
      </p:sp>
      <p:sp>
        <p:nvSpPr>
          <p:cNvPr id="3" name="Content Placeholder 2">
            <a:extLst>
              <a:ext uri="{FF2B5EF4-FFF2-40B4-BE49-F238E27FC236}">
                <a16:creationId xmlns:a16="http://schemas.microsoft.com/office/drawing/2014/main" id="{DBF7E31D-79EE-EFE3-E087-B1A3DBFEC9F7}"/>
              </a:ext>
            </a:extLst>
          </p:cNvPr>
          <p:cNvSpPr>
            <a:spLocks noGrp="1"/>
          </p:cNvSpPr>
          <p:nvPr>
            <p:ph idx="1"/>
          </p:nvPr>
        </p:nvSpPr>
        <p:spPr/>
        <p:txBody>
          <a:bodyPr>
            <a:normAutofit lnSpcReduction="10000"/>
          </a:bodyPr>
          <a:lstStyle/>
          <a:p>
            <a:endParaRPr lang="en-GB"/>
          </a:p>
          <a:p>
            <a:r>
              <a:rPr lang="en-GB"/>
              <a:t>Part of a network of over 43 county based Active Partnerships</a:t>
            </a:r>
          </a:p>
          <a:p>
            <a:pPr marL="0" indent="0">
              <a:buNone/>
            </a:pPr>
            <a:endParaRPr lang="en-GB"/>
          </a:p>
          <a:p>
            <a:r>
              <a:rPr lang="en-GB"/>
              <a:t>Support the development of sport and physical activity in Norfolk. We are building a future where movement is a normal part of everyday life.</a:t>
            </a:r>
          </a:p>
          <a:p>
            <a:endParaRPr lang="en-GB"/>
          </a:p>
          <a:p>
            <a:r>
              <a:rPr lang="en-GB"/>
              <a:t>In order to make this vision a reality we have to address some real and persistent challenges. </a:t>
            </a:r>
          </a:p>
        </p:txBody>
      </p:sp>
    </p:spTree>
    <p:extLst>
      <p:ext uri="{BB962C8B-B14F-4D97-AF65-F5344CB8AC3E}">
        <p14:creationId xmlns:p14="http://schemas.microsoft.com/office/powerpoint/2010/main" val="2550740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206D4-E2A1-F214-E443-1D2E66B0B9E2}"/>
              </a:ext>
            </a:extLst>
          </p:cNvPr>
          <p:cNvSpPr>
            <a:spLocks noGrp="1"/>
          </p:cNvSpPr>
          <p:nvPr>
            <p:ph type="title"/>
          </p:nvPr>
        </p:nvSpPr>
        <p:spPr/>
        <p:txBody>
          <a:bodyPr/>
          <a:lstStyle/>
          <a:p>
            <a:r>
              <a:rPr lang="en-GB"/>
              <a:t>Latest on tackling health inequalities</a:t>
            </a:r>
          </a:p>
        </p:txBody>
      </p:sp>
      <p:sp>
        <p:nvSpPr>
          <p:cNvPr id="3" name="Text Placeholder 2">
            <a:extLst>
              <a:ext uri="{FF2B5EF4-FFF2-40B4-BE49-F238E27FC236}">
                <a16:creationId xmlns:a16="http://schemas.microsoft.com/office/drawing/2014/main" id="{648E6B28-D455-205A-7759-4AFC3032D736}"/>
              </a:ext>
            </a:extLst>
          </p:cNvPr>
          <p:cNvSpPr>
            <a:spLocks noGrp="1"/>
          </p:cNvSpPr>
          <p:nvPr>
            <p:ph type="body" idx="1"/>
          </p:nvPr>
        </p:nvSpPr>
        <p:spPr/>
        <p:txBody>
          <a:bodyPr>
            <a:normAutofit lnSpcReduction="10000"/>
          </a:bodyPr>
          <a:lstStyle/>
          <a:p>
            <a:r>
              <a:rPr lang="en-GB"/>
              <a:t>Get Active: </a:t>
            </a:r>
          </a:p>
          <a:p>
            <a:r>
              <a:rPr lang="en-GB"/>
              <a:t>Dept Culture and Media       2023 </a:t>
            </a:r>
          </a:p>
        </p:txBody>
      </p:sp>
      <p:sp>
        <p:nvSpPr>
          <p:cNvPr id="4" name="Content Placeholder 3">
            <a:extLst>
              <a:ext uri="{FF2B5EF4-FFF2-40B4-BE49-F238E27FC236}">
                <a16:creationId xmlns:a16="http://schemas.microsoft.com/office/drawing/2014/main" id="{4D7C271C-84EC-3293-EF39-E5024BE98C50}"/>
              </a:ext>
            </a:extLst>
          </p:cNvPr>
          <p:cNvSpPr>
            <a:spLocks noGrp="1"/>
          </p:cNvSpPr>
          <p:nvPr>
            <p:ph sz="half" idx="2"/>
          </p:nvPr>
        </p:nvSpPr>
        <p:spPr>
          <a:xfrm>
            <a:off x="839788" y="2505076"/>
            <a:ext cx="5157787" cy="2671761"/>
          </a:xfrm>
        </p:spPr>
        <p:txBody>
          <a:bodyPr>
            <a:normAutofit fontScale="62500" lnSpcReduction="20000"/>
          </a:bodyPr>
          <a:lstStyle/>
          <a:p>
            <a:pPr marL="0" indent="0">
              <a:lnSpc>
                <a:spcPct val="120000"/>
              </a:lnSpc>
              <a:buNone/>
            </a:pPr>
            <a:r>
              <a:rPr lang="en-GB"/>
              <a:t>‘…we believe that we need to ensure that public funding is targeted at; tackling the structural disparities that exist across society, strengthening the capacity within communities to support people to be active and embedding the agenda of sport and physical activity across a variety of sectors.’ </a:t>
            </a:r>
          </a:p>
        </p:txBody>
      </p:sp>
      <p:sp>
        <p:nvSpPr>
          <p:cNvPr id="5" name="Text Placeholder 4">
            <a:extLst>
              <a:ext uri="{FF2B5EF4-FFF2-40B4-BE49-F238E27FC236}">
                <a16:creationId xmlns:a16="http://schemas.microsoft.com/office/drawing/2014/main" id="{CFCA9246-D5BC-6452-6C82-AE4B16FF1753}"/>
              </a:ext>
            </a:extLst>
          </p:cNvPr>
          <p:cNvSpPr>
            <a:spLocks noGrp="1"/>
          </p:cNvSpPr>
          <p:nvPr>
            <p:ph type="body" sz="quarter" idx="3"/>
          </p:nvPr>
        </p:nvSpPr>
        <p:spPr/>
        <p:txBody>
          <a:bodyPr>
            <a:normAutofit lnSpcReduction="10000"/>
          </a:bodyPr>
          <a:lstStyle/>
          <a:p>
            <a:r>
              <a:rPr lang="en-GB"/>
              <a:t>Major Conditions Strategy: </a:t>
            </a:r>
          </a:p>
          <a:p>
            <a:r>
              <a:rPr lang="en-GB"/>
              <a:t>Dept Health and Social Care 2023</a:t>
            </a:r>
          </a:p>
        </p:txBody>
      </p:sp>
      <p:sp>
        <p:nvSpPr>
          <p:cNvPr id="6" name="Content Placeholder 5">
            <a:extLst>
              <a:ext uri="{FF2B5EF4-FFF2-40B4-BE49-F238E27FC236}">
                <a16:creationId xmlns:a16="http://schemas.microsoft.com/office/drawing/2014/main" id="{1FF82D03-0EFF-5E33-4F2F-E5B6AC01A6EA}"/>
              </a:ext>
            </a:extLst>
          </p:cNvPr>
          <p:cNvSpPr>
            <a:spLocks noGrp="1"/>
          </p:cNvSpPr>
          <p:nvPr>
            <p:ph sz="quarter" idx="4"/>
          </p:nvPr>
        </p:nvSpPr>
        <p:spPr>
          <a:xfrm>
            <a:off x="6172200" y="2505076"/>
            <a:ext cx="5183188" cy="2671761"/>
          </a:xfrm>
        </p:spPr>
        <p:txBody>
          <a:bodyPr>
            <a:normAutofit fontScale="62500" lnSpcReduction="20000"/>
          </a:bodyPr>
          <a:lstStyle/>
          <a:p>
            <a:pPr marL="0" indent="0">
              <a:lnSpc>
                <a:spcPct val="120000"/>
              </a:lnSpc>
              <a:buNone/>
            </a:pPr>
            <a:r>
              <a:rPr lang="en-GB"/>
              <a:t>‘The wider determinants of health such as income, education, work, housing, relationships, families, access to nature and our physical environments can have enormous impacts on our health and our behaviours, and impact people throughout their lives and across generations. Research suggests these wider determinants are more important than healthcare in determining health outcomes’.</a:t>
            </a:r>
          </a:p>
        </p:txBody>
      </p:sp>
      <p:sp>
        <p:nvSpPr>
          <p:cNvPr id="7" name="TextBox 6">
            <a:extLst>
              <a:ext uri="{FF2B5EF4-FFF2-40B4-BE49-F238E27FC236}">
                <a16:creationId xmlns:a16="http://schemas.microsoft.com/office/drawing/2014/main" id="{7EFE05F4-7D10-8299-8C64-B8363A31864E}"/>
              </a:ext>
            </a:extLst>
          </p:cNvPr>
          <p:cNvSpPr txBox="1"/>
          <p:nvPr/>
        </p:nvSpPr>
        <p:spPr>
          <a:xfrm>
            <a:off x="956440" y="5398213"/>
            <a:ext cx="9396249" cy="369332"/>
          </a:xfrm>
          <a:prstGeom prst="rect">
            <a:avLst/>
          </a:prstGeom>
          <a:noFill/>
        </p:spPr>
        <p:txBody>
          <a:bodyPr wrap="square" rtlCol="0">
            <a:spAutoFit/>
          </a:bodyPr>
          <a:lstStyle/>
          <a:p>
            <a:r>
              <a:rPr lang="en-GB" b="1"/>
              <a:t>There is a shift towards prevention of ill health and long term conditions, starting from birth</a:t>
            </a:r>
          </a:p>
        </p:txBody>
      </p:sp>
    </p:spTree>
    <p:extLst>
      <p:ext uri="{BB962C8B-B14F-4D97-AF65-F5344CB8AC3E}">
        <p14:creationId xmlns:p14="http://schemas.microsoft.com/office/powerpoint/2010/main" val="2610075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D777DB-D1D9-DF9A-A22D-E9A440F78B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3996" y="68263"/>
            <a:ext cx="11844008" cy="6721475"/>
          </a:xfrm>
          <a:prstGeom prst="rect">
            <a:avLst/>
          </a:prstGeom>
          <a:noFill/>
        </p:spPr>
      </p:pic>
      <p:sp>
        <p:nvSpPr>
          <p:cNvPr id="4" name="Title 3">
            <a:extLst>
              <a:ext uri="{FF2B5EF4-FFF2-40B4-BE49-F238E27FC236}">
                <a16:creationId xmlns:a16="http://schemas.microsoft.com/office/drawing/2014/main" id="{9E48014D-F979-86DB-4E79-E7745FF3CB5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Care and treatment</a:t>
            </a:r>
          </a:p>
        </p:txBody>
      </p:sp>
    </p:spTree>
    <p:extLst>
      <p:ext uri="{BB962C8B-B14F-4D97-AF65-F5344CB8AC3E}">
        <p14:creationId xmlns:p14="http://schemas.microsoft.com/office/powerpoint/2010/main" val="2091132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5A165-BCC2-273B-F890-58C5466261BA}"/>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Our approach</a:t>
            </a:r>
          </a:p>
        </p:txBody>
      </p:sp>
      <p:pic>
        <p:nvPicPr>
          <p:cNvPr id="1026" name="Picture 2">
            <a:extLst>
              <a:ext uri="{FF2B5EF4-FFF2-40B4-BE49-F238E27FC236}">
                <a16:creationId xmlns:a16="http://schemas.microsoft.com/office/drawing/2014/main" id="{BBDDBFCB-7D54-C49C-56E7-60B4C72824A4}"/>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650" y="157496"/>
            <a:ext cx="11950700" cy="6543008"/>
          </a:xfrm>
          <a:prstGeom prst="rect">
            <a:avLst/>
          </a:prstGeom>
          <a:solidFill>
            <a:srgbClr val="FFFFFF"/>
          </a:solidFill>
        </p:spPr>
      </p:pic>
    </p:spTree>
    <p:extLst>
      <p:ext uri="{BB962C8B-B14F-4D97-AF65-F5344CB8AC3E}">
        <p14:creationId xmlns:p14="http://schemas.microsoft.com/office/powerpoint/2010/main" val="2978838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3B1E4-647E-6C0E-FE85-0787E91358CD}"/>
              </a:ext>
            </a:extLst>
          </p:cNvPr>
          <p:cNvSpPr>
            <a:spLocks noGrp="1"/>
          </p:cNvSpPr>
          <p:nvPr>
            <p:ph type="title"/>
          </p:nvPr>
        </p:nvSpPr>
        <p:spPr>
          <a:xfrm>
            <a:off x="838200" y="365125"/>
            <a:ext cx="10515600" cy="1325563"/>
          </a:xfrm>
        </p:spPr>
        <p:txBody>
          <a:bodyPr anchor="ctr">
            <a:normAutofit/>
          </a:bodyPr>
          <a:lstStyle/>
          <a:p>
            <a:r>
              <a:rPr lang="en-GB" dirty="0"/>
              <a:t>Children &amp; Young People Team</a:t>
            </a:r>
          </a:p>
        </p:txBody>
      </p:sp>
      <p:pic>
        <p:nvPicPr>
          <p:cNvPr id="6" name="Picture Placeholder 5">
            <a:extLst>
              <a:ext uri="{FF2B5EF4-FFF2-40B4-BE49-F238E27FC236}">
                <a16:creationId xmlns:a16="http://schemas.microsoft.com/office/drawing/2014/main" id="{D2C021E4-388F-33A9-ECEF-38128A455D3C}"/>
              </a:ext>
              <a:ext uri="{C183D7F6-B498-43B3-948B-1728B52AA6E4}">
                <adec:decorative xmlns:adec="http://schemas.microsoft.com/office/drawing/2017/decorative" val="1"/>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8194" r="8194"/>
          <a:stretch/>
        </p:blipFill>
        <p:spPr>
          <a:xfrm>
            <a:off x="102937" y="1611731"/>
            <a:ext cx="5916863" cy="4978845"/>
          </a:xfrm>
          <a:noFill/>
        </p:spPr>
      </p:pic>
      <p:sp>
        <p:nvSpPr>
          <p:cNvPr id="4" name="Text Placeholder 3">
            <a:extLst>
              <a:ext uri="{FF2B5EF4-FFF2-40B4-BE49-F238E27FC236}">
                <a16:creationId xmlns:a16="http://schemas.microsoft.com/office/drawing/2014/main" id="{2E161F46-B60D-5AFF-902C-81DC8A290789}"/>
              </a:ext>
            </a:extLst>
          </p:cNvPr>
          <p:cNvSpPr>
            <a:spLocks noGrp="1"/>
          </p:cNvSpPr>
          <p:nvPr>
            <p:ph sz="half" idx="2"/>
          </p:nvPr>
        </p:nvSpPr>
        <p:spPr>
          <a:xfrm>
            <a:off x="6172200" y="1825625"/>
            <a:ext cx="5368757" cy="4764950"/>
          </a:xfrm>
        </p:spPr>
        <p:txBody>
          <a:bodyPr vert="horz" lIns="91440" tIns="45720" rIns="91440" bIns="45720" rtlCol="0" anchor="t">
            <a:normAutofit fontScale="70000" lnSpcReduction="20000"/>
          </a:bodyPr>
          <a:lstStyle/>
          <a:p>
            <a:endParaRPr lang="en-GB"/>
          </a:p>
          <a:p>
            <a:r>
              <a:rPr lang="en-GB" b="1" u="sng"/>
              <a:t>CYP Strategic Lead: Joel Matthews</a:t>
            </a:r>
            <a:br>
              <a:rPr lang="en-GB"/>
            </a:br>
            <a:r>
              <a:rPr lang="en-GB"/>
              <a:t>- Developing and managing strategic partnerships</a:t>
            </a:r>
            <a:br>
              <a:rPr lang="en-GB"/>
            </a:br>
            <a:r>
              <a:rPr lang="en-GB"/>
              <a:t>- Leading on AN CYP strategy</a:t>
            </a:r>
            <a:endParaRPr lang="en-GB">
              <a:ea typeface="Questrial"/>
              <a:cs typeface="Questrial"/>
            </a:endParaRPr>
          </a:p>
          <a:p>
            <a:r>
              <a:rPr lang="en-GB" b="1" u="sng"/>
              <a:t>Education: Jo Thompson</a:t>
            </a:r>
            <a:br>
              <a:rPr lang="en-GB"/>
            </a:br>
            <a:r>
              <a:rPr lang="en-GB"/>
              <a:t>- Bespoke education setting support to improve their physical activity offer and pupil outcomes</a:t>
            </a:r>
            <a:endParaRPr lang="en-GB">
              <a:ea typeface="Questrial"/>
              <a:cs typeface="Questrial"/>
            </a:endParaRPr>
          </a:p>
          <a:p>
            <a:r>
              <a:rPr lang="en-GB" b="1" u="sng"/>
              <a:t>Project Officer: Gemma Wright</a:t>
            </a:r>
            <a:br>
              <a:rPr lang="en-GB"/>
            </a:br>
            <a:r>
              <a:rPr lang="en-GB"/>
              <a:t>- Project lead for Norfolk School Games</a:t>
            </a:r>
            <a:endParaRPr lang="en-GB">
              <a:ea typeface="Questrial"/>
              <a:cs typeface="Questrial"/>
            </a:endParaRPr>
          </a:p>
          <a:p>
            <a:r>
              <a:rPr lang="en-GB" b="1" u="sng"/>
              <a:t>Families and Communities: Rebecca Elliott</a:t>
            </a:r>
            <a:br>
              <a:rPr lang="en-GB"/>
            </a:br>
            <a:r>
              <a:rPr lang="en-GB"/>
              <a:t>- Development of Early Years setting training and support offer</a:t>
            </a:r>
            <a:br>
              <a:rPr lang="en-GB"/>
            </a:br>
            <a:r>
              <a:rPr lang="en-GB"/>
              <a:t>- Engagement with family hub partnership groups</a:t>
            </a:r>
            <a:endParaRPr lang="en-GB">
              <a:ea typeface="Questrial"/>
              <a:cs typeface="Questrial"/>
            </a:endParaRPr>
          </a:p>
          <a:p>
            <a:r>
              <a:rPr lang="en-GB" b="1" u="sng"/>
              <a:t>Big Norfolk Holiday Fun</a:t>
            </a:r>
            <a:r>
              <a:rPr lang="en-GB"/>
              <a:t>: Emma Drake &amp; Hollie Shepherd</a:t>
            </a:r>
            <a:endParaRPr lang="en-GB">
              <a:ea typeface="Questrial"/>
              <a:cs typeface="Questrial"/>
            </a:endParaRPr>
          </a:p>
          <a:p>
            <a:endParaRPr lang="en-GB" sz="2200"/>
          </a:p>
        </p:txBody>
      </p:sp>
    </p:spTree>
    <p:extLst>
      <p:ext uri="{BB962C8B-B14F-4D97-AF65-F5344CB8AC3E}">
        <p14:creationId xmlns:p14="http://schemas.microsoft.com/office/powerpoint/2010/main" val="3389254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D9DB1-EA58-16EB-4050-4C7DDBA7A4A8}"/>
              </a:ext>
            </a:extLst>
          </p:cNvPr>
          <p:cNvSpPr>
            <a:spLocks noGrp="1"/>
          </p:cNvSpPr>
          <p:nvPr>
            <p:ph type="title"/>
          </p:nvPr>
        </p:nvSpPr>
        <p:spPr/>
        <p:txBody>
          <a:bodyPr/>
          <a:lstStyle/>
          <a:p>
            <a:r>
              <a:rPr lang="en-GB"/>
              <a:t>Key focus</a:t>
            </a:r>
          </a:p>
        </p:txBody>
      </p:sp>
      <p:sp>
        <p:nvSpPr>
          <p:cNvPr id="3" name="Content Placeholder 2">
            <a:extLst>
              <a:ext uri="{FF2B5EF4-FFF2-40B4-BE49-F238E27FC236}">
                <a16:creationId xmlns:a16="http://schemas.microsoft.com/office/drawing/2014/main" id="{13B9E204-9AEB-9829-6C04-55823A6C3613}"/>
              </a:ext>
            </a:extLst>
          </p:cNvPr>
          <p:cNvSpPr>
            <a:spLocks noGrp="1"/>
          </p:cNvSpPr>
          <p:nvPr>
            <p:ph idx="1"/>
          </p:nvPr>
        </p:nvSpPr>
        <p:spPr/>
        <p:txBody>
          <a:bodyPr/>
          <a:lstStyle/>
          <a:p>
            <a:r>
              <a:rPr lang="en-GB" b="1"/>
              <a:t>Increasing children’s activity levels to minimum 60 mins a day- </a:t>
            </a:r>
            <a:r>
              <a:rPr lang="en-GB"/>
              <a:t>this may be with or without families: </a:t>
            </a:r>
            <a:r>
              <a:rPr lang="en-GB" b="1" i="1"/>
              <a:t>1 million more by 2030!</a:t>
            </a:r>
          </a:p>
          <a:p>
            <a:r>
              <a:rPr lang="en-GB" b="1"/>
              <a:t>Ensuring partnership work to enable more joined up approaches to tackling the inequalities around engaging with sport and exercise</a:t>
            </a:r>
          </a:p>
          <a:p>
            <a:r>
              <a:rPr lang="en-GB" b="1"/>
              <a:t>Developing a collaborative approach with our CYP users to directly impact the direction and delivery of our work</a:t>
            </a:r>
          </a:p>
          <a:p>
            <a:r>
              <a:rPr lang="en-GB" b="1"/>
              <a:t>Ensure the findings of the HAF programme around provision, training and capacity are sustainable in future planning</a:t>
            </a:r>
          </a:p>
          <a:p>
            <a:endParaRPr lang="en-GB" b="1"/>
          </a:p>
          <a:p>
            <a:pPr marL="0" indent="0">
              <a:buNone/>
            </a:pPr>
            <a:endParaRPr lang="en-GB"/>
          </a:p>
          <a:p>
            <a:endParaRPr lang="en-GB"/>
          </a:p>
          <a:p>
            <a:endParaRPr lang="en-GB"/>
          </a:p>
        </p:txBody>
      </p:sp>
    </p:spTree>
    <p:extLst>
      <p:ext uri="{BB962C8B-B14F-4D97-AF65-F5344CB8AC3E}">
        <p14:creationId xmlns:p14="http://schemas.microsoft.com/office/powerpoint/2010/main" val="657214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8AEBAD-897F-8794-0E68-D9A7747CB8E9}"/>
              </a:ext>
            </a:extLst>
          </p:cNvPr>
          <p:cNvSpPr txBox="1"/>
          <p:nvPr/>
        </p:nvSpPr>
        <p:spPr>
          <a:xfrm>
            <a:off x="10510762" y="4045856"/>
            <a:ext cx="844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ea typeface="Questrial"/>
                <a:cs typeface="Questrial"/>
                <a:hlinkClick r:id="rId2"/>
              </a:rPr>
              <a:t>Video</a:t>
            </a:r>
            <a:endParaRPr lang="en-GB">
              <a:ea typeface="Questrial"/>
              <a:cs typeface="Questrial"/>
            </a:endParaRPr>
          </a:p>
        </p:txBody>
      </p:sp>
      <p:pic>
        <p:nvPicPr>
          <p:cNvPr id="12" name="Picture 11">
            <a:extLst>
              <a:ext uri="{FF2B5EF4-FFF2-40B4-BE49-F238E27FC236}">
                <a16:creationId xmlns:a16="http://schemas.microsoft.com/office/drawing/2014/main" id="{0CCEF9C0-04CF-4D9B-35A3-60068EDE471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 y="-1049"/>
            <a:ext cx="10331555" cy="6859587"/>
          </a:xfrm>
          <a:prstGeom prst="rect">
            <a:avLst/>
          </a:prstGeom>
        </p:spPr>
      </p:pic>
      <p:pic>
        <p:nvPicPr>
          <p:cNvPr id="5" name="Content Placeholder 4">
            <a:hlinkClick r:id="rId4"/>
            <a:extLst>
              <a:ext uri="{FF2B5EF4-FFF2-40B4-BE49-F238E27FC236}">
                <a16:creationId xmlns:a16="http://schemas.microsoft.com/office/drawing/2014/main" id="{E8214307-CC6C-12D0-E3C4-2DDAE180439D}"/>
              </a:ext>
              <a:ext uri="{C183D7F6-B498-43B3-948B-1728B52AA6E4}">
                <adec:decorative xmlns:adec="http://schemas.microsoft.com/office/drawing/2017/decorative" val="1"/>
              </a:ext>
            </a:extLst>
          </p:cNvPr>
          <p:cNvPicPr>
            <a:picLocks noGrp="1" noChangeAspect="1"/>
          </p:cNvPicPr>
          <p:nvPr>
            <p:ph idx="1"/>
          </p:nvPr>
        </p:nvPicPr>
        <p:blipFill>
          <a:blip r:embed="rId5"/>
          <a:stretch>
            <a:fillRect/>
          </a:stretch>
        </p:blipFill>
        <p:spPr>
          <a:xfrm>
            <a:off x="5939516" y="-4603"/>
            <a:ext cx="6172200" cy="2826521"/>
          </a:xfrm>
          <a:prstGeom prst="rect">
            <a:avLst/>
          </a:prstGeom>
        </p:spPr>
      </p:pic>
      <p:sp>
        <p:nvSpPr>
          <p:cNvPr id="6" name="Title 5">
            <a:extLst>
              <a:ext uri="{FF2B5EF4-FFF2-40B4-BE49-F238E27FC236}">
                <a16:creationId xmlns:a16="http://schemas.microsoft.com/office/drawing/2014/main" id="{5F574696-5E75-D90F-04E5-058C4894C9E4}"/>
              </a:ext>
              <a:ext uri="{C183D7F6-B498-43B3-948B-1728B52AA6E4}">
                <adec:decorative xmlns:adec="http://schemas.microsoft.com/office/drawing/2017/decorative" val="1"/>
              </a:ext>
            </a:extLst>
          </p:cNvPr>
          <p:cNvSpPr>
            <a:spLocks noGrp="1"/>
          </p:cNvSpPr>
          <p:nvPr>
            <p:ph type="title"/>
          </p:nvPr>
        </p:nvSpPr>
        <p:spPr>
          <a:xfrm>
            <a:off x="839788" y="-1600200"/>
            <a:ext cx="3932237" cy="1600200"/>
          </a:xfrm>
        </p:spPr>
        <p:txBody>
          <a:bodyPr vert="horz" lIns="91440" tIns="45720" rIns="91440" bIns="45720" rtlCol="0" anchor="b">
            <a:normAutofit/>
          </a:bodyPr>
          <a:lstStyle/>
          <a:p>
            <a:r>
              <a:rPr lang="en-GB" dirty="0"/>
              <a:t>Video</a:t>
            </a:r>
          </a:p>
        </p:txBody>
      </p:sp>
    </p:spTree>
    <p:extLst>
      <p:ext uri="{BB962C8B-B14F-4D97-AF65-F5344CB8AC3E}">
        <p14:creationId xmlns:p14="http://schemas.microsoft.com/office/powerpoint/2010/main" val="3085103865"/>
      </p:ext>
    </p:extLst>
  </p:cSld>
  <p:clrMapOvr>
    <a:masterClrMapping/>
  </p:clrMapOvr>
</p:sld>
</file>

<file path=ppt/theme/theme1.xml><?xml version="1.0" encoding="utf-8"?>
<a:theme xmlns:a="http://schemas.openxmlformats.org/drawingml/2006/main" name="Active Norfolk Theme 2022">
  <a:themeElements>
    <a:clrScheme name="Active Norfolk 2021">
      <a:dk1>
        <a:srgbClr val="00464F"/>
      </a:dk1>
      <a:lt1>
        <a:srgbClr val="C7FFFC"/>
      </a:lt1>
      <a:dk2>
        <a:srgbClr val="25636D"/>
      </a:dk2>
      <a:lt2>
        <a:srgbClr val="69C2BE"/>
      </a:lt2>
      <a:accent1>
        <a:srgbClr val="00464F"/>
      </a:accent1>
      <a:accent2>
        <a:srgbClr val="69C2BE"/>
      </a:accent2>
      <a:accent3>
        <a:srgbClr val="1B3057"/>
      </a:accent3>
      <a:accent4>
        <a:srgbClr val="99C45A"/>
      </a:accent4>
      <a:accent5>
        <a:srgbClr val="C7FFFC"/>
      </a:accent5>
      <a:accent6>
        <a:srgbClr val="25636D"/>
      </a:accent6>
      <a:hlink>
        <a:srgbClr val="6DD7E5"/>
      </a:hlink>
      <a:folHlink>
        <a:srgbClr val="C7FFFC"/>
      </a:folHlink>
    </a:clrScheme>
    <a:fontScheme name="Active Norfolk fonts">
      <a:majorFont>
        <a:latin typeface="DM Sans Medium"/>
        <a:ea typeface=""/>
        <a:cs typeface=""/>
      </a:majorFont>
      <a:minorFont>
        <a:latin typeface="Quest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4495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ctive Norfolk Theme 2022" id="{3B1C1E99-F2B0-4F39-8210-03139EE4AE47}" vid="{B5132070-C5FF-4A06-8F9E-8BDD14F249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d391113-094c-4272-bd59-d7a9a76b2edd">
      <Terms xmlns="http://schemas.microsoft.com/office/infopath/2007/PartnerControls"/>
    </lcf76f155ced4ddcb4097134ff3c332f>
    <TaxCatchAll xmlns="94202314-371f-4a32-9f59-6af7e294e9c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E234AB498C6441AE5D71DD1DC65A61" ma:contentTypeVersion="13" ma:contentTypeDescription="Create a new document." ma:contentTypeScope="" ma:versionID="4ca0da5ea03c167ef65541884a2c8c50">
  <xsd:schema xmlns:xsd="http://www.w3.org/2001/XMLSchema" xmlns:xs="http://www.w3.org/2001/XMLSchema" xmlns:p="http://schemas.microsoft.com/office/2006/metadata/properties" xmlns:ns2="4d391113-094c-4272-bd59-d7a9a76b2edd" xmlns:ns3="94202314-371f-4a32-9f59-6af7e294e9cd" targetNamespace="http://schemas.microsoft.com/office/2006/metadata/properties" ma:root="true" ma:fieldsID="091cd26612475900f65d9f6c77d47707" ns2:_="" ns3:_="">
    <xsd:import namespace="4d391113-094c-4272-bd59-d7a9a76b2edd"/>
    <xsd:import namespace="94202314-371f-4a32-9f59-6af7e294e9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391113-094c-4272-bd59-d7a9a76b2e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f71bbcc-0e19-47a0-832f-6df17fefd21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202314-371f-4a32-9f59-6af7e294e9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b4cbb5d-f235-48ac-956b-d1903922d358}" ma:internalName="TaxCatchAll" ma:showField="CatchAllData" ma:web="94202314-371f-4a32-9f59-6af7e294e9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4F08E1-3E30-4DB1-B7BC-C8B130F28FBE}">
  <ds:schemaRefs>
    <ds:schemaRef ds:uri="http://schemas.microsoft.com/office/2006/metadata/properties"/>
    <ds:schemaRef ds:uri="http://schemas.microsoft.com/office/2006/documentManagement/types"/>
    <ds:schemaRef ds:uri="http://purl.org/dc/elements/1.1/"/>
    <ds:schemaRef ds:uri="4d391113-094c-4272-bd59-d7a9a76b2edd"/>
    <ds:schemaRef ds:uri="http://schemas.microsoft.com/office/infopath/2007/PartnerControls"/>
    <ds:schemaRef ds:uri="94202314-371f-4a32-9f59-6af7e294e9cd"/>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711BBD7B-7CE4-45AC-BB73-8033C611B472}">
  <ds:schemaRefs>
    <ds:schemaRef ds:uri="http://schemas.microsoft.com/sharepoint/v3/contenttype/forms"/>
  </ds:schemaRefs>
</ds:datastoreItem>
</file>

<file path=customXml/itemProps3.xml><?xml version="1.0" encoding="utf-8"?>
<ds:datastoreItem xmlns:ds="http://schemas.openxmlformats.org/officeDocument/2006/customXml" ds:itemID="{3E4627B4-B5C5-4904-9684-E7B37707D8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391113-094c-4272-bd59-d7a9a76b2edd"/>
    <ds:schemaRef ds:uri="94202314-371f-4a32-9f59-6af7e294e9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Active Norfolk Theme 2022 - Copy</Template>
  <TotalTime>5</TotalTime>
  <Words>1154</Words>
  <Application>Microsoft Office PowerPoint</Application>
  <PresentationFormat>Widescreen</PresentationFormat>
  <Paragraphs>115</Paragraphs>
  <Slides>16</Slides>
  <Notes>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Active Norfolk Theme 2022</vt:lpstr>
      <vt:lpstr>Group agreement</vt:lpstr>
      <vt:lpstr>Welcome to  Active Norfolk</vt:lpstr>
      <vt:lpstr>Who is Active Norfolk?</vt:lpstr>
      <vt:lpstr>Latest on tackling health inequalities</vt:lpstr>
      <vt:lpstr>Care and treatment</vt:lpstr>
      <vt:lpstr>Our approach</vt:lpstr>
      <vt:lpstr>Children &amp; Young People Team</vt:lpstr>
      <vt:lpstr>Key focus</vt:lpstr>
      <vt:lpstr>Video</vt:lpstr>
      <vt:lpstr>Overview</vt:lpstr>
      <vt:lpstr>Since 2022</vt:lpstr>
      <vt:lpstr>                           Long Term</vt:lpstr>
      <vt:lpstr>Active Norfolk and Families and Friends</vt:lpstr>
      <vt:lpstr>Next steps</vt:lpstr>
      <vt:lpstr>Get in touch</vt:lpstr>
      <vt:lpstr>Please let us know what you think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Drake</dc:creator>
  <cp:lastModifiedBy>Genevieve Bouquet</cp:lastModifiedBy>
  <cp:revision>3</cp:revision>
  <dcterms:created xsi:type="dcterms:W3CDTF">2023-09-06T08:27:03Z</dcterms:created>
  <dcterms:modified xsi:type="dcterms:W3CDTF">2023-11-29T16:42:02Z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0x0101003BE234AB498C6441AE5D71DD1DC65A61</vt:lpwstr>
  </property>
  <property fmtid="{D5CDD505-2E9C-101B-9397-08002B2CF9AE}" pid="3" name="MediaServiceImageTags">
    <vt:lpwstr/>
  </property>
</Properties>
</file>