
<file path=[Content_Types].xml><?xml version="1.0" encoding="utf-8"?>
<Types xmlns="http://schemas.openxmlformats.org/package/2006/content-types">
  <Default Extension="emf" ContentType="image/x-emf"/>
  <Default Extension="jpeg" ContentType="image/jpeg"/>
  <Default Extension="m4v" ContentType="vide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 id="2147483648" r:id="rId5"/>
    <p:sldMasterId id="2147483684" r:id="rId6"/>
  </p:sldMasterIdLst>
  <p:notesMasterIdLst>
    <p:notesMasterId r:id="rId22"/>
  </p:notesMasterIdLst>
  <p:sldIdLst>
    <p:sldId id="256" r:id="rId7"/>
    <p:sldId id="257" r:id="rId8"/>
    <p:sldId id="4921" r:id="rId9"/>
    <p:sldId id="2147375770" r:id="rId10"/>
    <p:sldId id="4910" r:id="rId11"/>
    <p:sldId id="2147375784" r:id="rId12"/>
    <p:sldId id="525" r:id="rId13"/>
    <p:sldId id="526" r:id="rId14"/>
    <p:sldId id="528" r:id="rId15"/>
    <p:sldId id="534" r:id="rId16"/>
    <p:sldId id="529" r:id="rId17"/>
    <p:sldId id="4943" r:id="rId18"/>
    <p:sldId id="2147375786" r:id="rId19"/>
    <p:sldId id="2147375790" r:id="rId20"/>
    <p:sldId id="263" r:id="rId21"/>
  </p:sldIdLst>
  <p:sldSz cx="12192000" cy="6858000"/>
  <p:notesSz cx="6797675"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D39212-E0C4-51B8-EC14-6DAD4D0E654E}" name="Wilson, James - Childrens Services" initials="WS" userId="S::james.wilson@norfolk.gov.uk::140371b1-70df-482c-9b68-6c7fabb8d66c" providerId="AD"/>
  <p188:author id="{F5DCC419-4ACA-2F3D-8E77-B146DD985DAB}" name="Ben Aspey" initials="BA" userId="S::ben.aspey@norfolk.gov.uk::02a5f97e-0e5c-4c1a-bee2-0aa3663778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ltness, Dawn" initials="FD" lastIdx="7" clrIdx="0">
    <p:extLst>
      <p:ext uri="{19B8F6BF-5375-455C-9EA6-DF929625EA0E}">
        <p15:presenceInfo xmlns:p15="http://schemas.microsoft.com/office/powerpoint/2012/main" userId="S::rfcdf@norfolk.gov.uk::0c61c766-65ac-441f-9a4a-2665ca8b895d" providerId="AD"/>
      </p:ext>
    </p:extLst>
  </p:cmAuthor>
  <p:cmAuthor id="2" name="Wilson, James - Childrens Services" initials="WJCS" lastIdx="4" clrIdx="1">
    <p:extLst>
      <p:ext uri="{19B8F6BF-5375-455C-9EA6-DF929625EA0E}">
        <p15:presenceInfo xmlns:p15="http://schemas.microsoft.com/office/powerpoint/2012/main" userId="S::james.wilson@norfolk.gov.uk::140371b1-70df-482c-9b68-6c7fabb8d66c" providerId="AD"/>
      </p:ext>
    </p:extLst>
  </p:cmAuthor>
  <p:cmAuthor id="3" name="Fox-Boudewijn, Miles" initials="FM" lastIdx="5" clrIdx="2">
    <p:extLst>
      <p:ext uri="{19B8F6BF-5375-455C-9EA6-DF929625EA0E}">
        <p15:presenceInfo xmlns:p15="http://schemas.microsoft.com/office/powerpoint/2012/main" userId="S::rismf@norfolk.gov.uk::ba8ba3f8-60e3-4bfa-ad9b-bb147b9926e4" providerId="AD"/>
      </p:ext>
    </p:extLst>
  </p:cmAuthor>
  <p:cmAuthor id="4" name="Aspey, Ben" initials="AB" lastIdx="14" clrIdx="3">
    <p:extLst>
      <p:ext uri="{19B8F6BF-5375-455C-9EA6-DF929625EA0E}">
        <p15:presenceInfo xmlns:p15="http://schemas.microsoft.com/office/powerpoint/2012/main" userId="S::ben.aspey@norfolk.gov.uk::02a5f97e-0e5c-4c1a-bee2-0aa3663778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E9EBF5"/>
    <a:srgbClr val="29324C"/>
    <a:srgbClr val="CFD5EA"/>
    <a:srgbClr val="0070C0"/>
    <a:srgbClr val="FFFFFF"/>
    <a:srgbClr val="D9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50" d="100"/>
          <a:sy n="50" d="100"/>
        </p:scale>
        <p:origin x="32" y="200"/>
      </p:cViewPr>
      <p:guideLst/>
    </p:cSldViewPr>
  </p:slideViewPr>
  <p:outlineViewPr>
    <p:cViewPr>
      <p:scale>
        <a:sx n="33" d="100"/>
        <a:sy n="33" d="100"/>
      </p:scale>
      <p:origin x="0" y="-296"/>
    </p:cViewPr>
  </p:outlineViewPr>
  <p:notesTextViewPr>
    <p:cViewPr>
      <p:scale>
        <a:sx n="1" d="1"/>
        <a:sy n="1" d="1"/>
      </p:scale>
      <p:origin x="0" y="0"/>
    </p:cViewPr>
  </p:notesTextViewPr>
  <p:notesViewPr>
    <p:cSldViewPr snapToGrid="0">
      <p:cViewPr varScale="1">
        <p:scale>
          <a:sx n="76" d="100"/>
          <a:sy n="76" d="100"/>
        </p:scale>
        <p:origin x="4104"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hyperlink" Target="https://www.nhs.uk/conditions/social-care-and-support-guide/support-and-benefits-for-carers/being-a-young-carer-your-rights/#:~:text=You%27re%20a%20young%20carer,for%20a%20brother%20or%20sister." TargetMode="External"/><Relationship Id="rId2" Type="http://schemas.openxmlformats.org/officeDocument/2006/relationships/hyperlink" Target="https://www.youngcarersmatternorfolk.org/advice-for-professionals/toolkit-for-professionals/" TargetMode="External"/><Relationship Id="rId1" Type="http://schemas.openxmlformats.org/officeDocument/2006/relationships/hyperlink" Target="https://www.norfolk.gov.uk/care-support-and-health/get-help-with-looking-after-someone/young-carers" TargetMode="External"/><Relationship Id="rId4" Type="http://schemas.openxmlformats.org/officeDocument/2006/relationships/hyperlink" Target="https://carerspassports.uk/education/"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hyperlink" Target="https://www.nhs.uk/conditions/social-care-and-support-guide/support-and-benefits-for-carers/being-a-young-carer-your-rights/#:~:text=You%27re%20a%20young%20carer,for%20a%20brother%20or%20sister." TargetMode="External"/><Relationship Id="rId2" Type="http://schemas.openxmlformats.org/officeDocument/2006/relationships/hyperlink" Target="https://www.youngcarersmatternorfolk.org/advice-for-professionals/toolkit-for-professionals/" TargetMode="External"/><Relationship Id="rId1" Type="http://schemas.openxmlformats.org/officeDocument/2006/relationships/hyperlink" Target="https://www.norfolk.gov.uk/care-support-and-health/get-help-with-looking-after-someone/young-carers" TargetMode="External"/><Relationship Id="rId4" Type="http://schemas.openxmlformats.org/officeDocument/2006/relationships/hyperlink" Target="https://carerspassports.uk/educa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8653A-BAF7-49EA-AE43-0C5F25AEAB3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B28DEF0-5201-4F96-9178-0C9EB063CFE9}">
      <dgm:prSet/>
      <dgm:spPr/>
      <dgm:t>
        <a:bodyPr/>
        <a:lstStyle/>
        <a:p>
          <a:pPr>
            <a:lnSpc>
              <a:spcPct val="100000"/>
            </a:lnSpc>
          </a:pPr>
          <a:r>
            <a:rPr lang="en-GB" dirty="0"/>
            <a:t>Focus on identifying and supporting children and young people that are young carers at the earliest opportunity</a:t>
          </a:r>
          <a:endParaRPr lang="en-US" dirty="0"/>
        </a:p>
      </dgm:t>
    </dgm:pt>
    <dgm:pt modelId="{28C5211A-A24E-4A4A-8A88-35DA954AA2DD}" type="parTrans" cxnId="{416A1EC2-768E-474B-8084-E722302A2927}">
      <dgm:prSet/>
      <dgm:spPr/>
      <dgm:t>
        <a:bodyPr/>
        <a:lstStyle/>
        <a:p>
          <a:endParaRPr lang="en-US"/>
        </a:p>
      </dgm:t>
    </dgm:pt>
    <dgm:pt modelId="{50C61A75-7322-4AE1-A0CE-EE5631EABCEB}" type="sibTrans" cxnId="{416A1EC2-768E-474B-8084-E722302A2927}">
      <dgm:prSet/>
      <dgm:spPr/>
      <dgm:t>
        <a:bodyPr/>
        <a:lstStyle/>
        <a:p>
          <a:endParaRPr lang="en-US"/>
        </a:p>
      </dgm:t>
    </dgm:pt>
    <dgm:pt modelId="{44638688-FD74-405B-BD35-36C4808B2B11}">
      <dgm:prSet/>
      <dgm:spPr/>
      <dgm:t>
        <a:bodyPr/>
        <a:lstStyle/>
        <a:p>
          <a:pPr>
            <a:lnSpc>
              <a:spcPct val="100000"/>
            </a:lnSpc>
          </a:pPr>
          <a:r>
            <a:rPr lang="en-GB" dirty="0"/>
            <a:t>Listening to the voice of children and young people with partners and acting on what they say.</a:t>
          </a:r>
          <a:endParaRPr lang="en-US" dirty="0"/>
        </a:p>
      </dgm:t>
    </dgm:pt>
    <dgm:pt modelId="{1DB82BDA-BAD4-4DF3-BF60-912933F47735}" type="parTrans" cxnId="{E020EE72-A963-467D-B8A8-49446EF3F3AD}">
      <dgm:prSet/>
      <dgm:spPr/>
      <dgm:t>
        <a:bodyPr/>
        <a:lstStyle/>
        <a:p>
          <a:endParaRPr lang="en-US"/>
        </a:p>
      </dgm:t>
    </dgm:pt>
    <dgm:pt modelId="{356F6B59-335B-409F-8CC9-A045E13B6A64}" type="sibTrans" cxnId="{E020EE72-A963-467D-B8A8-49446EF3F3AD}">
      <dgm:prSet/>
      <dgm:spPr/>
      <dgm:t>
        <a:bodyPr/>
        <a:lstStyle/>
        <a:p>
          <a:endParaRPr lang="en-US"/>
        </a:p>
      </dgm:t>
    </dgm:pt>
    <dgm:pt modelId="{E3627054-1581-4C24-BD1E-AEF5476E9538}">
      <dgm:prSet/>
      <dgm:spPr/>
      <dgm:t>
        <a:bodyPr/>
        <a:lstStyle/>
        <a:p>
          <a:pPr>
            <a:lnSpc>
              <a:spcPct val="100000"/>
            </a:lnSpc>
          </a:pPr>
          <a:r>
            <a:rPr lang="en-GB" dirty="0"/>
            <a:t>Children, young people and their families can access the support they need that reduces or removes the risk of excessive and inappropriate care being undertaken so they can FLOURISH.</a:t>
          </a:r>
          <a:endParaRPr lang="en-US" dirty="0"/>
        </a:p>
      </dgm:t>
    </dgm:pt>
    <dgm:pt modelId="{489CF34F-DD61-4939-87C6-E6507621DE6E}" type="parTrans" cxnId="{7E37B325-5AFC-46B2-A02F-C2AAACD3DA09}">
      <dgm:prSet/>
      <dgm:spPr/>
      <dgm:t>
        <a:bodyPr/>
        <a:lstStyle/>
        <a:p>
          <a:endParaRPr lang="en-US"/>
        </a:p>
      </dgm:t>
    </dgm:pt>
    <dgm:pt modelId="{6A0AA37F-2C81-451D-B78F-A8D607F8B43D}" type="sibTrans" cxnId="{7E37B325-5AFC-46B2-A02F-C2AAACD3DA09}">
      <dgm:prSet/>
      <dgm:spPr/>
      <dgm:t>
        <a:bodyPr/>
        <a:lstStyle/>
        <a:p>
          <a:endParaRPr lang="en-US"/>
        </a:p>
      </dgm:t>
    </dgm:pt>
    <dgm:pt modelId="{6B960033-1F8D-4118-B6D7-797268E106F2}" type="pres">
      <dgm:prSet presAssocID="{BC68653A-BAF7-49EA-AE43-0C5F25AEAB34}" presName="root" presStyleCnt="0">
        <dgm:presLayoutVars>
          <dgm:dir/>
          <dgm:resizeHandles val="exact"/>
        </dgm:presLayoutVars>
      </dgm:prSet>
      <dgm:spPr/>
    </dgm:pt>
    <dgm:pt modelId="{AF5516BD-7227-4C70-B094-F7D2C00ED9EE}" type="pres">
      <dgm:prSet presAssocID="{EB28DEF0-5201-4F96-9178-0C9EB063CFE9}" presName="compNode" presStyleCnt="0"/>
      <dgm:spPr/>
    </dgm:pt>
    <dgm:pt modelId="{8F3A6A29-5100-4CC6-BD68-0F5BAD635A57}" type="pres">
      <dgm:prSet presAssocID="{EB28DEF0-5201-4F96-9178-0C9EB063CFE9}" presName="bgRect" presStyleLbl="bgShp" presStyleIdx="0" presStyleCnt="3"/>
      <dgm:spPr/>
    </dgm:pt>
    <dgm:pt modelId="{BD049441-821E-4A29-B708-9532FD1F2A8D}" type="pres">
      <dgm:prSet presAssocID="{EB28DEF0-5201-4F96-9178-0C9EB063CFE9}" presName="iconRect" presStyleLbl="node1" presStyleIdx="0" presStyleCnt="3" custLinFactNeighborX="4459" custLinFactNeighborY="-32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19727575-BD6B-4015-9169-6109277D2FB3}" type="pres">
      <dgm:prSet presAssocID="{EB28DEF0-5201-4F96-9178-0C9EB063CFE9}" presName="spaceRect" presStyleCnt="0"/>
      <dgm:spPr/>
    </dgm:pt>
    <dgm:pt modelId="{4DE06EBE-567D-4065-B04D-F0A15C893B08}" type="pres">
      <dgm:prSet presAssocID="{EB28DEF0-5201-4F96-9178-0C9EB063CFE9}" presName="parTx" presStyleLbl="revTx" presStyleIdx="0" presStyleCnt="3">
        <dgm:presLayoutVars>
          <dgm:chMax val="0"/>
          <dgm:chPref val="0"/>
        </dgm:presLayoutVars>
      </dgm:prSet>
      <dgm:spPr/>
    </dgm:pt>
    <dgm:pt modelId="{1A7AF8A9-A8BC-48AF-AAA0-27AAFFEC056C}" type="pres">
      <dgm:prSet presAssocID="{50C61A75-7322-4AE1-A0CE-EE5631EABCEB}" presName="sibTrans" presStyleCnt="0"/>
      <dgm:spPr/>
    </dgm:pt>
    <dgm:pt modelId="{C9126E37-ED40-4267-95B5-8EE9B4839FDC}" type="pres">
      <dgm:prSet presAssocID="{44638688-FD74-405B-BD35-36C4808B2B11}" presName="compNode" presStyleCnt="0"/>
      <dgm:spPr/>
    </dgm:pt>
    <dgm:pt modelId="{297DA448-824A-44BA-AA7D-E7DC84E2EAD5}" type="pres">
      <dgm:prSet presAssocID="{44638688-FD74-405B-BD35-36C4808B2B11}" presName="bgRect" presStyleLbl="bgShp" presStyleIdx="1" presStyleCnt="3"/>
      <dgm:spPr/>
    </dgm:pt>
    <dgm:pt modelId="{66F65D86-9F08-4572-B2B0-E0522A439EFD}" type="pres">
      <dgm:prSet presAssocID="{44638688-FD74-405B-BD35-36C4808B2B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ze"/>
        </a:ext>
      </dgm:extLst>
    </dgm:pt>
    <dgm:pt modelId="{6EAA8C1C-3941-4EE3-8F3B-65E6271FEE4B}" type="pres">
      <dgm:prSet presAssocID="{44638688-FD74-405B-BD35-36C4808B2B11}" presName="spaceRect" presStyleCnt="0"/>
      <dgm:spPr/>
    </dgm:pt>
    <dgm:pt modelId="{4C303BA1-361B-4E50-8BDC-D31116B1FEB0}" type="pres">
      <dgm:prSet presAssocID="{44638688-FD74-405B-BD35-36C4808B2B11}" presName="parTx" presStyleLbl="revTx" presStyleIdx="1" presStyleCnt="3">
        <dgm:presLayoutVars>
          <dgm:chMax val="0"/>
          <dgm:chPref val="0"/>
        </dgm:presLayoutVars>
      </dgm:prSet>
      <dgm:spPr/>
    </dgm:pt>
    <dgm:pt modelId="{0C680E74-6241-41EF-ABD5-4BCBF3031215}" type="pres">
      <dgm:prSet presAssocID="{356F6B59-335B-409F-8CC9-A045E13B6A64}" presName="sibTrans" presStyleCnt="0"/>
      <dgm:spPr/>
    </dgm:pt>
    <dgm:pt modelId="{DE541A21-4C2A-4901-88CF-A629D0852482}" type="pres">
      <dgm:prSet presAssocID="{E3627054-1581-4C24-BD1E-AEF5476E9538}" presName="compNode" presStyleCnt="0"/>
      <dgm:spPr/>
    </dgm:pt>
    <dgm:pt modelId="{C92A8A02-DC5B-4366-AC06-21A0121D2B27}" type="pres">
      <dgm:prSet presAssocID="{E3627054-1581-4C24-BD1E-AEF5476E9538}" presName="bgRect" presStyleLbl="bgShp" presStyleIdx="2" presStyleCnt="3" custLinFactNeighborX="335" custLinFactNeighborY="-1128"/>
      <dgm:spPr/>
    </dgm:pt>
    <dgm:pt modelId="{26EF2172-C129-4C98-BECB-F774766E296B}" type="pres">
      <dgm:prSet presAssocID="{E3627054-1581-4C24-BD1E-AEF5476E95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ild with Balloon"/>
        </a:ext>
      </dgm:extLst>
    </dgm:pt>
    <dgm:pt modelId="{7A19E939-5109-4B39-9F68-B8800D84FA9E}" type="pres">
      <dgm:prSet presAssocID="{E3627054-1581-4C24-BD1E-AEF5476E9538}" presName="spaceRect" presStyleCnt="0"/>
      <dgm:spPr/>
    </dgm:pt>
    <dgm:pt modelId="{13A8BD9F-979E-4089-A91F-89E9B2CB285D}" type="pres">
      <dgm:prSet presAssocID="{E3627054-1581-4C24-BD1E-AEF5476E9538}" presName="parTx" presStyleLbl="revTx" presStyleIdx="2" presStyleCnt="3">
        <dgm:presLayoutVars>
          <dgm:chMax val="0"/>
          <dgm:chPref val="0"/>
        </dgm:presLayoutVars>
      </dgm:prSet>
      <dgm:spPr/>
    </dgm:pt>
  </dgm:ptLst>
  <dgm:cxnLst>
    <dgm:cxn modelId="{7E37B325-5AFC-46B2-A02F-C2AAACD3DA09}" srcId="{BC68653A-BAF7-49EA-AE43-0C5F25AEAB34}" destId="{E3627054-1581-4C24-BD1E-AEF5476E9538}" srcOrd="2" destOrd="0" parTransId="{489CF34F-DD61-4939-87C6-E6507621DE6E}" sibTransId="{6A0AA37F-2C81-451D-B78F-A8D607F8B43D}"/>
    <dgm:cxn modelId="{729D2E29-C5E4-42C8-A8C7-C117F2139D23}" type="presOf" srcId="{E3627054-1581-4C24-BD1E-AEF5476E9538}" destId="{13A8BD9F-979E-4089-A91F-89E9B2CB285D}" srcOrd="0" destOrd="0" presId="urn:microsoft.com/office/officeart/2018/2/layout/IconVerticalSolidList"/>
    <dgm:cxn modelId="{BD6AE130-56F1-46FE-8747-EE3117C07D56}" type="presOf" srcId="{EB28DEF0-5201-4F96-9178-0C9EB063CFE9}" destId="{4DE06EBE-567D-4065-B04D-F0A15C893B08}" srcOrd="0" destOrd="0" presId="urn:microsoft.com/office/officeart/2018/2/layout/IconVerticalSolidList"/>
    <dgm:cxn modelId="{5399CB5B-9CB7-48ED-B1B1-6039F218F329}" type="presOf" srcId="{BC68653A-BAF7-49EA-AE43-0C5F25AEAB34}" destId="{6B960033-1F8D-4118-B6D7-797268E106F2}" srcOrd="0" destOrd="0" presId="urn:microsoft.com/office/officeart/2018/2/layout/IconVerticalSolidList"/>
    <dgm:cxn modelId="{E020EE72-A963-467D-B8A8-49446EF3F3AD}" srcId="{BC68653A-BAF7-49EA-AE43-0C5F25AEAB34}" destId="{44638688-FD74-405B-BD35-36C4808B2B11}" srcOrd="1" destOrd="0" parTransId="{1DB82BDA-BAD4-4DF3-BF60-912933F47735}" sibTransId="{356F6B59-335B-409F-8CC9-A045E13B6A64}"/>
    <dgm:cxn modelId="{852CA8A8-4B56-42A8-8083-6D8D63555913}" type="presOf" srcId="{44638688-FD74-405B-BD35-36C4808B2B11}" destId="{4C303BA1-361B-4E50-8BDC-D31116B1FEB0}" srcOrd="0" destOrd="0" presId="urn:microsoft.com/office/officeart/2018/2/layout/IconVerticalSolidList"/>
    <dgm:cxn modelId="{416A1EC2-768E-474B-8084-E722302A2927}" srcId="{BC68653A-BAF7-49EA-AE43-0C5F25AEAB34}" destId="{EB28DEF0-5201-4F96-9178-0C9EB063CFE9}" srcOrd="0" destOrd="0" parTransId="{28C5211A-A24E-4A4A-8A88-35DA954AA2DD}" sibTransId="{50C61A75-7322-4AE1-A0CE-EE5631EABCEB}"/>
    <dgm:cxn modelId="{A91B1627-0AD3-4A8B-9F84-5B81B19D8AF3}" type="presParOf" srcId="{6B960033-1F8D-4118-B6D7-797268E106F2}" destId="{AF5516BD-7227-4C70-B094-F7D2C00ED9EE}" srcOrd="0" destOrd="0" presId="urn:microsoft.com/office/officeart/2018/2/layout/IconVerticalSolidList"/>
    <dgm:cxn modelId="{F70E798E-C525-4051-A9D6-45764B2D9A6B}" type="presParOf" srcId="{AF5516BD-7227-4C70-B094-F7D2C00ED9EE}" destId="{8F3A6A29-5100-4CC6-BD68-0F5BAD635A57}" srcOrd="0" destOrd="0" presId="urn:microsoft.com/office/officeart/2018/2/layout/IconVerticalSolidList"/>
    <dgm:cxn modelId="{97844407-85B5-4DB6-8A13-F152223B99A6}" type="presParOf" srcId="{AF5516BD-7227-4C70-B094-F7D2C00ED9EE}" destId="{BD049441-821E-4A29-B708-9532FD1F2A8D}" srcOrd="1" destOrd="0" presId="urn:microsoft.com/office/officeart/2018/2/layout/IconVerticalSolidList"/>
    <dgm:cxn modelId="{FC79865A-08E7-40B0-8243-B71D34894B91}" type="presParOf" srcId="{AF5516BD-7227-4C70-B094-F7D2C00ED9EE}" destId="{19727575-BD6B-4015-9169-6109277D2FB3}" srcOrd="2" destOrd="0" presId="urn:microsoft.com/office/officeart/2018/2/layout/IconVerticalSolidList"/>
    <dgm:cxn modelId="{7F084BD6-4550-4335-B5B9-659926E7BFC4}" type="presParOf" srcId="{AF5516BD-7227-4C70-B094-F7D2C00ED9EE}" destId="{4DE06EBE-567D-4065-B04D-F0A15C893B08}" srcOrd="3" destOrd="0" presId="urn:microsoft.com/office/officeart/2018/2/layout/IconVerticalSolidList"/>
    <dgm:cxn modelId="{1BB039D3-A4BF-43FC-8E8A-EFD7C58C875F}" type="presParOf" srcId="{6B960033-1F8D-4118-B6D7-797268E106F2}" destId="{1A7AF8A9-A8BC-48AF-AAA0-27AAFFEC056C}" srcOrd="1" destOrd="0" presId="urn:microsoft.com/office/officeart/2018/2/layout/IconVerticalSolidList"/>
    <dgm:cxn modelId="{3EA5321E-4C29-46F2-B4C9-FCED69AED519}" type="presParOf" srcId="{6B960033-1F8D-4118-B6D7-797268E106F2}" destId="{C9126E37-ED40-4267-95B5-8EE9B4839FDC}" srcOrd="2" destOrd="0" presId="urn:microsoft.com/office/officeart/2018/2/layout/IconVerticalSolidList"/>
    <dgm:cxn modelId="{AC3F4A46-82A2-4984-8FC3-166C42C3589C}" type="presParOf" srcId="{C9126E37-ED40-4267-95B5-8EE9B4839FDC}" destId="{297DA448-824A-44BA-AA7D-E7DC84E2EAD5}" srcOrd="0" destOrd="0" presId="urn:microsoft.com/office/officeart/2018/2/layout/IconVerticalSolidList"/>
    <dgm:cxn modelId="{50D40CCC-83DC-4FBA-A50A-18F7832FD198}" type="presParOf" srcId="{C9126E37-ED40-4267-95B5-8EE9B4839FDC}" destId="{66F65D86-9F08-4572-B2B0-E0522A439EFD}" srcOrd="1" destOrd="0" presId="urn:microsoft.com/office/officeart/2018/2/layout/IconVerticalSolidList"/>
    <dgm:cxn modelId="{F7D49C73-90F9-488F-A807-CECDAD3C749F}" type="presParOf" srcId="{C9126E37-ED40-4267-95B5-8EE9B4839FDC}" destId="{6EAA8C1C-3941-4EE3-8F3B-65E6271FEE4B}" srcOrd="2" destOrd="0" presId="urn:microsoft.com/office/officeart/2018/2/layout/IconVerticalSolidList"/>
    <dgm:cxn modelId="{C8A3AAD3-F843-4B5F-A97C-A2FB9FF2ECEE}" type="presParOf" srcId="{C9126E37-ED40-4267-95B5-8EE9B4839FDC}" destId="{4C303BA1-361B-4E50-8BDC-D31116B1FEB0}" srcOrd="3" destOrd="0" presId="urn:microsoft.com/office/officeart/2018/2/layout/IconVerticalSolidList"/>
    <dgm:cxn modelId="{9FF70379-26D3-41C2-AFC7-F6D4450A63CF}" type="presParOf" srcId="{6B960033-1F8D-4118-B6D7-797268E106F2}" destId="{0C680E74-6241-41EF-ABD5-4BCBF3031215}" srcOrd="3" destOrd="0" presId="urn:microsoft.com/office/officeart/2018/2/layout/IconVerticalSolidList"/>
    <dgm:cxn modelId="{268B161B-A627-420D-880F-7E68BA0B6E3D}" type="presParOf" srcId="{6B960033-1F8D-4118-B6D7-797268E106F2}" destId="{DE541A21-4C2A-4901-88CF-A629D0852482}" srcOrd="4" destOrd="0" presId="urn:microsoft.com/office/officeart/2018/2/layout/IconVerticalSolidList"/>
    <dgm:cxn modelId="{92F694AA-4AE7-474D-8CCB-912802F4F61D}" type="presParOf" srcId="{DE541A21-4C2A-4901-88CF-A629D0852482}" destId="{C92A8A02-DC5B-4366-AC06-21A0121D2B27}" srcOrd="0" destOrd="0" presId="urn:microsoft.com/office/officeart/2018/2/layout/IconVerticalSolidList"/>
    <dgm:cxn modelId="{E75C5D9F-51FD-4C75-AD86-D0577C2D5F92}" type="presParOf" srcId="{DE541A21-4C2A-4901-88CF-A629D0852482}" destId="{26EF2172-C129-4C98-BECB-F774766E296B}" srcOrd="1" destOrd="0" presId="urn:microsoft.com/office/officeart/2018/2/layout/IconVerticalSolidList"/>
    <dgm:cxn modelId="{51CEB5D4-E753-4FC1-BB9B-17D839C3C6BA}" type="presParOf" srcId="{DE541A21-4C2A-4901-88CF-A629D0852482}" destId="{7A19E939-5109-4B39-9F68-B8800D84FA9E}" srcOrd="2" destOrd="0" presId="urn:microsoft.com/office/officeart/2018/2/layout/IconVerticalSolidList"/>
    <dgm:cxn modelId="{DBE6B2FE-CD18-4089-AD2B-3061517B8FDE}" type="presParOf" srcId="{DE541A21-4C2A-4901-88CF-A629D0852482}" destId="{13A8BD9F-979E-4089-A91F-89E9B2CB28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341E2D-BA33-42E2-9BCD-B694DD866A6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284E1586-0B23-44B6-B166-7FC2FDACD4E8}">
      <dgm:prSet/>
      <dgm:spPr/>
      <dgm:t>
        <a:bodyPr/>
        <a:lstStyle/>
        <a:p>
          <a:r>
            <a:rPr lang="en-GB" dirty="0"/>
            <a:t>Assessment &amp; Support</a:t>
          </a:r>
        </a:p>
      </dgm:t>
    </dgm:pt>
    <dgm:pt modelId="{FDCD7772-B9F5-4D82-9AC2-3C80C93C972B}" type="parTrans" cxnId="{A1D194DF-D9D3-44E0-806B-7A7AA5FD19FB}">
      <dgm:prSet/>
      <dgm:spPr/>
      <dgm:t>
        <a:bodyPr/>
        <a:lstStyle/>
        <a:p>
          <a:endParaRPr lang="en-GB"/>
        </a:p>
      </dgm:t>
    </dgm:pt>
    <dgm:pt modelId="{30DFF85A-B5B4-4B31-812A-B4848ECEA8B6}" type="sibTrans" cxnId="{A1D194DF-D9D3-44E0-806B-7A7AA5FD19FB}">
      <dgm:prSet/>
      <dgm:spPr/>
      <dgm:t>
        <a:bodyPr/>
        <a:lstStyle/>
        <a:p>
          <a:endParaRPr lang="en-GB"/>
        </a:p>
      </dgm:t>
    </dgm:pt>
    <dgm:pt modelId="{8F782AB1-78A9-4589-96A6-68BDEC4E727E}">
      <dgm:prSet/>
      <dgm:spPr/>
      <dgm:t>
        <a:bodyPr/>
        <a:lstStyle/>
        <a:p>
          <a:r>
            <a:rPr lang="en-GB" dirty="0"/>
            <a:t>Education </a:t>
          </a:r>
          <a:endParaRPr lang="en-US" dirty="0"/>
        </a:p>
      </dgm:t>
    </dgm:pt>
    <dgm:pt modelId="{1636D34C-665C-468A-AF68-F77832EDC963}" type="parTrans" cxnId="{E6D21F1F-C54A-4E17-A6E6-253E0D6B57AE}">
      <dgm:prSet/>
      <dgm:spPr/>
      <dgm:t>
        <a:bodyPr/>
        <a:lstStyle/>
        <a:p>
          <a:endParaRPr lang="en-GB"/>
        </a:p>
      </dgm:t>
    </dgm:pt>
    <dgm:pt modelId="{A6D2F4E5-AA61-4A2A-887F-13A1E50FC032}" type="sibTrans" cxnId="{E6D21F1F-C54A-4E17-A6E6-253E0D6B57AE}">
      <dgm:prSet/>
      <dgm:spPr/>
      <dgm:t>
        <a:bodyPr/>
        <a:lstStyle/>
        <a:p>
          <a:endParaRPr lang="en-GB"/>
        </a:p>
      </dgm:t>
    </dgm:pt>
    <dgm:pt modelId="{150C4D46-FD70-4328-9C06-E89A4622D1DD}">
      <dgm:prSet/>
      <dgm:spPr/>
      <dgm:t>
        <a:bodyPr/>
        <a:lstStyle/>
        <a:p>
          <a:r>
            <a:rPr lang="en-US" dirty="0"/>
            <a:t>Health</a:t>
          </a:r>
        </a:p>
      </dgm:t>
    </dgm:pt>
    <dgm:pt modelId="{0F7C2477-00CF-4700-B78C-DA999E312661}" type="parTrans" cxnId="{9D2A9F8E-16F9-4C18-9F07-3B3E6AF83F2C}">
      <dgm:prSet/>
      <dgm:spPr/>
      <dgm:t>
        <a:bodyPr/>
        <a:lstStyle/>
        <a:p>
          <a:endParaRPr lang="en-GB"/>
        </a:p>
      </dgm:t>
    </dgm:pt>
    <dgm:pt modelId="{EA5ADAD9-1E1A-4479-8EA5-D7EA021FB8E9}" type="sibTrans" cxnId="{9D2A9F8E-16F9-4C18-9F07-3B3E6AF83F2C}">
      <dgm:prSet/>
      <dgm:spPr/>
      <dgm:t>
        <a:bodyPr/>
        <a:lstStyle/>
        <a:p>
          <a:endParaRPr lang="en-GB"/>
        </a:p>
      </dgm:t>
    </dgm:pt>
    <dgm:pt modelId="{C91F7AB6-74F3-4803-BB15-FD386FB1AACA}">
      <dgm:prSet/>
      <dgm:spPr/>
      <dgm:t>
        <a:bodyPr/>
        <a:lstStyle/>
        <a:p>
          <a:r>
            <a:rPr lang="en-US" dirty="0"/>
            <a:t>Communications &amp; Co-production</a:t>
          </a:r>
        </a:p>
      </dgm:t>
    </dgm:pt>
    <dgm:pt modelId="{906FE2A5-4804-441E-B368-A52900C3A811}" type="parTrans" cxnId="{4405FB88-6780-4385-803B-092E7C799BCC}">
      <dgm:prSet/>
      <dgm:spPr/>
      <dgm:t>
        <a:bodyPr/>
        <a:lstStyle/>
        <a:p>
          <a:endParaRPr lang="en-GB"/>
        </a:p>
      </dgm:t>
    </dgm:pt>
    <dgm:pt modelId="{353793F6-B73B-4745-B598-EAE5D0B269DB}" type="sibTrans" cxnId="{4405FB88-6780-4385-803B-092E7C799BCC}">
      <dgm:prSet/>
      <dgm:spPr/>
      <dgm:t>
        <a:bodyPr/>
        <a:lstStyle/>
        <a:p>
          <a:endParaRPr lang="en-GB"/>
        </a:p>
      </dgm:t>
    </dgm:pt>
    <dgm:pt modelId="{6244DB10-F260-4342-92C3-B280BC9118DD}" type="pres">
      <dgm:prSet presAssocID="{2C341E2D-BA33-42E2-9BCD-B694DD866A64}" presName="diagram" presStyleCnt="0">
        <dgm:presLayoutVars>
          <dgm:dir/>
          <dgm:resizeHandles val="exact"/>
        </dgm:presLayoutVars>
      </dgm:prSet>
      <dgm:spPr/>
    </dgm:pt>
    <dgm:pt modelId="{766DE49D-2F9F-40BD-8C7E-9291A9695392}" type="pres">
      <dgm:prSet presAssocID="{284E1586-0B23-44B6-B166-7FC2FDACD4E8}" presName="node" presStyleLbl="node1" presStyleIdx="0" presStyleCnt="4" custLinFactY="13893" custLinFactNeighborX="51561" custLinFactNeighborY="100000">
        <dgm:presLayoutVars>
          <dgm:bulletEnabled val="1"/>
        </dgm:presLayoutVars>
      </dgm:prSet>
      <dgm:spPr/>
    </dgm:pt>
    <dgm:pt modelId="{821AFB66-3DB9-4C93-918B-7C1D1DE47328}" type="pres">
      <dgm:prSet presAssocID="{30DFF85A-B5B4-4B31-812A-B4848ECEA8B6}" presName="sibTrans" presStyleCnt="0"/>
      <dgm:spPr/>
    </dgm:pt>
    <dgm:pt modelId="{6D7D75FA-84DC-4B09-9E86-4FA818D639C5}" type="pres">
      <dgm:prSet presAssocID="{8F782AB1-78A9-4589-96A6-68BDEC4E727E}" presName="node" presStyleLbl="node1" presStyleIdx="1" presStyleCnt="4" custLinFactNeighborX="-58542" custLinFactNeighborY="-17">
        <dgm:presLayoutVars>
          <dgm:bulletEnabled val="1"/>
        </dgm:presLayoutVars>
      </dgm:prSet>
      <dgm:spPr/>
    </dgm:pt>
    <dgm:pt modelId="{96BC1FC9-8899-49AC-9299-E054ADBF7D7F}" type="pres">
      <dgm:prSet presAssocID="{A6D2F4E5-AA61-4A2A-887F-13A1E50FC032}" presName="sibTrans" presStyleCnt="0"/>
      <dgm:spPr/>
    </dgm:pt>
    <dgm:pt modelId="{E6ECDDA7-9073-4893-A91E-5CB620883A07}" type="pres">
      <dgm:prSet presAssocID="{150C4D46-FD70-4328-9C06-E89A4622D1DD}" presName="node" presStyleLbl="node1" presStyleIdx="2" presStyleCnt="4" custLinFactNeighborX="-57907" custLinFactNeighborY="-17">
        <dgm:presLayoutVars>
          <dgm:bulletEnabled val="1"/>
        </dgm:presLayoutVars>
      </dgm:prSet>
      <dgm:spPr/>
    </dgm:pt>
    <dgm:pt modelId="{8F2CAD66-53CA-4E00-A685-DD1C6644D605}" type="pres">
      <dgm:prSet presAssocID="{EA5ADAD9-1E1A-4479-8EA5-D7EA021FB8E9}" presName="sibTrans" presStyleCnt="0"/>
      <dgm:spPr/>
    </dgm:pt>
    <dgm:pt modelId="{D0C35036-0D83-4182-A784-6663AC8F69D2}" type="pres">
      <dgm:prSet presAssocID="{C91F7AB6-74F3-4803-BB15-FD386FB1AACA}" presName="node" presStyleLbl="node1" presStyleIdx="3" presStyleCnt="4" custLinFactNeighborX="52672" custLinFactNeighborY="-4228">
        <dgm:presLayoutVars>
          <dgm:bulletEnabled val="1"/>
        </dgm:presLayoutVars>
      </dgm:prSet>
      <dgm:spPr/>
    </dgm:pt>
  </dgm:ptLst>
  <dgm:cxnLst>
    <dgm:cxn modelId="{E6D21F1F-C54A-4E17-A6E6-253E0D6B57AE}" srcId="{2C341E2D-BA33-42E2-9BCD-B694DD866A64}" destId="{8F782AB1-78A9-4589-96A6-68BDEC4E727E}" srcOrd="1" destOrd="0" parTransId="{1636D34C-665C-468A-AF68-F77832EDC963}" sibTransId="{A6D2F4E5-AA61-4A2A-887F-13A1E50FC032}"/>
    <dgm:cxn modelId="{F1902F6B-447F-49C8-A75A-FBA292D84F61}" type="presOf" srcId="{8F782AB1-78A9-4589-96A6-68BDEC4E727E}" destId="{6D7D75FA-84DC-4B09-9E86-4FA818D639C5}" srcOrd="0" destOrd="0" presId="urn:microsoft.com/office/officeart/2005/8/layout/default"/>
    <dgm:cxn modelId="{2220FD7B-F11C-44F0-B542-240E9A949138}" type="presOf" srcId="{C91F7AB6-74F3-4803-BB15-FD386FB1AACA}" destId="{D0C35036-0D83-4182-A784-6663AC8F69D2}" srcOrd="0" destOrd="0" presId="urn:microsoft.com/office/officeart/2005/8/layout/default"/>
    <dgm:cxn modelId="{4405FB88-6780-4385-803B-092E7C799BCC}" srcId="{2C341E2D-BA33-42E2-9BCD-B694DD866A64}" destId="{C91F7AB6-74F3-4803-BB15-FD386FB1AACA}" srcOrd="3" destOrd="0" parTransId="{906FE2A5-4804-441E-B368-A52900C3A811}" sibTransId="{353793F6-B73B-4745-B598-EAE5D0B269DB}"/>
    <dgm:cxn modelId="{9D2A9F8E-16F9-4C18-9F07-3B3E6AF83F2C}" srcId="{2C341E2D-BA33-42E2-9BCD-B694DD866A64}" destId="{150C4D46-FD70-4328-9C06-E89A4622D1DD}" srcOrd="2" destOrd="0" parTransId="{0F7C2477-00CF-4700-B78C-DA999E312661}" sibTransId="{EA5ADAD9-1E1A-4479-8EA5-D7EA021FB8E9}"/>
    <dgm:cxn modelId="{97E7AC96-F379-4B27-967B-508A530719A2}" type="presOf" srcId="{284E1586-0B23-44B6-B166-7FC2FDACD4E8}" destId="{766DE49D-2F9F-40BD-8C7E-9291A9695392}" srcOrd="0" destOrd="0" presId="urn:microsoft.com/office/officeart/2005/8/layout/default"/>
    <dgm:cxn modelId="{C87AA3A9-BB51-47A1-8150-7A4915C4C6C1}" type="presOf" srcId="{2C341E2D-BA33-42E2-9BCD-B694DD866A64}" destId="{6244DB10-F260-4342-92C3-B280BC9118DD}" srcOrd="0" destOrd="0" presId="urn:microsoft.com/office/officeart/2005/8/layout/default"/>
    <dgm:cxn modelId="{DE5142D6-8FEB-428C-8593-6BDBB453BEF5}" type="presOf" srcId="{150C4D46-FD70-4328-9C06-E89A4622D1DD}" destId="{E6ECDDA7-9073-4893-A91E-5CB620883A07}" srcOrd="0" destOrd="0" presId="urn:microsoft.com/office/officeart/2005/8/layout/default"/>
    <dgm:cxn modelId="{A1D194DF-D9D3-44E0-806B-7A7AA5FD19FB}" srcId="{2C341E2D-BA33-42E2-9BCD-B694DD866A64}" destId="{284E1586-0B23-44B6-B166-7FC2FDACD4E8}" srcOrd="0" destOrd="0" parTransId="{FDCD7772-B9F5-4D82-9AC2-3C80C93C972B}" sibTransId="{30DFF85A-B5B4-4B31-812A-B4848ECEA8B6}"/>
    <dgm:cxn modelId="{C5940B00-962C-4C1D-A2CC-265E3B787D0D}" type="presParOf" srcId="{6244DB10-F260-4342-92C3-B280BC9118DD}" destId="{766DE49D-2F9F-40BD-8C7E-9291A9695392}" srcOrd="0" destOrd="0" presId="urn:microsoft.com/office/officeart/2005/8/layout/default"/>
    <dgm:cxn modelId="{A36147E5-D599-455B-B635-B152605C1894}" type="presParOf" srcId="{6244DB10-F260-4342-92C3-B280BC9118DD}" destId="{821AFB66-3DB9-4C93-918B-7C1D1DE47328}" srcOrd="1" destOrd="0" presId="urn:microsoft.com/office/officeart/2005/8/layout/default"/>
    <dgm:cxn modelId="{ED7805F7-C423-4D64-BB73-B7B5575C426A}" type="presParOf" srcId="{6244DB10-F260-4342-92C3-B280BC9118DD}" destId="{6D7D75FA-84DC-4B09-9E86-4FA818D639C5}" srcOrd="2" destOrd="0" presId="urn:microsoft.com/office/officeart/2005/8/layout/default"/>
    <dgm:cxn modelId="{467736D8-811D-4F49-8ED3-A8083460F772}" type="presParOf" srcId="{6244DB10-F260-4342-92C3-B280BC9118DD}" destId="{96BC1FC9-8899-49AC-9299-E054ADBF7D7F}" srcOrd="3" destOrd="0" presId="urn:microsoft.com/office/officeart/2005/8/layout/default"/>
    <dgm:cxn modelId="{ADD337A8-AD53-4CC6-9996-344AB4845CB2}" type="presParOf" srcId="{6244DB10-F260-4342-92C3-B280BC9118DD}" destId="{E6ECDDA7-9073-4893-A91E-5CB620883A07}" srcOrd="4" destOrd="0" presId="urn:microsoft.com/office/officeart/2005/8/layout/default"/>
    <dgm:cxn modelId="{17285898-BFED-4972-B6DE-F3A3B34C9CCD}" type="presParOf" srcId="{6244DB10-F260-4342-92C3-B280BC9118DD}" destId="{8F2CAD66-53CA-4E00-A685-DD1C6644D605}" srcOrd="5" destOrd="0" presId="urn:microsoft.com/office/officeart/2005/8/layout/default"/>
    <dgm:cxn modelId="{0B83EE0C-D2D6-4A76-B289-DBE381895770}" type="presParOf" srcId="{6244DB10-F260-4342-92C3-B280BC9118DD}" destId="{D0C35036-0D83-4182-A784-6663AC8F69D2}"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E62BD1-8D90-4C22-912F-D1F3A64F566F}" type="doc">
      <dgm:prSet loTypeId="urn:microsoft.com/office/officeart/2005/8/layout/target1" loCatId="relationship" qsTypeId="urn:microsoft.com/office/officeart/2005/8/quickstyle/simple1" qsCatId="simple" csTypeId="urn:microsoft.com/office/officeart/2005/8/colors/accent1_2" csCatId="accent1" phldr="1"/>
      <dgm:spPr/>
    </dgm:pt>
    <dgm:pt modelId="{7761611D-50DF-43CF-8C47-2D52457BF3DD}">
      <dgm:prSet phldrT="[Text]" custT="1"/>
      <dgm:spPr/>
      <dgm:t>
        <a:bodyPr/>
        <a:lstStyle/>
        <a:p>
          <a:r>
            <a:rPr lang="en-GB" sz="2400" b="1" dirty="0"/>
            <a:t>1)</a:t>
          </a:r>
        </a:p>
      </dgm:t>
    </dgm:pt>
    <dgm:pt modelId="{0BE8ACEC-3359-4DDE-899F-AF89C3CB7813}" type="parTrans" cxnId="{B4B5168E-BEC8-4D7C-9BAF-83DE1F753EA7}">
      <dgm:prSet/>
      <dgm:spPr/>
      <dgm:t>
        <a:bodyPr/>
        <a:lstStyle/>
        <a:p>
          <a:endParaRPr lang="en-GB"/>
        </a:p>
      </dgm:t>
    </dgm:pt>
    <dgm:pt modelId="{735BFC51-0C38-4389-838A-09A6C18BABF0}" type="sibTrans" cxnId="{B4B5168E-BEC8-4D7C-9BAF-83DE1F753EA7}">
      <dgm:prSet/>
      <dgm:spPr/>
      <dgm:t>
        <a:bodyPr/>
        <a:lstStyle/>
        <a:p>
          <a:endParaRPr lang="en-GB"/>
        </a:p>
      </dgm:t>
    </dgm:pt>
    <dgm:pt modelId="{B3DCA079-B5CF-4F93-9288-68FBCE7902BB}">
      <dgm:prSet phldrT="[Text]" custT="1"/>
      <dgm:spPr/>
      <dgm:t>
        <a:bodyPr/>
        <a:lstStyle/>
        <a:p>
          <a:r>
            <a:rPr lang="en-GB" sz="2400" b="1" dirty="0"/>
            <a:t>2)</a:t>
          </a:r>
        </a:p>
      </dgm:t>
    </dgm:pt>
    <dgm:pt modelId="{D99A1C5E-F327-4FA0-8186-7028B230411B}" type="parTrans" cxnId="{963B3904-F1A3-4EAD-8438-71D812109762}">
      <dgm:prSet/>
      <dgm:spPr/>
      <dgm:t>
        <a:bodyPr/>
        <a:lstStyle/>
        <a:p>
          <a:endParaRPr lang="en-GB"/>
        </a:p>
      </dgm:t>
    </dgm:pt>
    <dgm:pt modelId="{66A009BD-E115-4AC1-A52F-4C693AD7499E}" type="sibTrans" cxnId="{963B3904-F1A3-4EAD-8438-71D812109762}">
      <dgm:prSet/>
      <dgm:spPr/>
      <dgm:t>
        <a:bodyPr/>
        <a:lstStyle/>
        <a:p>
          <a:endParaRPr lang="en-GB"/>
        </a:p>
      </dgm:t>
    </dgm:pt>
    <dgm:pt modelId="{03386EF0-680C-443D-9EC4-DD5FAE006411}">
      <dgm:prSet phldrT="[Text]" custT="1"/>
      <dgm:spPr/>
      <dgm:t>
        <a:bodyPr/>
        <a:lstStyle/>
        <a:p>
          <a:r>
            <a:rPr lang="en-GB" sz="2400" b="1" dirty="0"/>
            <a:t>3)</a:t>
          </a:r>
        </a:p>
      </dgm:t>
    </dgm:pt>
    <dgm:pt modelId="{E4912C92-CF79-4085-B8F7-7A02A82872C3}" type="parTrans" cxnId="{41818BC0-ED7A-4A39-AAF0-59F6E38846C7}">
      <dgm:prSet/>
      <dgm:spPr/>
      <dgm:t>
        <a:bodyPr/>
        <a:lstStyle/>
        <a:p>
          <a:endParaRPr lang="en-GB"/>
        </a:p>
      </dgm:t>
    </dgm:pt>
    <dgm:pt modelId="{6E8D6E52-54AE-4219-954B-4A526DE0EE5C}" type="sibTrans" cxnId="{41818BC0-ED7A-4A39-AAF0-59F6E38846C7}">
      <dgm:prSet/>
      <dgm:spPr/>
      <dgm:t>
        <a:bodyPr/>
        <a:lstStyle/>
        <a:p>
          <a:endParaRPr lang="en-GB"/>
        </a:p>
      </dgm:t>
    </dgm:pt>
    <dgm:pt modelId="{37245CAE-BADE-4AB2-A197-AFD3859BA12E}" type="pres">
      <dgm:prSet presAssocID="{84E62BD1-8D90-4C22-912F-D1F3A64F566F}" presName="composite" presStyleCnt="0">
        <dgm:presLayoutVars>
          <dgm:chMax val="5"/>
          <dgm:dir/>
          <dgm:resizeHandles val="exact"/>
        </dgm:presLayoutVars>
      </dgm:prSet>
      <dgm:spPr/>
    </dgm:pt>
    <dgm:pt modelId="{CD80AAAD-B91C-44A5-B733-703639FDCC9A}" type="pres">
      <dgm:prSet presAssocID="{7761611D-50DF-43CF-8C47-2D52457BF3DD}" presName="circle1" presStyleLbl="lnNode1" presStyleIdx="0" presStyleCnt="3"/>
      <dgm:spPr>
        <a:solidFill>
          <a:schemeClr val="accent2">
            <a:lumMod val="75000"/>
          </a:schemeClr>
        </a:solidFill>
      </dgm:spPr>
    </dgm:pt>
    <dgm:pt modelId="{A1ED7D0C-F774-4997-842D-610531F96F59}" type="pres">
      <dgm:prSet presAssocID="{7761611D-50DF-43CF-8C47-2D52457BF3DD}" presName="text1" presStyleLbl="revTx" presStyleIdx="0" presStyleCnt="3">
        <dgm:presLayoutVars>
          <dgm:bulletEnabled val="1"/>
        </dgm:presLayoutVars>
      </dgm:prSet>
      <dgm:spPr/>
    </dgm:pt>
    <dgm:pt modelId="{B77B6E15-5F7F-44AE-8DB3-8DB92316BAF1}" type="pres">
      <dgm:prSet presAssocID="{7761611D-50DF-43CF-8C47-2D52457BF3DD}" presName="line1" presStyleLbl="callout" presStyleIdx="0" presStyleCnt="6"/>
      <dgm:spPr/>
    </dgm:pt>
    <dgm:pt modelId="{F4677727-28C1-4E7A-979B-9F5AD30CCCFF}" type="pres">
      <dgm:prSet presAssocID="{7761611D-50DF-43CF-8C47-2D52457BF3DD}" presName="d1" presStyleLbl="callout" presStyleIdx="1" presStyleCnt="6"/>
      <dgm:spPr/>
    </dgm:pt>
    <dgm:pt modelId="{BCB13A9B-4B9C-4C58-BA75-76AC868AF1E0}" type="pres">
      <dgm:prSet presAssocID="{B3DCA079-B5CF-4F93-9288-68FBCE7902BB}" presName="circle2" presStyleLbl="lnNode1" presStyleIdx="1" presStyleCnt="3"/>
      <dgm:spPr/>
    </dgm:pt>
    <dgm:pt modelId="{A5552818-DFF8-4834-9662-3096953B3BE3}" type="pres">
      <dgm:prSet presAssocID="{B3DCA079-B5CF-4F93-9288-68FBCE7902BB}" presName="text2" presStyleLbl="revTx" presStyleIdx="1" presStyleCnt="3">
        <dgm:presLayoutVars>
          <dgm:bulletEnabled val="1"/>
        </dgm:presLayoutVars>
      </dgm:prSet>
      <dgm:spPr/>
    </dgm:pt>
    <dgm:pt modelId="{17156D1A-A46E-4F40-9D1D-B9BCA2550A8B}" type="pres">
      <dgm:prSet presAssocID="{B3DCA079-B5CF-4F93-9288-68FBCE7902BB}" presName="line2" presStyleLbl="callout" presStyleIdx="2" presStyleCnt="6"/>
      <dgm:spPr/>
    </dgm:pt>
    <dgm:pt modelId="{E70AABF1-3183-41C7-A7D2-D39C8058A81F}" type="pres">
      <dgm:prSet presAssocID="{B3DCA079-B5CF-4F93-9288-68FBCE7902BB}" presName="d2" presStyleLbl="callout" presStyleIdx="3" presStyleCnt="6"/>
      <dgm:spPr/>
    </dgm:pt>
    <dgm:pt modelId="{BD91CD18-60EC-4151-A4C5-9C030BF0987C}" type="pres">
      <dgm:prSet presAssocID="{03386EF0-680C-443D-9EC4-DD5FAE006411}" presName="circle3" presStyleLbl="lnNode1" presStyleIdx="2" presStyleCnt="3"/>
      <dgm:spPr>
        <a:solidFill>
          <a:schemeClr val="accent4">
            <a:lumMod val="60000"/>
            <a:lumOff val="40000"/>
          </a:schemeClr>
        </a:solidFill>
      </dgm:spPr>
    </dgm:pt>
    <dgm:pt modelId="{7D83AF68-6BE9-4898-99C3-CA02A612F77F}" type="pres">
      <dgm:prSet presAssocID="{03386EF0-680C-443D-9EC4-DD5FAE006411}" presName="text3" presStyleLbl="revTx" presStyleIdx="2" presStyleCnt="3">
        <dgm:presLayoutVars>
          <dgm:bulletEnabled val="1"/>
        </dgm:presLayoutVars>
      </dgm:prSet>
      <dgm:spPr/>
    </dgm:pt>
    <dgm:pt modelId="{40106A51-4784-416B-B187-1A82113D7A88}" type="pres">
      <dgm:prSet presAssocID="{03386EF0-680C-443D-9EC4-DD5FAE006411}" presName="line3" presStyleLbl="callout" presStyleIdx="4" presStyleCnt="6"/>
      <dgm:spPr/>
    </dgm:pt>
    <dgm:pt modelId="{0C2F81CE-6374-4D1F-8CC7-0C8C0631EDFB}" type="pres">
      <dgm:prSet presAssocID="{03386EF0-680C-443D-9EC4-DD5FAE006411}" presName="d3" presStyleLbl="callout" presStyleIdx="5" presStyleCnt="6"/>
      <dgm:spPr/>
    </dgm:pt>
  </dgm:ptLst>
  <dgm:cxnLst>
    <dgm:cxn modelId="{963B3904-F1A3-4EAD-8438-71D812109762}" srcId="{84E62BD1-8D90-4C22-912F-D1F3A64F566F}" destId="{B3DCA079-B5CF-4F93-9288-68FBCE7902BB}" srcOrd="1" destOrd="0" parTransId="{D99A1C5E-F327-4FA0-8186-7028B230411B}" sibTransId="{66A009BD-E115-4AC1-A52F-4C693AD7499E}"/>
    <dgm:cxn modelId="{64C30B6F-5D14-49C4-9AA6-965C3AF8683C}" type="presOf" srcId="{7761611D-50DF-43CF-8C47-2D52457BF3DD}" destId="{A1ED7D0C-F774-4997-842D-610531F96F59}" srcOrd="0" destOrd="0" presId="urn:microsoft.com/office/officeart/2005/8/layout/target1"/>
    <dgm:cxn modelId="{BF4EC68C-0379-48EA-82AE-70456608D777}" type="presOf" srcId="{03386EF0-680C-443D-9EC4-DD5FAE006411}" destId="{7D83AF68-6BE9-4898-99C3-CA02A612F77F}" srcOrd="0" destOrd="0" presId="urn:microsoft.com/office/officeart/2005/8/layout/target1"/>
    <dgm:cxn modelId="{B4B5168E-BEC8-4D7C-9BAF-83DE1F753EA7}" srcId="{84E62BD1-8D90-4C22-912F-D1F3A64F566F}" destId="{7761611D-50DF-43CF-8C47-2D52457BF3DD}" srcOrd="0" destOrd="0" parTransId="{0BE8ACEC-3359-4DDE-899F-AF89C3CB7813}" sibTransId="{735BFC51-0C38-4389-838A-09A6C18BABF0}"/>
    <dgm:cxn modelId="{41818BC0-ED7A-4A39-AAF0-59F6E38846C7}" srcId="{84E62BD1-8D90-4C22-912F-D1F3A64F566F}" destId="{03386EF0-680C-443D-9EC4-DD5FAE006411}" srcOrd="2" destOrd="0" parTransId="{E4912C92-CF79-4085-B8F7-7A02A82872C3}" sibTransId="{6E8D6E52-54AE-4219-954B-4A526DE0EE5C}"/>
    <dgm:cxn modelId="{C7F754CB-3DEB-4040-B3B5-40AB1F18E43C}" type="presOf" srcId="{B3DCA079-B5CF-4F93-9288-68FBCE7902BB}" destId="{A5552818-DFF8-4834-9662-3096953B3BE3}" srcOrd="0" destOrd="0" presId="urn:microsoft.com/office/officeart/2005/8/layout/target1"/>
    <dgm:cxn modelId="{0D3889DB-467A-4851-B7FD-8520D497A8DC}" type="presOf" srcId="{84E62BD1-8D90-4C22-912F-D1F3A64F566F}" destId="{37245CAE-BADE-4AB2-A197-AFD3859BA12E}" srcOrd="0" destOrd="0" presId="urn:microsoft.com/office/officeart/2005/8/layout/target1"/>
    <dgm:cxn modelId="{F5FC6427-B71A-48B7-8B5B-756E5E4C2AD2}" type="presParOf" srcId="{37245CAE-BADE-4AB2-A197-AFD3859BA12E}" destId="{CD80AAAD-B91C-44A5-B733-703639FDCC9A}" srcOrd="0" destOrd="0" presId="urn:microsoft.com/office/officeart/2005/8/layout/target1"/>
    <dgm:cxn modelId="{A86D548C-85FC-4EEB-AC81-0DD82703282B}" type="presParOf" srcId="{37245CAE-BADE-4AB2-A197-AFD3859BA12E}" destId="{A1ED7D0C-F774-4997-842D-610531F96F59}" srcOrd="1" destOrd="0" presId="urn:microsoft.com/office/officeart/2005/8/layout/target1"/>
    <dgm:cxn modelId="{6689F9E7-8280-48BC-B516-79CF42A9360A}" type="presParOf" srcId="{37245CAE-BADE-4AB2-A197-AFD3859BA12E}" destId="{B77B6E15-5F7F-44AE-8DB3-8DB92316BAF1}" srcOrd="2" destOrd="0" presId="urn:microsoft.com/office/officeart/2005/8/layout/target1"/>
    <dgm:cxn modelId="{CEBB1533-9721-4B2F-A8BC-B46CB865318E}" type="presParOf" srcId="{37245CAE-BADE-4AB2-A197-AFD3859BA12E}" destId="{F4677727-28C1-4E7A-979B-9F5AD30CCCFF}" srcOrd="3" destOrd="0" presId="urn:microsoft.com/office/officeart/2005/8/layout/target1"/>
    <dgm:cxn modelId="{A46CF7CA-608B-47C7-AC50-E5C6268A3EFF}" type="presParOf" srcId="{37245CAE-BADE-4AB2-A197-AFD3859BA12E}" destId="{BCB13A9B-4B9C-4C58-BA75-76AC868AF1E0}" srcOrd="4" destOrd="0" presId="urn:microsoft.com/office/officeart/2005/8/layout/target1"/>
    <dgm:cxn modelId="{15693A3A-0071-4BFB-989E-BA6D6E0974E5}" type="presParOf" srcId="{37245CAE-BADE-4AB2-A197-AFD3859BA12E}" destId="{A5552818-DFF8-4834-9662-3096953B3BE3}" srcOrd="5" destOrd="0" presId="urn:microsoft.com/office/officeart/2005/8/layout/target1"/>
    <dgm:cxn modelId="{019CF055-5B5F-4F5F-BA98-8E6E8BAAB361}" type="presParOf" srcId="{37245CAE-BADE-4AB2-A197-AFD3859BA12E}" destId="{17156D1A-A46E-4F40-9D1D-B9BCA2550A8B}" srcOrd="6" destOrd="0" presId="urn:microsoft.com/office/officeart/2005/8/layout/target1"/>
    <dgm:cxn modelId="{A560B744-5C4A-4B81-9446-A3C4D7FE47E8}" type="presParOf" srcId="{37245CAE-BADE-4AB2-A197-AFD3859BA12E}" destId="{E70AABF1-3183-41C7-A7D2-D39C8058A81F}" srcOrd="7" destOrd="0" presId="urn:microsoft.com/office/officeart/2005/8/layout/target1"/>
    <dgm:cxn modelId="{9C18EDCE-35A1-42EF-BAC4-2E8749334EEB}" type="presParOf" srcId="{37245CAE-BADE-4AB2-A197-AFD3859BA12E}" destId="{BD91CD18-60EC-4151-A4C5-9C030BF0987C}" srcOrd="8" destOrd="0" presId="urn:microsoft.com/office/officeart/2005/8/layout/target1"/>
    <dgm:cxn modelId="{4AA85923-0EAB-45C1-AFD1-EAFFE2897EB0}" type="presParOf" srcId="{37245CAE-BADE-4AB2-A197-AFD3859BA12E}" destId="{7D83AF68-6BE9-4898-99C3-CA02A612F77F}" srcOrd="9" destOrd="0" presId="urn:microsoft.com/office/officeart/2005/8/layout/target1"/>
    <dgm:cxn modelId="{574D3136-FFED-4379-A98A-42F0DC26FA33}" type="presParOf" srcId="{37245CAE-BADE-4AB2-A197-AFD3859BA12E}" destId="{40106A51-4784-416B-B187-1A82113D7A88}" srcOrd="10" destOrd="0" presId="urn:microsoft.com/office/officeart/2005/8/layout/target1"/>
    <dgm:cxn modelId="{F83A59AD-1E8D-4DD5-AD81-52104D6417B2}" type="presParOf" srcId="{37245CAE-BADE-4AB2-A197-AFD3859BA12E}" destId="{0C2F81CE-6374-4D1F-8CC7-0C8C0631EDFB}" srcOrd="11" destOrd="0" presId="urn:microsoft.com/office/officeart/2005/8/layout/targe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341E2D-BA33-42E2-9BCD-B694DD866A6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284E1586-0B23-44B6-B166-7FC2FDACD4E8}">
      <dgm:prSet/>
      <dgm:spPr/>
      <dgm:t>
        <a:bodyPr/>
        <a:lstStyle/>
        <a:p>
          <a:r>
            <a:rPr lang="en-GB" dirty="0">
              <a:highlight>
                <a:srgbClr val="800080"/>
              </a:highlight>
            </a:rPr>
            <a:t>Assessment &amp; Support -</a:t>
          </a:r>
        </a:p>
        <a:p>
          <a:r>
            <a:rPr lang="en-GB" dirty="0"/>
            <a:t>Ask the children and young people you are working with about possible caring responsibilities – they may not tell you!</a:t>
          </a:r>
        </a:p>
        <a:p>
          <a:r>
            <a:rPr lang="en-GB" dirty="0"/>
            <a:t>Support them or request on their behalf a young carer needs assessment from NCC Children’s Services.</a:t>
          </a:r>
        </a:p>
        <a:p>
          <a:r>
            <a:rPr lang="en-GB" dirty="0">
              <a:highlight>
                <a:srgbClr val="FFFF00"/>
              </a:highlight>
              <a:hlinkClick xmlns:r="http://schemas.openxmlformats.org/officeDocument/2006/relationships" r:id="rId1"/>
            </a:rPr>
            <a:t>Young carers and families - Norfolk County Council</a:t>
          </a:r>
          <a:endParaRPr lang="en-GB" dirty="0">
            <a:highlight>
              <a:srgbClr val="FFFF00"/>
            </a:highlight>
          </a:endParaRPr>
        </a:p>
      </dgm:t>
    </dgm:pt>
    <dgm:pt modelId="{FDCD7772-B9F5-4D82-9AC2-3C80C93C972B}" type="parTrans" cxnId="{A1D194DF-D9D3-44E0-806B-7A7AA5FD19FB}">
      <dgm:prSet/>
      <dgm:spPr/>
      <dgm:t>
        <a:bodyPr/>
        <a:lstStyle/>
        <a:p>
          <a:endParaRPr lang="en-GB"/>
        </a:p>
      </dgm:t>
    </dgm:pt>
    <dgm:pt modelId="{30DFF85A-B5B4-4B31-812A-B4848ECEA8B6}" type="sibTrans" cxnId="{A1D194DF-D9D3-44E0-806B-7A7AA5FD19FB}">
      <dgm:prSet/>
      <dgm:spPr/>
      <dgm:t>
        <a:bodyPr/>
        <a:lstStyle/>
        <a:p>
          <a:endParaRPr lang="en-GB"/>
        </a:p>
      </dgm:t>
    </dgm:pt>
    <dgm:pt modelId="{8F782AB1-78A9-4589-96A6-68BDEC4E727E}">
      <dgm:prSet/>
      <dgm:spPr/>
      <dgm:t>
        <a:bodyPr/>
        <a:lstStyle/>
        <a:p>
          <a:r>
            <a:rPr lang="en-GB" dirty="0">
              <a:highlight>
                <a:srgbClr val="800080"/>
              </a:highlight>
            </a:rPr>
            <a:t>Be informed – </a:t>
          </a:r>
        </a:p>
        <a:p>
          <a:r>
            <a:rPr lang="en-GB" dirty="0"/>
            <a:t>Read the toolkit for professionals</a:t>
          </a:r>
        </a:p>
        <a:p>
          <a:r>
            <a:rPr lang="en-GB" dirty="0">
              <a:highlight>
                <a:srgbClr val="FFFF00"/>
              </a:highlight>
              <a:hlinkClick xmlns:r="http://schemas.openxmlformats.org/officeDocument/2006/relationships" r:id="rId2"/>
            </a:rPr>
            <a:t>Toolkit for Professionals - Carers Matter (youngcarersmatternorfolk.org)</a:t>
          </a:r>
          <a:r>
            <a:rPr lang="en-GB" dirty="0">
              <a:highlight>
                <a:srgbClr val="FFFF00"/>
              </a:highlight>
            </a:rPr>
            <a:t>  </a:t>
          </a:r>
          <a:endParaRPr lang="en-US" dirty="0">
            <a:highlight>
              <a:srgbClr val="FFFF00"/>
            </a:highlight>
          </a:endParaRPr>
        </a:p>
      </dgm:t>
    </dgm:pt>
    <dgm:pt modelId="{1636D34C-665C-468A-AF68-F77832EDC963}" type="parTrans" cxnId="{E6D21F1F-C54A-4E17-A6E6-253E0D6B57AE}">
      <dgm:prSet/>
      <dgm:spPr/>
      <dgm:t>
        <a:bodyPr/>
        <a:lstStyle/>
        <a:p>
          <a:endParaRPr lang="en-GB"/>
        </a:p>
      </dgm:t>
    </dgm:pt>
    <dgm:pt modelId="{A6D2F4E5-AA61-4A2A-887F-13A1E50FC032}" type="sibTrans" cxnId="{E6D21F1F-C54A-4E17-A6E6-253E0D6B57AE}">
      <dgm:prSet/>
      <dgm:spPr/>
      <dgm:t>
        <a:bodyPr/>
        <a:lstStyle/>
        <a:p>
          <a:endParaRPr lang="en-GB"/>
        </a:p>
      </dgm:t>
    </dgm:pt>
    <dgm:pt modelId="{150C4D46-FD70-4328-9C06-E89A4622D1DD}">
      <dgm:prSet/>
      <dgm:spPr/>
      <dgm:t>
        <a:bodyPr/>
        <a:lstStyle/>
        <a:p>
          <a:r>
            <a:rPr lang="en-US" dirty="0">
              <a:highlight>
                <a:srgbClr val="800080"/>
              </a:highlight>
            </a:rPr>
            <a:t>Health –</a:t>
          </a:r>
        </a:p>
        <a:p>
          <a:r>
            <a:rPr lang="en-US" dirty="0"/>
            <a:t>Ask health professionals to add the child as a young carer using the SNOMED carer code (</a:t>
          </a:r>
          <a:r>
            <a:rPr lang="en-GB" b="0" i="0" dirty="0"/>
            <a:t>224484003) </a:t>
          </a:r>
          <a:r>
            <a:rPr lang="en-US" dirty="0"/>
            <a:t>to System-One, so all health professionals can recognize their carer status.</a:t>
          </a:r>
        </a:p>
        <a:p>
          <a:r>
            <a:rPr lang="en-GB" dirty="0">
              <a:highlight>
                <a:srgbClr val="FFFF00"/>
              </a:highlight>
              <a:hlinkClick xmlns:r="http://schemas.openxmlformats.org/officeDocument/2006/relationships" r:id="rId3"/>
            </a:rPr>
            <a:t>Being a young carer: your rights - Social care and support guide - NHS (www.nhs.uk)</a:t>
          </a:r>
          <a:endParaRPr lang="en-GB" dirty="0">
            <a:highlight>
              <a:srgbClr val="FFFF00"/>
            </a:highlight>
          </a:endParaRPr>
        </a:p>
        <a:p>
          <a:r>
            <a:rPr lang="en-GB" dirty="0">
              <a:solidFill>
                <a:srgbClr val="0070C0"/>
              </a:solidFill>
              <a:highlight>
                <a:srgbClr val="FFFF00"/>
              </a:highlight>
            </a:rPr>
            <a:t>Email: carersidentitypassport@carersvoice.org</a:t>
          </a:r>
          <a:endParaRPr lang="en-US" dirty="0">
            <a:solidFill>
              <a:srgbClr val="0070C0"/>
            </a:solidFill>
            <a:highlight>
              <a:srgbClr val="FFFF00"/>
            </a:highlight>
          </a:endParaRPr>
        </a:p>
      </dgm:t>
    </dgm:pt>
    <dgm:pt modelId="{0F7C2477-00CF-4700-B78C-DA999E312661}" type="parTrans" cxnId="{9D2A9F8E-16F9-4C18-9F07-3B3E6AF83F2C}">
      <dgm:prSet/>
      <dgm:spPr/>
      <dgm:t>
        <a:bodyPr/>
        <a:lstStyle/>
        <a:p>
          <a:endParaRPr lang="en-GB"/>
        </a:p>
      </dgm:t>
    </dgm:pt>
    <dgm:pt modelId="{EA5ADAD9-1E1A-4479-8EA5-D7EA021FB8E9}" type="sibTrans" cxnId="{9D2A9F8E-16F9-4C18-9F07-3B3E6AF83F2C}">
      <dgm:prSet/>
      <dgm:spPr/>
      <dgm:t>
        <a:bodyPr/>
        <a:lstStyle/>
        <a:p>
          <a:endParaRPr lang="en-GB"/>
        </a:p>
      </dgm:t>
    </dgm:pt>
    <dgm:pt modelId="{C91F7AB6-74F3-4803-BB15-FD386FB1AACA}">
      <dgm:prSet/>
      <dgm:spPr/>
      <dgm:t>
        <a:bodyPr/>
        <a:lstStyle/>
        <a:p>
          <a:r>
            <a:rPr lang="en-US" dirty="0">
              <a:highlight>
                <a:srgbClr val="800080"/>
              </a:highlight>
            </a:rPr>
            <a:t>Education &amp; Social Support –</a:t>
          </a:r>
        </a:p>
        <a:p>
          <a:r>
            <a:rPr lang="en-US" dirty="0"/>
            <a:t>Consider whether the current plan (e.g. EHAP, My TAP, CIN, CP, SEND support </a:t>
          </a:r>
          <a:r>
            <a:rPr lang="en-US" dirty="0" err="1"/>
            <a:t>etc</a:t>
          </a:r>
          <a:r>
            <a:rPr lang="en-US" dirty="0"/>
            <a:t>) of support is meeting the child/young person’s needs and what may need to change for them as a young carer. Consider the young carers passport.</a:t>
          </a:r>
        </a:p>
        <a:p>
          <a:r>
            <a:rPr lang="en-GB" dirty="0">
              <a:highlight>
                <a:srgbClr val="FFFF00"/>
              </a:highlight>
              <a:hlinkClick xmlns:r="http://schemas.openxmlformats.org/officeDocument/2006/relationships" r:id="rId4"/>
            </a:rPr>
            <a:t>Education | Carer Passport Schemes (carerspassports.uk)</a:t>
          </a:r>
          <a:endParaRPr lang="en-US" dirty="0">
            <a:highlight>
              <a:srgbClr val="FFFF00"/>
            </a:highlight>
          </a:endParaRPr>
        </a:p>
      </dgm:t>
    </dgm:pt>
    <dgm:pt modelId="{906FE2A5-4804-441E-B368-A52900C3A811}" type="parTrans" cxnId="{4405FB88-6780-4385-803B-092E7C799BCC}">
      <dgm:prSet/>
      <dgm:spPr/>
      <dgm:t>
        <a:bodyPr/>
        <a:lstStyle/>
        <a:p>
          <a:endParaRPr lang="en-GB"/>
        </a:p>
      </dgm:t>
    </dgm:pt>
    <dgm:pt modelId="{353793F6-B73B-4745-B598-EAE5D0B269DB}" type="sibTrans" cxnId="{4405FB88-6780-4385-803B-092E7C799BCC}">
      <dgm:prSet/>
      <dgm:spPr/>
      <dgm:t>
        <a:bodyPr/>
        <a:lstStyle/>
        <a:p>
          <a:endParaRPr lang="en-GB"/>
        </a:p>
      </dgm:t>
    </dgm:pt>
    <dgm:pt modelId="{6244DB10-F260-4342-92C3-B280BC9118DD}" type="pres">
      <dgm:prSet presAssocID="{2C341E2D-BA33-42E2-9BCD-B694DD866A64}" presName="diagram" presStyleCnt="0">
        <dgm:presLayoutVars>
          <dgm:dir/>
          <dgm:resizeHandles val="exact"/>
        </dgm:presLayoutVars>
      </dgm:prSet>
      <dgm:spPr/>
    </dgm:pt>
    <dgm:pt modelId="{766DE49D-2F9F-40BD-8C7E-9291A9695392}" type="pres">
      <dgm:prSet presAssocID="{284E1586-0B23-44B6-B166-7FC2FDACD4E8}" presName="node" presStyleLbl="node1" presStyleIdx="0" presStyleCnt="4" custLinFactY="13893" custLinFactNeighborX="51561" custLinFactNeighborY="100000">
        <dgm:presLayoutVars>
          <dgm:bulletEnabled val="1"/>
        </dgm:presLayoutVars>
      </dgm:prSet>
      <dgm:spPr/>
    </dgm:pt>
    <dgm:pt modelId="{821AFB66-3DB9-4C93-918B-7C1D1DE47328}" type="pres">
      <dgm:prSet presAssocID="{30DFF85A-B5B4-4B31-812A-B4848ECEA8B6}" presName="sibTrans" presStyleCnt="0"/>
      <dgm:spPr/>
    </dgm:pt>
    <dgm:pt modelId="{6D7D75FA-84DC-4B09-9E86-4FA818D639C5}" type="pres">
      <dgm:prSet presAssocID="{8F782AB1-78A9-4589-96A6-68BDEC4E727E}" presName="node" presStyleLbl="node1" presStyleIdx="1" presStyleCnt="4" custScaleY="100206" custLinFactNeighborX="-58542" custLinFactNeighborY="-17">
        <dgm:presLayoutVars>
          <dgm:bulletEnabled val="1"/>
        </dgm:presLayoutVars>
      </dgm:prSet>
      <dgm:spPr/>
    </dgm:pt>
    <dgm:pt modelId="{96BC1FC9-8899-49AC-9299-E054ADBF7D7F}" type="pres">
      <dgm:prSet presAssocID="{A6D2F4E5-AA61-4A2A-887F-13A1E50FC032}" presName="sibTrans" presStyleCnt="0"/>
      <dgm:spPr/>
    </dgm:pt>
    <dgm:pt modelId="{E6ECDDA7-9073-4893-A91E-5CB620883A07}" type="pres">
      <dgm:prSet presAssocID="{150C4D46-FD70-4328-9C06-E89A4622D1DD}" presName="node" presStyleLbl="node1" presStyleIdx="2" presStyleCnt="4" custLinFactNeighborX="-57907" custLinFactNeighborY="-17">
        <dgm:presLayoutVars>
          <dgm:bulletEnabled val="1"/>
        </dgm:presLayoutVars>
      </dgm:prSet>
      <dgm:spPr/>
    </dgm:pt>
    <dgm:pt modelId="{8F2CAD66-53CA-4E00-A685-DD1C6644D605}" type="pres">
      <dgm:prSet presAssocID="{EA5ADAD9-1E1A-4479-8EA5-D7EA021FB8E9}" presName="sibTrans" presStyleCnt="0"/>
      <dgm:spPr/>
    </dgm:pt>
    <dgm:pt modelId="{D0C35036-0D83-4182-A784-6663AC8F69D2}" type="pres">
      <dgm:prSet presAssocID="{C91F7AB6-74F3-4803-BB15-FD386FB1AACA}" presName="node" presStyleLbl="node1" presStyleIdx="3" presStyleCnt="4" custLinFactNeighborX="52672" custLinFactNeighborY="-4228">
        <dgm:presLayoutVars>
          <dgm:bulletEnabled val="1"/>
        </dgm:presLayoutVars>
      </dgm:prSet>
      <dgm:spPr/>
    </dgm:pt>
  </dgm:ptLst>
  <dgm:cxnLst>
    <dgm:cxn modelId="{E6D21F1F-C54A-4E17-A6E6-253E0D6B57AE}" srcId="{2C341E2D-BA33-42E2-9BCD-B694DD866A64}" destId="{8F782AB1-78A9-4589-96A6-68BDEC4E727E}" srcOrd="1" destOrd="0" parTransId="{1636D34C-665C-468A-AF68-F77832EDC963}" sibTransId="{A6D2F4E5-AA61-4A2A-887F-13A1E50FC032}"/>
    <dgm:cxn modelId="{F1902F6B-447F-49C8-A75A-FBA292D84F61}" type="presOf" srcId="{8F782AB1-78A9-4589-96A6-68BDEC4E727E}" destId="{6D7D75FA-84DC-4B09-9E86-4FA818D639C5}" srcOrd="0" destOrd="0" presId="urn:microsoft.com/office/officeart/2005/8/layout/default"/>
    <dgm:cxn modelId="{2220FD7B-F11C-44F0-B542-240E9A949138}" type="presOf" srcId="{C91F7AB6-74F3-4803-BB15-FD386FB1AACA}" destId="{D0C35036-0D83-4182-A784-6663AC8F69D2}" srcOrd="0" destOrd="0" presId="urn:microsoft.com/office/officeart/2005/8/layout/default"/>
    <dgm:cxn modelId="{4405FB88-6780-4385-803B-092E7C799BCC}" srcId="{2C341E2D-BA33-42E2-9BCD-B694DD866A64}" destId="{C91F7AB6-74F3-4803-BB15-FD386FB1AACA}" srcOrd="3" destOrd="0" parTransId="{906FE2A5-4804-441E-B368-A52900C3A811}" sibTransId="{353793F6-B73B-4745-B598-EAE5D0B269DB}"/>
    <dgm:cxn modelId="{9D2A9F8E-16F9-4C18-9F07-3B3E6AF83F2C}" srcId="{2C341E2D-BA33-42E2-9BCD-B694DD866A64}" destId="{150C4D46-FD70-4328-9C06-E89A4622D1DD}" srcOrd="2" destOrd="0" parTransId="{0F7C2477-00CF-4700-B78C-DA999E312661}" sibTransId="{EA5ADAD9-1E1A-4479-8EA5-D7EA021FB8E9}"/>
    <dgm:cxn modelId="{97E7AC96-F379-4B27-967B-508A530719A2}" type="presOf" srcId="{284E1586-0B23-44B6-B166-7FC2FDACD4E8}" destId="{766DE49D-2F9F-40BD-8C7E-9291A9695392}" srcOrd="0" destOrd="0" presId="urn:microsoft.com/office/officeart/2005/8/layout/default"/>
    <dgm:cxn modelId="{C87AA3A9-BB51-47A1-8150-7A4915C4C6C1}" type="presOf" srcId="{2C341E2D-BA33-42E2-9BCD-B694DD866A64}" destId="{6244DB10-F260-4342-92C3-B280BC9118DD}" srcOrd="0" destOrd="0" presId="urn:microsoft.com/office/officeart/2005/8/layout/default"/>
    <dgm:cxn modelId="{DE5142D6-8FEB-428C-8593-6BDBB453BEF5}" type="presOf" srcId="{150C4D46-FD70-4328-9C06-E89A4622D1DD}" destId="{E6ECDDA7-9073-4893-A91E-5CB620883A07}" srcOrd="0" destOrd="0" presId="urn:microsoft.com/office/officeart/2005/8/layout/default"/>
    <dgm:cxn modelId="{A1D194DF-D9D3-44E0-806B-7A7AA5FD19FB}" srcId="{2C341E2D-BA33-42E2-9BCD-B694DD866A64}" destId="{284E1586-0B23-44B6-B166-7FC2FDACD4E8}" srcOrd="0" destOrd="0" parTransId="{FDCD7772-B9F5-4D82-9AC2-3C80C93C972B}" sibTransId="{30DFF85A-B5B4-4B31-812A-B4848ECEA8B6}"/>
    <dgm:cxn modelId="{C5940B00-962C-4C1D-A2CC-265E3B787D0D}" type="presParOf" srcId="{6244DB10-F260-4342-92C3-B280BC9118DD}" destId="{766DE49D-2F9F-40BD-8C7E-9291A9695392}" srcOrd="0" destOrd="0" presId="urn:microsoft.com/office/officeart/2005/8/layout/default"/>
    <dgm:cxn modelId="{A36147E5-D599-455B-B635-B152605C1894}" type="presParOf" srcId="{6244DB10-F260-4342-92C3-B280BC9118DD}" destId="{821AFB66-3DB9-4C93-918B-7C1D1DE47328}" srcOrd="1" destOrd="0" presId="urn:microsoft.com/office/officeart/2005/8/layout/default"/>
    <dgm:cxn modelId="{ED7805F7-C423-4D64-BB73-B7B5575C426A}" type="presParOf" srcId="{6244DB10-F260-4342-92C3-B280BC9118DD}" destId="{6D7D75FA-84DC-4B09-9E86-4FA818D639C5}" srcOrd="2" destOrd="0" presId="urn:microsoft.com/office/officeart/2005/8/layout/default"/>
    <dgm:cxn modelId="{467736D8-811D-4F49-8ED3-A8083460F772}" type="presParOf" srcId="{6244DB10-F260-4342-92C3-B280BC9118DD}" destId="{96BC1FC9-8899-49AC-9299-E054ADBF7D7F}" srcOrd="3" destOrd="0" presId="urn:microsoft.com/office/officeart/2005/8/layout/default"/>
    <dgm:cxn modelId="{ADD337A8-AD53-4CC6-9996-344AB4845CB2}" type="presParOf" srcId="{6244DB10-F260-4342-92C3-B280BC9118DD}" destId="{E6ECDDA7-9073-4893-A91E-5CB620883A07}" srcOrd="4" destOrd="0" presId="urn:microsoft.com/office/officeart/2005/8/layout/default"/>
    <dgm:cxn modelId="{17285898-BFED-4972-B6DE-F3A3B34C9CCD}" type="presParOf" srcId="{6244DB10-F260-4342-92C3-B280BC9118DD}" destId="{8F2CAD66-53CA-4E00-A685-DD1C6644D605}" srcOrd="5" destOrd="0" presId="urn:microsoft.com/office/officeart/2005/8/layout/default"/>
    <dgm:cxn modelId="{0B83EE0C-D2D6-4A76-B289-DBE381895770}" type="presParOf" srcId="{6244DB10-F260-4342-92C3-B280BC9118DD}" destId="{D0C35036-0D83-4182-A784-6663AC8F69D2}" srcOrd="6" destOrd="0" presId="urn:microsoft.com/office/officeart/2005/8/layout/default"/>
  </dgm:cxnLst>
  <dgm:bg>
    <a:solidFill>
      <a:srgbClr val="FFC000"/>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A6A29-5100-4CC6-BD68-0F5BAD635A57}">
      <dsp:nvSpPr>
        <dsp:cNvPr id="0" name=""/>
        <dsp:cNvSpPr/>
      </dsp:nvSpPr>
      <dsp:spPr>
        <a:xfrm>
          <a:off x="0" y="572"/>
          <a:ext cx="7112358" cy="13400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049441-821E-4A29-B708-9532FD1F2A8D}">
      <dsp:nvSpPr>
        <dsp:cNvPr id="0" name=""/>
        <dsp:cNvSpPr/>
      </dsp:nvSpPr>
      <dsp:spPr>
        <a:xfrm>
          <a:off x="438224" y="278009"/>
          <a:ext cx="737019" cy="737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06EBE-567D-4065-B04D-F0A15C893B08}">
      <dsp:nvSpPr>
        <dsp:cNvPr id="0" name=""/>
        <dsp:cNvSpPr/>
      </dsp:nvSpPr>
      <dsp:spPr>
        <a:xfrm>
          <a:off x="1547741" y="572"/>
          <a:ext cx="5564616" cy="1340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820" tIns="141820" rIns="141820" bIns="141820" numCol="1" spcCol="1270" anchor="ctr" anchorCtr="0">
          <a:noAutofit/>
        </a:bodyPr>
        <a:lstStyle/>
        <a:p>
          <a:pPr marL="0" lvl="0" indent="0" algn="l" defTabSz="755650">
            <a:lnSpc>
              <a:spcPct val="100000"/>
            </a:lnSpc>
            <a:spcBef>
              <a:spcPct val="0"/>
            </a:spcBef>
            <a:spcAft>
              <a:spcPct val="35000"/>
            </a:spcAft>
            <a:buNone/>
          </a:pPr>
          <a:r>
            <a:rPr lang="en-GB" sz="1700" kern="1200" dirty="0"/>
            <a:t>Focus on identifying and supporting children and young people that are young carers at the earliest opportunity</a:t>
          </a:r>
          <a:endParaRPr lang="en-US" sz="1700" kern="1200" dirty="0"/>
        </a:p>
      </dsp:txBody>
      <dsp:txXfrm>
        <a:off x="1547741" y="572"/>
        <a:ext cx="5564616" cy="1340035"/>
      </dsp:txXfrm>
    </dsp:sp>
    <dsp:sp modelId="{297DA448-824A-44BA-AA7D-E7DC84E2EAD5}">
      <dsp:nvSpPr>
        <dsp:cNvPr id="0" name=""/>
        <dsp:cNvSpPr/>
      </dsp:nvSpPr>
      <dsp:spPr>
        <a:xfrm>
          <a:off x="0" y="1675617"/>
          <a:ext cx="7112358" cy="13400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65D86-9F08-4572-B2B0-E0522A439EFD}">
      <dsp:nvSpPr>
        <dsp:cNvPr id="0" name=""/>
        <dsp:cNvSpPr/>
      </dsp:nvSpPr>
      <dsp:spPr>
        <a:xfrm>
          <a:off x="405360" y="1977125"/>
          <a:ext cx="737019" cy="737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03BA1-361B-4E50-8BDC-D31116B1FEB0}">
      <dsp:nvSpPr>
        <dsp:cNvPr id="0" name=""/>
        <dsp:cNvSpPr/>
      </dsp:nvSpPr>
      <dsp:spPr>
        <a:xfrm>
          <a:off x="1547741" y="1675617"/>
          <a:ext cx="5564616" cy="1340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820" tIns="141820" rIns="141820" bIns="141820" numCol="1" spcCol="1270" anchor="ctr" anchorCtr="0">
          <a:noAutofit/>
        </a:bodyPr>
        <a:lstStyle/>
        <a:p>
          <a:pPr marL="0" lvl="0" indent="0" algn="l" defTabSz="755650">
            <a:lnSpc>
              <a:spcPct val="100000"/>
            </a:lnSpc>
            <a:spcBef>
              <a:spcPct val="0"/>
            </a:spcBef>
            <a:spcAft>
              <a:spcPct val="35000"/>
            </a:spcAft>
            <a:buNone/>
          </a:pPr>
          <a:r>
            <a:rPr lang="en-GB" sz="1700" kern="1200" dirty="0"/>
            <a:t>Listening to the voice of children and young people with partners and acting on what they say.</a:t>
          </a:r>
          <a:endParaRPr lang="en-US" sz="1700" kern="1200" dirty="0"/>
        </a:p>
      </dsp:txBody>
      <dsp:txXfrm>
        <a:off x="1547741" y="1675617"/>
        <a:ext cx="5564616" cy="1340035"/>
      </dsp:txXfrm>
    </dsp:sp>
    <dsp:sp modelId="{C92A8A02-DC5B-4366-AC06-21A0121D2B27}">
      <dsp:nvSpPr>
        <dsp:cNvPr id="0" name=""/>
        <dsp:cNvSpPr/>
      </dsp:nvSpPr>
      <dsp:spPr>
        <a:xfrm>
          <a:off x="0" y="3335546"/>
          <a:ext cx="7112358" cy="13400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F2172-C129-4C98-BECB-F774766E296B}">
      <dsp:nvSpPr>
        <dsp:cNvPr id="0" name=""/>
        <dsp:cNvSpPr/>
      </dsp:nvSpPr>
      <dsp:spPr>
        <a:xfrm>
          <a:off x="405360" y="3652169"/>
          <a:ext cx="737019" cy="737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8BD9F-979E-4089-A91F-89E9B2CB285D}">
      <dsp:nvSpPr>
        <dsp:cNvPr id="0" name=""/>
        <dsp:cNvSpPr/>
      </dsp:nvSpPr>
      <dsp:spPr>
        <a:xfrm>
          <a:off x="1547741" y="3350661"/>
          <a:ext cx="5564616" cy="1340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820" tIns="141820" rIns="141820" bIns="141820" numCol="1" spcCol="1270" anchor="ctr" anchorCtr="0">
          <a:noAutofit/>
        </a:bodyPr>
        <a:lstStyle/>
        <a:p>
          <a:pPr marL="0" lvl="0" indent="0" algn="l" defTabSz="755650">
            <a:lnSpc>
              <a:spcPct val="100000"/>
            </a:lnSpc>
            <a:spcBef>
              <a:spcPct val="0"/>
            </a:spcBef>
            <a:spcAft>
              <a:spcPct val="35000"/>
            </a:spcAft>
            <a:buNone/>
          </a:pPr>
          <a:r>
            <a:rPr lang="en-GB" sz="1700" kern="1200" dirty="0"/>
            <a:t>Children, young people and their families can access the support they need that reduces or removes the risk of excessive and inappropriate care being undertaken so they can FLOURISH.</a:t>
          </a:r>
          <a:endParaRPr lang="en-US" sz="1700" kern="1200" dirty="0"/>
        </a:p>
      </dsp:txBody>
      <dsp:txXfrm>
        <a:off x="1547741" y="3350661"/>
        <a:ext cx="5564616" cy="1340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E49D-2F9F-40BD-8C7E-9291A9695392}">
      <dsp:nvSpPr>
        <dsp:cNvPr id="0" name=""/>
        <dsp:cNvSpPr/>
      </dsp:nvSpPr>
      <dsp:spPr>
        <a:xfrm>
          <a:off x="1973002" y="2356994"/>
          <a:ext cx="3445883" cy="20675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Assessment &amp; Support</a:t>
          </a:r>
        </a:p>
      </dsp:txBody>
      <dsp:txXfrm>
        <a:off x="1973002" y="2356994"/>
        <a:ext cx="3445883" cy="2067529"/>
      </dsp:txXfrm>
    </dsp:sp>
    <dsp:sp modelId="{6D7D75FA-84DC-4B09-9E86-4FA818D639C5}">
      <dsp:nvSpPr>
        <dsp:cNvPr id="0" name=""/>
        <dsp:cNvSpPr/>
      </dsp:nvSpPr>
      <dsp:spPr>
        <a:xfrm>
          <a:off x="1969452" y="1871"/>
          <a:ext cx="3445883" cy="206752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Education </a:t>
          </a:r>
          <a:endParaRPr lang="en-US" sz="3600" kern="1200" dirty="0"/>
        </a:p>
      </dsp:txBody>
      <dsp:txXfrm>
        <a:off x="1969452" y="1871"/>
        <a:ext cx="3445883" cy="2067529"/>
      </dsp:txXfrm>
    </dsp:sp>
    <dsp:sp modelId="{E6ECDDA7-9073-4893-A91E-5CB620883A07}">
      <dsp:nvSpPr>
        <dsp:cNvPr id="0" name=""/>
        <dsp:cNvSpPr/>
      </dsp:nvSpPr>
      <dsp:spPr>
        <a:xfrm>
          <a:off x="5781805" y="1871"/>
          <a:ext cx="3445883" cy="2067529"/>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Health</a:t>
          </a:r>
        </a:p>
      </dsp:txBody>
      <dsp:txXfrm>
        <a:off x="5781805" y="1871"/>
        <a:ext cx="3445883" cy="2067529"/>
      </dsp:txXfrm>
    </dsp:sp>
    <dsp:sp modelId="{D0C35036-0D83-4182-A784-6663AC8F69D2}">
      <dsp:nvSpPr>
        <dsp:cNvPr id="0" name=""/>
        <dsp:cNvSpPr/>
      </dsp:nvSpPr>
      <dsp:spPr>
        <a:xfrm>
          <a:off x="5801757" y="2326925"/>
          <a:ext cx="3445883" cy="206752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Communications &amp; Co-production</a:t>
          </a:r>
        </a:p>
      </dsp:txBody>
      <dsp:txXfrm>
        <a:off x="5801757" y="2326925"/>
        <a:ext cx="3445883" cy="2067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1CD18-60EC-4151-A4C5-9C030BF0987C}">
      <dsp:nvSpPr>
        <dsp:cNvPr id="0" name=""/>
        <dsp:cNvSpPr/>
      </dsp:nvSpPr>
      <dsp:spPr>
        <a:xfrm>
          <a:off x="586981" y="1390807"/>
          <a:ext cx="4172422" cy="4172422"/>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13A9B-4B9C-4C58-BA75-76AC868AF1E0}">
      <dsp:nvSpPr>
        <dsp:cNvPr id="0" name=""/>
        <dsp:cNvSpPr/>
      </dsp:nvSpPr>
      <dsp:spPr>
        <a:xfrm>
          <a:off x="1421465" y="2225292"/>
          <a:ext cx="2503453" cy="25034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0AAAD-B91C-44A5-B733-703639FDCC9A}">
      <dsp:nvSpPr>
        <dsp:cNvPr id="0" name=""/>
        <dsp:cNvSpPr/>
      </dsp:nvSpPr>
      <dsp:spPr>
        <a:xfrm>
          <a:off x="2255950" y="3059776"/>
          <a:ext cx="834484" cy="834484"/>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ED7D0C-F774-4997-842D-610531F96F59}">
      <dsp:nvSpPr>
        <dsp:cNvPr id="0" name=""/>
        <dsp:cNvSpPr/>
      </dsp:nvSpPr>
      <dsp:spPr>
        <a:xfrm>
          <a:off x="5454807" y="0"/>
          <a:ext cx="2086211" cy="121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GB" sz="2400" b="1" kern="1200" dirty="0"/>
            <a:t>1)</a:t>
          </a:r>
        </a:p>
      </dsp:txBody>
      <dsp:txXfrm>
        <a:off x="5454807" y="0"/>
        <a:ext cx="2086211" cy="1216956"/>
      </dsp:txXfrm>
    </dsp:sp>
    <dsp:sp modelId="{B77B6E15-5F7F-44AE-8DB3-8DB92316BAF1}">
      <dsp:nvSpPr>
        <dsp:cNvPr id="0" name=""/>
        <dsp:cNvSpPr/>
      </dsp:nvSpPr>
      <dsp:spPr>
        <a:xfrm>
          <a:off x="4933254" y="608478"/>
          <a:ext cx="52155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677727-28C1-4E7A-979B-9F5AD30CCCFF}">
      <dsp:nvSpPr>
        <dsp:cNvPr id="0" name=""/>
        <dsp:cNvSpPr/>
      </dsp:nvSpPr>
      <dsp:spPr>
        <a:xfrm rot="5400000">
          <a:off x="2368257" y="914108"/>
          <a:ext cx="2867845" cy="2257975"/>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552818-DFF8-4834-9662-3096953B3BE3}">
      <dsp:nvSpPr>
        <dsp:cNvPr id="0" name=""/>
        <dsp:cNvSpPr/>
      </dsp:nvSpPr>
      <dsp:spPr>
        <a:xfrm>
          <a:off x="5454807" y="1216956"/>
          <a:ext cx="2086211" cy="121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GB" sz="2400" b="1" kern="1200" dirty="0"/>
            <a:t>2)</a:t>
          </a:r>
        </a:p>
      </dsp:txBody>
      <dsp:txXfrm>
        <a:off x="5454807" y="1216956"/>
        <a:ext cx="2086211" cy="1216956"/>
      </dsp:txXfrm>
    </dsp:sp>
    <dsp:sp modelId="{17156D1A-A46E-4F40-9D1D-B9BCA2550A8B}">
      <dsp:nvSpPr>
        <dsp:cNvPr id="0" name=""/>
        <dsp:cNvSpPr/>
      </dsp:nvSpPr>
      <dsp:spPr>
        <a:xfrm>
          <a:off x="4933254" y="1825434"/>
          <a:ext cx="52155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0AABF1-3183-41C7-A7D2-D39C8058A81F}">
      <dsp:nvSpPr>
        <dsp:cNvPr id="0" name=""/>
        <dsp:cNvSpPr/>
      </dsp:nvSpPr>
      <dsp:spPr>
        <a:xfrm rot="5400000">
          <a:off x="2983829" y="2112080"/>
          <a:ext cx="2234749" cy="165992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83AF68-6BE9-4898-99C3-CA02A612F77F}">
      <dsp:nvSpPr>
        <dsp:cNvPr id="0" name=""/>
        <dsp:cNvSpPr/>
      </dsp:nvSpPr>
      <dsp:spPr>
        <a:xfrm>
          <a:off x="5454807" y="2433913"/>
          <a:ext cx="2086211" cy="121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GB" sz="2400" b="1" kern="1200" dirty="0"/>
            <a:t>3)</a:t>
          </a:r>
        </a:p>
      </dsp:txBody>
      <dsp:txXfrm>
        <a:off x="5454807" y="2433913"/>
        <a:ext cx="2086211" cy="1216956"/>
      </dsp:txXfrm>
    </dsp:sp>
    <dsp:sp modelId="{40106A51-4784-416B-B187-1A82113D7A88}">
      <dsp:nvSpPr>
        <dsp:cNvPr id="0" name=""/>
        <dsp:cNvSpPr/>
      </dsp:nvSpPr>
      <dsp:spPr>
        <a:xfrm>
          <a:off x="4933254" y="3042391"/>
          <a:ext cx="52155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F81CE-6374-4D1F-8CC7-0C8C0631EDFB}">
      <dsp:nvSpPr>
        <dsp:cNvPr id="0" name=""/>
        <dsp:cNvSpPr/>
      </dsp:nvSpPr>
      <dsp:spPr>
        <a:xfrm rot="5400000">
          <a:off x="3600165" y="3309078"/>
          <a:ext cx="1596647" cy="1061881"/>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E49D-2F9F-40BD-8C7E-9291A9695392}">
      <dsp:nvSpPr>
        <dsp:cNvPr id="0" name=""/>
        <dsp:cNvSpPr/>
      </dsp:nvSpPr>
      <dsp:spPr>
        <a:xfrm>
          <a:off x="1973002" y="2356994"/>
          <a:ext cx="3445883" cy="20675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highlight>
                <a:srgbClr val="800080"/>
              </a:highlight>
            </a:rPr>
            <a:t>Assessment &amp; Support -</a:t>
          </a:r>
        </a:p>
        <a:p>
          <a:pPr marL="0" lvl="0" indent="0" algn="ctr" defTabSz="577850">
            <a:lnSpc>
              <a:spcPct val="90000"/>
            </a:lnSpc>
            <a:spcBef>
              <a:spcPct val="0"/>
            </a:spcBef>
            <a:spcAft>
              <a:spcPct val="35000"/>
            </a:spcAft>
            <a:buNone/>
          </a:pPr>
          <a:r>
            <a:rPr lang="en-GB" sz="1300" kern="1200" dirty="0"/>
            <a:t>Ask the children and young people you are working with about possible caring responsibilities – they may not tell you!</a:t>
          </a:r>
        </a:p>
        <a:p>
          <a:pPr marL="0" lvl="0" indent="0" algn="ctr" defTabSz="577850">
            <a:lnSpc>
              <a:spcPct val="90000"/>
            </a:lnSpc>
            <a:spcBef>
              <a:spcPct val="0"/>
            </a:spcBef>
            <a:spcAft>
              <a:spcPct val="35000"/>
            </a:spcAft>
            <a:buNone/>
          </a:pPr>
          <a:r>
            <a:rPr lang="en-GB" sz="1300" kern="1200" dirty="0"/>
            <a:t>Support them or request on their behalf a young carer needs assessment from NCC Children’s Services.</a:t>
          </a:r>
        </a:p>
        <a:p>
          <a:pPr marL="0" lvl="0" indent="0" algn="ctr" defTabSz="577850">
            <a:lnSpc>
              <a:spcPct val="90000"/>
            </a:lnSpc>
            <a:spcBef>
              <a:spcPct val="0"/>
            </a:spcBef>
            <a:spcAft>
              <a:spcPct val="35000"/>
            </a:spcAft>
            <a:buNone/>
          </a:pPr>
          <a:r>
            <a:rPr lang="en-GB" sz="1300" kern="1200" dirty="0">
              <a:highlight>
                <a:srgbClr val="FFFF00"/>
              </a:highlight>
              <a:hlinkClick xmlns:r="http://schemas.openxmlformats.org/officeDocument/2006/relationships" r:id="rId1"/>
            </a:rPr>
            <a:t>Young carers and families - Norfolk County Council</a:t>
          </a:r>
          <a:endParaRPr lang="en-GB" sz="1300" kern="1200" dirty="0">
            <a:highlight>
              <a:srgbClr val="FFFF00"/>
            </a:highlight>
          </a:endParaRPr>
        </a:p>
      </dsp:txBody>
      <dsp:txXfrm>
        <a:off x="1973002" y="2356994"/>
        <a:ext cx="3445883" cy="2067529"/>
      </dsp:txXfrm>
    </dsp:sp>
    <dsp:sp modelId="{6D7D75FA-84DC-4B09-9E86-4FA818D639C5}">
      <dsp:nvSpPr>
        <dsp:cNvPr id="0" name=""/>
        <dsp:cNvSpPr/>
      </dsp:nvSpPr>
      <dsp:spPr>
        <a:xfrm>
          <a:off x="1969452" y="0"/>
          <a:ext cx="3445883" cy="207178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highlight>
                <a:srgbClr val="800080"/>
              </a:highlight>
            </a:rPr>
            <a:t>Be informed – </a:t>
          </a:r>
        </a:p>
        <a:p>
          <a:pPr marL="0" lvl="0" indent="0" algn="ctr" defTabSz="577850">
            <a:lnSpc>
              <a:spcPct val="90000"/>
            </a:lnSpc>
            <a:spcBef>
              <a:spcPct val="0"/>
            </a:spcBef>
            <a:spcAft>
              <a:spcPct val="35000"/>
            </a:spcAft>
            <a:buNone/>
          </a:pPr>
          <a:r>
            <a:rPr lang="en-GB" sz="1300" kern="1200" dirty="0"/>
            <a:t>Read the toolkit for professionals</a:t>
          </a:r>
        </a:p>
        <a:p>
          <a:pPr marL="0" lvl="0" indent="0" algn="ctr" defTabSz="577850">
            <a:lnSpc>
              <a:spcPct val="90000"/>
            </a:lnSpc>
            <a:spcBef>
              <a:spcPct val="0"/>
            </a:spcBef>
            <a:spcAft>
              <a:spcPct val="35000"/>
            </a:spcAft>
            <a:buNone/>
          </a:pPr>
          <a:r>
            <a:rPr lang="en-GB" sz="1300" kern="1200" dirty="0">
              <a:highlight>
                <a:srgbClr val="FFFF00"/>
              </a:highlight>
              <a:hlinkClick xmlns:r="http://schemas.openxmlformats.org/officeDocument/2006/relationships" r:id="rId2"/>
            </a:rPr>
            <a:t>Toolkit for Professionals - Carers Matter (youngcarersmatternorfolk.org)</a:t>
          </a:r>
          <a:r>
            <a:rPr lang="en-GB" sz="1300" kern="1200" dirty="0">
              <a:highlight>
                <a:srgbClr val="FFFF00"/>
              </a:highlight>
            </a:rPr>
            <a:t>  </a:t>
          </a:r>
          <a:endParaRPr lang="en-US" sz="1300" kern="1200" dirty="0">
            <a:highlight>
              <a:srgbClr val="FFFF00"/>
            </a:highlight>
          </a:endParaRPr>
        </a:p>
      </dsp:txBody>
      <dsp:txXfrm>
        <a:off x="1969452" y="0"/>
        <a:ext cx="3445883" cy="2071789"/>
      </dsp:txXfrm>
    </dsp:sp>
    <dsp:sp modelId="{E6ECDDA7-9073-4893-A91E-5CB620883A07}">
      <dsp:nvSpPr>
        <dsp:cNvPr id="0" name=""/>
        <dsp:cNvSpPr/>
      </dsp:nvSpPr>
      <dsp:spPr>
        <a:xfrm>
          <a:off x="5781805" y="1871"/>
          <a:ext cx="3445883" cy="2067529"/>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800080"/>
              </a:highlight>
            </a:rPr>
            <a:t>Health –</a:t>
          </a:r>
        </a:p>
        <a:p>
          <a:pPr marL="0" lvl="0" indent="0" algn="ctr" defTabSz="577850">
            <a:lnSpc>
              <a:spcPct val="90000"/>
            </a:lnSpc>
            <a:spcBef>
              <a:spcPct val="0"/>
            </a:spcBef>
            <a:spcAft>
              <a:spcPct val="35000"/>
            </a:spcAft>
            <a:buNone/>
          </a:pPr>
          <a:r>
            <a:rPr lang="en-US" sz="1300" kern="1200" dirty="0"/>
            <a:t>Ask health professionals to add the child as a young carer using the SNOMED carer code (</a:t>
          </a:r>
          <a:r>
            <a:rPr lang="en-GB" sz="1300" b="0" i="0" kern="1200" dirty="0"/>
            <a:t>224484003) </a:t>
          </a:r>
          <a:r>
            <a:rPr lang="en-US" sz="1300" kern="1200" dirty="0"/>
            <a:t>to System-One, so all health professionals can recognize their carer status.</a:t>
          </a:r>
        </a:p>
        <a:p>
          <a:pPr marL="0" lvl="0" indent="0" algn="ctr" defTabSz="577850">
            <a:lnSpc>
              <a:spcPct val="90000"/>
            </a:lnSpc>
            <a:spcBef>
              <a:spcPct val="0"/>
            </a:spcBef>
            <a:spcAft>
              <a:spcPct val="35000"/>
            </a:spcAft>
            <a:buNone/>
          </a:pPr>
          <a:r>
            <a:rPr lang="en-GB" sz="1300" kern="1200" dirty="0">
              <a:highlight>
                <a:srgbClr val="FFFF00"/>
              </a:highlight>
              <a:hlinkClick xmlns:r="http://schemas.openxmlformats.org/officeDocument/2006/relationships" r:id="rId3"/>
            </a:rPr>
            <a:t>Being a young carer: your rights - Social care and support guide - NHS (www.nhs.uk)</a:t>
          </a:r>
          <a:endParaRPr lang="en-GB" sz="1300" kern="1200" dirty="0">
            <a:highlight>
              <a:srgbClr val="FFFF00"/>
            </a:highlight>
          </a:endParaRPr>
        </a:p>
        <a:p>
          <a:pPr marL="0" lvl="0" indent="0" algn="ctr" defTabSz="577850">
            <a:lnSpc>
              <a:spcPct val="90000"/>
            </a:lnSpc>
            <a:spcBef>
              <a:spcPct val="0"/>
            </a:spcBef>
            <a:spcAft>
              <a:spcPct val="35000"/>
            </a:spcAft>
            <a:buNone/>
          </a:pPr>
          <a:r>
            <a:rPr lang="en-GB" sz="1300" kern="1200" dirty="0">
              <a:solidFill>
                <a:srgbClr val="0070C0"/>
              </a:solidFill>
              <a:highlight>
                <a:srgbClr val="FFFF00"/>
              </a:highlight>
            </a:rPr>
            <a:t>Email: carersidentitypassport@carersvoice.org</a:t>
          </a:r>
          <a:endParaRPr lang="en-US" sz="1300" kern="1200" dirty="0">
            <a:solidFill>
              <a:srgbClr val="0070C0"/>
            </a:solidFill>
            <a:highlight>
              <a:srgbClr val="FFFF00"/>
            </a:highlight>
          </a:endParaRPr>
        </a:p>
      </dsp:txBody>
      <dsp:txXfrm>
        <a:off x="5781805" y="1871"/>
        <a:ext cx="3445883" cy="2067529"/>
      </dsp:txXfrm>
    </dsp:sp>
    <dsp:sp modelId="{D0C35036-0D83-4182-A784-6663AC8F69D2}">
      <dsp:nvSpPr>
        <dsp:cNvPr id="0" name=""/>
        <dsp:cNvSpPr/>
      </dsp:nvSpPr>
      <dsp:spPr>
        <a:xfrm>
          <a:off x="5801757" y="2329055"/>
          <a:ext cx="3445883" cy="206752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800080"/>
              </a:highlight>
            </a:rPr>
            <a:t>Education &amp; Social Support –</a:t>
          </a:r>
        </a:p>
        <a:p>
          <a:pPr marL="0" lvl="0" indent="0" algn="ctr" defTabSz="577850">
            <a:lnSpc>
              <a:spcPct val="90000"/>
            </a:lnSpc>
            <a:spcBef>
              <a:spcPct val="0"/>
            </a:spcBef>
            <a:spcAft>
              <a:spcPct val="35000"/>
            </a:spcAft>
            <a:buNone/>
          </a:pPr>
          <a:r>
            <a:rPr lang="en-US" sz="1300" kern="1200" dirty="0"/>
            <a:t>Consider whether the current plan (e.g. EHAP, My TAP, CIN, CP, SEND support </a:t>
          </a:r>
          <a:r>
            <a:rPr lang="en-US" sz="1300" kern="1200" dirty="0" err="1"/>
            <a:t>etc</a:t>
          </a:r>
          <a:r>
            <a:rPr lang="en-US" sz="1300" kern="1200" dirty="0"/>
            <a:t>) of support is meeting the child/young person’s needs and what may need to change for them as a young carer. Consider the young carers passport.</a:t>
          </a:r>
        </a:p>
        <a:p>
          <a:pPr marL="0" lvl="0" indent="0" algn="ctr" defTabSz="577850">
            <a:lnSpc>
              <a:spcPct val="90000"/>
            </a:lnSpc>
            <a:spcBef>
              <a:spcPct val="0"/>
            </a:spcBef>
            <a:spcAft>
              <a:spcPct val="35000"/>
            </a:spcAft>
            <a:buNone/>
          </a:pPr>
          <a:r>
            <a:rPr lang="en-GB" sz="1300" kern="1200" dirty="0">
              <a:highlight>
                <a:srgbClr val="FFFF00"/>
              </a:highlight>
              <a:hlinkClick xmlns:r="http://schemas.openxmlformats.org/officeDocument/2006/relationships" r:id="rId4"/>
            </a:rPr>
            <a:t>Education | Carer Passport Schemes (carerspassports.uk)</a:t>
          </a:r>
          <a:endParaRPr lang="en-US" sz="1300" kern="1200" dirty="0">
            <a:highlight>
              <a:srgbClr val="FFFF00"/>
            </a:highlight>
          </a:endParaRPr>
        </a:p>
      </dsp:txBody>
      <dsp:txXfrm>
        <a:off x="5801757" y="2329055"/>
        <a:ext cx="3445883" cy="20675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06363" y="739775"/>
            <a:ext cx="6584950" cy="3703638"/>
          </a:xfrm>
          <a:prstGeom prst="rect">
            <a:avLst/>
          </a:prstGeom>
        </p:spPr>
        <p:txBody>
          <a:bodyPr/>
          <a:lstStyle/>
          <a:p>
            <a:endParaRPr/>
          </a:p>
        </p:txBody>
      </p:sp>
      <p:sp>
        <p:nvSpPr>
          <p:cNvPr id="110" name="Shape 110"/>
          <p:cNvSpPr>
            <a:spLocks noGrp="1"/>
          </p:cNvSpPr>
          <p:nvPr>
            <p:ph type="body" sz="quarter" idx="1"/>
          </p:nvPr>
        </p:nvSpPr>
        <p:spPr>
          <a:xfrm>
            <a:off x="906359" y="4689515"/>
            <a:ext cx="4984962" cy="4442698"/>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Belinda and Philip to jointly introduce</a:t>
            </a:r>
          </a:p>
        </p:txBody>
      </p:sp>
    </p:spTree>
    <p:extLst>
      <p:ext uri="{BB962C8B-B14F-4D97-AF65-F5344CB8AC3E}">
        <p14:creationId xmlns:p14="http://schemas.microsoft.com/office/powerpoint/2010/main" val="278006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Belinda (blue and orange) and Philip (yellow, red and green) to highlight the data and progress circles!</a:t>
            </a:r>
          </a:p>
        </p:txBody>
      </p:sp>
    </p:spTree>
    <p:extLst>
      <p:ext uri="{BB962C8B-B14F-4D97-AF65-F5344CB8AC3E}">
        <p14:creationId xmlns:p14="http://schemas.microsoft.com/office/powerpoint/2010/main" val="224007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39775"/>
            <a:ext cx="6584950" cy="3703638"/>
          </a:xfrm>
        </p:spPr>
      </p:sp>
      <p:sp>
        <p:nvSpPr>
          <p:cNvPr id="3" name="Notes Placeholder 2"/>
          <p:cNvSpPr>
            <a:spLocks noGrp="1"/>
          </p:cNvSpPr>
          <p:nvPr>
            <p:ph type="body" idx="1"/>
          </p:nvPr>
        </p:nvSpPr>
        <p:spPr/>
        <p:txBody>
          <a:bodyPr/>
          <a:lstStyle/>
          <a:p>
            <a:r>
              <a:rPr lang="en-GB" dirty="0"/>
              <a:t>Philip to highlight working arrangements with partners</a:t>
            </a:r>
          </a:p>
        </p:txBody>
      </p:sp>
    </p:spTree>
    <p:extLst>
      <p:ext uri="{BB962C8B-B14F-4D97-AF65-F5344CB8AC3E}">
        <p14:creationId xmlns:p14="http://schemas.microsoft.com/office/powerpoint/2010/main" val="256455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144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dirty="0">
                <a:ln>
                  <a:noFill/>
                </a:ln>
                <a:solidFill>
                  <a:srgbClr val="002060"/>
                </a:solidFill>
                <a:effectLst/>
                <a:uFillTx/>
                <a:latin typeface="+mj-lt"/>
                <a:ea typeface="+mj-ea"/>
                <a:cs typeface="+mj-cs"/>
                <a:sym typeface="Calibri"/>
              </a:rPr>
              <a:t>Presenters, please copy this link into the chat to request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dirty="0">
                <a:ln>
                  <a:noFill/>
                </a:ln>
                <a:solidFill>
                  <a:srgbClr val="002060"/>
                </a:solidFill>
                <a:effectLst/>
                <a:uFillTx/>
                <a:latin typeface="+mj-lt"/>
                <a:ea typeface="+mj-ea"/>
                <a:cs typeface="+mj-cs"/>
                <a:sym typeface="Calibri"/>
              </a:rPr>
              <a:t>https://forms.office.com/e/nFDzqZWk4i</a:t>
            </a:r>
          </a:p>
          <a:p>
            <a:endParaRPr lang="en-GB" dirty="0"/>
          </a:p>
        </p:txBody>
      </p:sp>
    </p:spTree>
    <p:extLst>
      <p:ext uri="{BB962C8B-B14F-4D97-AF65-F5344CB8AC3E}">
        <p14:creationId xmlns:p14="http://schemas.microsoft.com/office/powerpoint/2010/main" val="354729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Philip</a:t>
            </a:r>
          </a:p>
        </p:txBody>
      </p:sp>
    </p:spTree>
    <p:extLst>
      <p:ext uri="{BB962C8B-B14F-4D97-AF65-F5344CB8AC3E}">
        <p14:creationId xmlns:p14="http://schemas.microsoft.com/office/powerpoint/2010/main" val="251313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39775"/>
            <a:ext cx="6584950" cy="3703638"/>
          </a:xfrm>
        </p:spPr>
      </p:sp>
      <p:sp>
        <p:nvSpPr>
          <p:cNvPr id="3" name="Notes Placeholder 2"/>
          <p:cNvSpPr>
            <a:spLocks noGrp="1"/>
          </p:cNvSpPr>
          <p:nvPr>
            <p:ph type="body" idx="1"/>
          </p:nvPr>
        </p:nvSpPr>
        <p:spPr/>
        <p:txBody>
          <a:bodyPr/>
          <a:lstStyle/>
          <a:p>
            <a:r>
              <a:rPr lang="en-GB" dirty="0"/>
              <a:t>Philip to highlight working arrangements with partners</a:t>
            </a:r>
          </a:p>
        </p:txBody>
      </p:sp>
    </p:spTree>
    <p:extLst>
      <p:ext uri="{BB962C8B-B14F-4D97-AF65-F5344CB8AC3E}">
        <p14:creationId xmlns:p14="http://schemas.microsoft.com/office/powerpoint/2010/main" val="378389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Philip/Claire</a:t>
            </a:r>
          </a:p>
        </p:txBody>
      </p:sp>
    </p:spTree>
    <p:extLst>
      <p:ext uri="{BB962C8B-B14F-4D97-AF65-F5344CB8AC3E}">
        <p14:creationId xmlns:p14="http://schemas.microsoft.com/office/powerpoint/2010/main" val="423734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EDFDC71-BD48-4435-A405-EA7AA8D31B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BBF82F6-F0E8-4C84-A361-31D55183B28D}"/>
              </a:ext>
            </a:extLst>
          </p:cNvPr>
          <p:cNvSpPr>
            <a:spLocks noGrp="1"/>
          </p:cNvSpPr>
          <p:nvPr>
            <p:ph type="body" idx="1"/>
          </p:nvPr>
        </p:nvSpPr>
        <p:spPr/>
        <p:txBody>
          <a:bodyPr/>
          <a:lstStyle/>
          <a:p>
            <a:pPr>
              <a:defRPr/>
            </a:pPr>
            <a:endParaRPr lang="en-GB" dirty="0"/>
          </a:p>
        </p:txBody>
      </p:sp>
      <p:sp>
        <p:nvSpPr>
          <p:cNvPr id="30724" name="Slide Number Placeholder 3">
            <a:extLst>
              <a:ext uri="{FF2B5EF4-FFF2-40B4-BE49-F238E27FC236}">
                <a16:creationId xmlns:a16="http://schemas.microsoft.com/office/drawing/2014/main" id="{7C7DF307-66E1-452C-8990-698B3EFB11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74700" indent="-296863">
              <a:defRPr sz="2400">
                <a:solidFill>
                  <a:schemeClr val="tx1"/>
                </a:solidFill>
                <a:latin typeface="Times New Roman" panose="02020603050405020304" pitchFamily="18" charset="0"/>
              </a:defRPr>
            </a:lvl2pPr>
            <a:lvl3pPr marL="1192213" indent="-236538">
              <a:defRPr sz="2400">
                <a:solidFill>
                  <a:schemeClr val="tx1"/>
                </a:solidFill>
                <a:latin typeface="Times New Roman" panose="02020603050405020304" pitchFamily="18" charset="0"/>
              </a:defRPr>
            </a:lvl3pPr>
            <a:lvl4pPr marL="1670050" indent="-236538">
              <a:defRPr sz="2400">
                <a:solidFill>
                  <a:schemeClr val="tx1"/>
                </a:solidFill>
                <a:latin typeface="Times New Roman" panose="02020603050405020304" pitchFamily="18" charset="0"/>
              </a:defRPr>
            </a:lvl4pPr>
            <a:lvl5pPr marL="2147888" indent="-236538">
              <a:defRPr sz="2400">
                <a:solidFill>
                  <a:schemeClr val="tx1"/>
                </a:solidFill>
                <a:latin typeface="Times New Roman" panose="02020603050405020304" pitchFamily="18" charset="0"/>
              </a:defRPr>
            </a:lvl5pPr>
            <a:lvl6pPr marL="2605088" indent="-236538" eaLnBrk="0" fontAlgn="base" hangingPunct="0">
              <a:spcBef>
                <a:spcPct val="0"/>
              </a:spcBef>
              <a:spcAft>
                <a:spcPct val="0"/>
              </a:spcAft>
              <a:defRPr sz="2400">
                <a:solidFill>
                  <a:schemeClr val="tx1"/>
                </a:solidFill>
                <a:latin typeface="Times New Roman" panose="02020603050405020304" pitchFamily="18" charset="0"/>
              </a:defRPr>
            </a:lvl6pPr>
            <a:lvl7pPr marL="3062288" indent="-236538" eaLnBrk="0" fontAlgn="base" hangingPunct="0">
              <a:spcBef>
                <a:spcPct val="0"/>
              </a:spcBef>
              <a:spcAft>
                <a:spcPct val="0"/>
              </a:spcAft>
              <a:defRPr sz="2400">
                <a:solidFill>
                  <a:schemeClr val="tx1"/>
                </a:solidFill>
                <a:latin typeface="Times New Roman" panose="02020603050405020304" pitchFamily="18" charset="0"/>
              </a:defRPr>
            </a:lvl7pPr>
            <a:lvl8pPr marL="3519488" indent="-236538" eaLnBrk="0" fontAlgn="base" hangingPunct="0">
              <a:spcBef>
                <a:spcPct val="0"/>
              </a:spcBef>
              <a:spcAft>
                <a:spcPct val="0"/>
              </a:spcAft>
              <a:defRPr sz="2400">
                <a:solidFill>
                  <a:schemeClr val="tx1"/>
                </a:solidFill>
                <a:latin typeface="Times New Roman" panose="02020603050405020304" pitchFamily="18" charset="0"/>
              </a:defRPr>
            </a:lvl8pPr>
            <a:lvl9pPr marL="3976688" indent="-2365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C6813-3A12-44C5-B73F-7539B3E1DA8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9855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EDFDC71-BD48-4435-A405-EA7AA8D31B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BBF82F6-F0E8-4C84-A361-31D55183B28D}"/>
              </a:ext>
            </a:extLst>
          </p:cNvPr>
          <p:cNvSpPr>
            <a:spLocks noGrp="1"/>
          </p:cNvSpPr>
          <p:nvPr>
            <p:ph type="body" idx="1"/>
          </p:nvPr>
        </p:nvSpPr>
        <p:spPr/>
        <p:txBody>
          <a:bodyPr/>
          <a:lstStyle/>
          <a:p>
            <a:pPr>
              <a:defRPr/>
            </a:pPr>
            <a:endParaRPr lang="en-GB" dirty="0"/>
          </a:p>
        </p:txBody>
      </p:sp>
      <p:sp>
        <p:nvSpPr>
          <p:cNvPr id="30724" name="Slide Number Placeholder 3">
            <a:extLst>
              <a:ext uri="{FF2B5EF4-FFF2-40B4-BE49-F238E27FC236}">
                <a16:creationId xmlns:a16="http://schemas.microsoft.com/office/drawing/2014/main" id="{7C7DF307-66E1-452C-8990-698B3EFB11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74700" indent="-296863">
              <a:defRPr sz="2400">
                <a:solidFill>
                  <a:schemeClr val="tx1"/>
                </a:solidFill>
                <a:latin typeface="Times New Roman" panose="02020603050405020304" pitchFamily="18" charset="0"/>
              </a:defRPr>
            </a:lvl2pPr>
            <a:lvl3pPr marL="1192213" indent="-236538">
              <a:defRPr sz="2400">
                <a:solidFill>
                  <a:schemeClr val="tx1"/>
                </a:solidFill>
                <a:latin typeface="Times New Roman" panose="02020603050405020304" pitchFamily="18" charset="0"/>
              </a:defRPr>
            </a:lvl3pPr>
            <a:lvl4pPr marL="1670050" indent="-236538">
              <a:defRPr sz="2400">
                <a:solidFill>
                  <a:schemeClr val="tx1"/>
                </a:solidFill>
                <a:latin typeface="Times New Roman" panose="02020603050405020304" pitchFamily="18" charset="0"/>
              </a:defRPr>
            </a:lvl4pPr>
            <a:lvl5pPr marL="2147888" indent="-236538">
              <a:defRPr sz="2400">
                <a:solidFill>
                  <a:schemeClr val="tx1"/>
                </a:solidFill>
                <a:latin typeface="Times New Roman" panose="02020603050405020304" pitchFamily="18" charset="0"/>
              </a:defRPr>
            </a:lvl5pPr>
            <a:lvl6pPr marL="2605088" indent="-236538" eaLnBrk="0" fontAlgn="base" hangingPunct="0">
              <a:spcBef>
                <a:spcPct val="0"/>
              </a:spcBef>
              <a:spcAft>
                <a:spcPct val="0"/>
              </a:spcAft>
              <a:defRPr sz="2400">
                <a:solidFill>
                  <a:schemeClr val="tx1"/>
                </a:solidFill>
                <a:latin typeface="Times New Roman" panose="02020603050405020304" pitchFamily="18" charset="0"/>
              </a:defRPr>
            </a:lvl6pPr>
            <a:lvl7pPr marL="3062288" indent="-236538" eaLnBrk="0" fontAlgn="base" hangingPunct="0">
              <a:spcBef>
                <a:spcPct val="0"/>
              </a:spcBef>
              <a:spcAft>
                <a:spcPct val="0"/>
              </a:spcAft>
              <a:defRPr sz="2400">
                <a:solidFill>
                  <a:schemeClr val="tx1"/>
                </a:solidFill>
                <a:latin typeface="Times New Roman" panose="02020603050405020304" pitchFamily="18" charset="0"/>
              </a:defRPr>
            </a:lvl7pPr>
            <a:lvl8pPr marL="3519488" indent="-236538" eaLnBrk="0" fontAlgn="base" hangingPunct="0">
              <a:spcBef>
                <a:spcPct val="0"/>
              </a:spcBef>
              <a:spcAft>
                <a:spcPct val="0"/>
              </a:spcAft>
              <a:defRPr sz="2400">
                <a:solidFill>
                  <a:schemeClr val="tx1"/>
                </a:solidFill>
                <a:latin typeface="Times New Roman" panose="02020603050405020304" pitchFamily="18" charset="0"/>
              </a:defRPr>
            </a:lvl8pPr>
            <a:lvl9pPr marL="3976688" indent="-2365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C6813-3A12-44C5-B73F-7539B3E1DA8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9135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EDFDC71-BD48-4435-A405-EA7AA8D31B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BBF82F6-F0E8-4C84-A361-31D55183B28D}"/>
              </a:ext>
            </a:extLst>
          </p:cNvPr>
          <p:cNvSpPr>
            <a:spLocks noGrp="1"/>
          </p:cNvSpPr>
          <p:nvPr>
            <p:ph type="body" idx="1"/>
          </p:nvPr>
        </p:nvSpPr>
        <p:spPr/>
        <p:txBody>
          <a:bodyPr/>
          <a:lstStyle/>
          <a:p>
            <a:pPr>
              <a:defRPr/>
            </a:pPr>
            <a:endParaRPr lang="en-GB" dirty="0"/>
          </a:p>
        </p:txBody>
      </p:sp>
      <p:sp>
        <p:nvSpPr>
          <p:cNvPr id="30724" name="Slide Number Placeholder 3">
            <a:extLst>
              <a:ext uri="{FF2B5EF4-FFF2-40B4-BE49-F238E27FC236}">
                <a16:creationId xmlns:a16="http://schemas.microsoft.com/office/drawing/2014/main" id="{7C7DF307-66E1-452C-8990-698B3EFB11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74700" indent="-296863">
              <a:defRPr sz="2400">
                <a:solidFill>
                  <a:schemeClr val="tx1"/>
                </a:solidFill>
                <a:latin typeface="Times New Roman" panose="02020603050405020304" pitchFamily="18" charset="0"/>
              </a:defRPr>
            </a:lvl2pPr>
            <a:lvl3pPr marL="1192213" indent="-236538">
              <a:defRPr sz="2400">
                <a:solidFill>
                  <a:schemeClr val="tx1"/>
                </a:solidFill>
                <a:latin typeface="Times New Roman" panose="02020603050405020304" pitchFamily="18" charset="0"/>
              </a:defRPr>
            </a:lvl3pPr>
            <a:lvl4pPr marL="1670050" indent="-236538">
              <a:defRPr sz="2400">
                <a:solidFill>
                  <a:schemeClr val="tx1"/>
                </a:solidFill>
                <a:latin typeface="Times New Roman" panose="02020603050405020304" pitchFamily="18" charset="0"/>
              </a:defRPr>
            </a:lvl4pPr>
            <a:lvl5pPr marL="2147888" indent="-236538">
              <a:defRPr sz="2400">
                <a:solidFill>
                  <a:schemeClr val="tx1"/>
                </a:solidFill>
                <a:latin typeface="Times New Roman" panose="02020603050405020304" pitchFamily="18" charset="0"/>
              </a:defRPr>
            </a:lvl5pPr>
            <a:lvl6pPr marL="2605088" indent="-236538" eaLnBrk="0" fontAlgn="base" hangingPunct="0">
              <a:spcBef>
                <a:spcPct val="0"/>
              </a:spcBef>
              <a:spcAft>
                <a:spcPct val="0"/>
              </a:spcAft>
              <a:defRPr sz="2400">
                <a:solidFill>
                  <a:schemeClr val="tx1"/>
                </a:solidFill>
                <a:latin typeface="Times New Roman" panose="02020603050405020304" pitchFamily="18" charset="0"/>
              </a:defRPr>
            </a:lvl6pPr>
            <a:lvl7pPr marL="3062288" indent="-236538" eaLnBrk="0" fontAlgn="base" hangingPunct="0">
              <a:spcBef>
                <a:spcPct val="0"/>
              </a:spcBef>
              <a:spcAft>
                <a:spcPct val="0"/>
              </a:spcAft>
              <a:defRPr sz="2400">
                <a:solidFill>
                  <a:schemeClr val="tx1"/>
                </a:solidFill>
                <a:latin typeface="Times New Roman" panose="02020603050405020304" pitchFamily="18" charset="0"/>
              </a:defRPr>
            </a:lvl7pPr>
            <a:lvl8pPr marL="3519488" indent="-236538" eaLnBrk="0" fontAlgn="base" hangingPunct="0">
              <a:spcBef>
                <a:spcPct val="0"/>
              </a:spcBef>
              <a:spcAft>
                <a:spcPct val="0"/>
              </a:spcAft>
              <a:defRPr sz="2400">
                <a:solidFill>
                  <a:schemeClr val="tx1"/>
                </a:solidFill>
                <a:latin typeface="Times New Roman" panose="02020603050405020304" pitchFamily="18" charset="0"/>
              </a:defRPr>
            </a:lvl8pPr>
            <a:lvl9pPr marL="3976688" indent="-2365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C6813-3A12-44C5-B73F-7539B3E1DA8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96929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EDFDC71-BD48-4435-A405-EA7AA8D31B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BBF82F6-F0E8-4C84-A361-31D55183B28D}"/>
              </a:ext>
            </a:extLst>
          </p:cNvPr>
          <p:cNvSpPr>
            <a:spLocks noGrp="1"/>
          </p:cNvSpPr>
          <p:nvPr>
            <p:ph type="body" idx="1"/>
          </p:nvPr>
        </p:nvSpPr>
        <p:spPr/>
        <p:txBody>
          <a:bodyPr/>
          <a:lstStyle/>
          <a:p>
            <a:pPr>
              <a:defRPr/>
            </a:pPr>
            <a:endParaRPr lang="en-GB" dirty="0"/>
          </a:p>
        </p:txBody>
      </p:sp>
      <p:sp>
        <p:nvSpPr>
          <p:cNvPr id="30724" name="Slide Number Placeholder 3">
            <a:extLst>
              <a:ext uri="{FF2B5EF4-FFF2-40B4-BE49-F238E27FC236}">
                <a16:creationId xmlns:a16="http://schemas.microsoft.com/office/drawing/2014/main" id="{7C7DF307-66E1-452C-8990-698B3EFB11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74700" indent="-296863">
              <a:defRPr sz="2400">
                <a:solidFill>
                  <a:schemeClr val="tx1"/>
                </a:solidFill>
                <a:latin typeface="Times New Roman" panose="02020603050405020304" pitchFamily="18" charset="0"/>
              </a:defRPr>
            </a:lvl2pPr>
            <a:lvl3pPr marL="1192213" indent="-236538">
              <a:defRPr sz="2400">
                <a:solidFill>
                  <a:schemeClr val="tx1"/>
                </a:solidFill>
                <a:latin typeface="Times New Roman" panose="02020603050405020304" pitchFamily="18" charset="0"/>
              </a:defRPr>
            </a:lvl3pPr>
            <a:lvl4pPr marL="1670050" indent="-236538">
              <a:defRPr sz="2400">
                <a:solidFill>
                  <a:schemeClr val="tx1"/>
                </a:solidFill>
                <a:latin typeface="Times New Roman" panose="02020603050405020304" pitchFamily="18" charset="0"/>
              </a:defRPr>
            </a:lvl4pPr>
            <a:lvl5pPr marL="2147888" indent="-236538">
              <a:defRPr sz="2400">
                <a:solidFill>
                  <a:schemeClr val="tx1"/>
                </a:solidFill>
                <a:latin typeface="Times New Roman" panose="02020603050405020304" pitchFamily="18" charset="0"/>
              </a:defRPr>
            </a:lvl5pPr>
            <a:lvl6pPr marL="2605088" indent="-236538" eaLnBrk="0" fontAlgn="base" hangingPunct="0">
              <a:spcBef>
                <a:spcPct val="0"/>
              </a:spcBef>
              <a:spcAft>
                <a:spcPct val="0"/>
              </a:spcAft>
              <a:defRPr sz="2400">
                <a:solidFill>
                  <a:schemeClr val="tx1"/>
                </a:solidFill>
                <a:latin typeface="Times New Roman" panose="02020603050405020304" pitchFamily="18" charset="0"/>
              </a:defRPr>
            </a:lvl6pPr>
            <a:lvl7pPr marL="3062288" indent="-236538" eaLnBrk="0" fontAlgn="base" hangingPunct="0">
              <a:spcBef>
                <a:spcPct val="0"/>
              </a:spcBef>
              <a:spcAft>
                <a:spcPct val="0"/>
              </a:spcAft>
              <a:defRPr sz="2400">
                <a:solidFill>
                  <a:schemeClr val="tx1"/>
                </a:solidFill>
                <a:latin typeface="Times New Roman" panose="02020603050405020304" pitchFamily="18" charset="0"/>
              </a:defRPr>
            </a:lvl7pPr>
            <a:lvl8pPr marL="3519488" indent="-236538" eaLnBrk="0" fontAlgn="base" hangingPunct="0">
              <a:spcBef>
                <a:spcPct val="0"/>
              </a:spcBef>
              <a:spcAft>
                <a:spcPct val="0"/>
              </a:spcAft>
              <a:defRPr sz="2400">
                <a:solidFill>
                  <a:schemeClr val="tx1"/>
                </a:solidFill>
                <a:latin typeface="Times New Roman" panose="02020603050405020304" pitchFamily="18" charset="0"/>
              </a:defRPr>
            </a:lvl8pPr>
            <a:lvl9pPr marL="3976688" indent="-2365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C6813-3A12-44C5-B73F-7539B3E1DA8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08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EDFDC71-BD48-4435-A405-EA7AA8D31B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BBF82F6-F0E8-4C84-A361-31D55183B28D}"/>
              </a:ext>
            </a:extLst>
          </p:cNvPr>
          <p:cNvSpPr>
            <a:spLocks noGrp="1"/>
          </p:cNvSpPr>
          <p:nvPr>
            <p:ph type="body" idx="1"/>
          </p:nvPr>
        </p:nvSpPr>
        <p:spPr/>
        <p:txBody>
          <a:bodyPr/>
          <a:lstStyle/>
          <a:p>
            <a:pPr>
              <a:defRPr/>
            </a:pPr>
            <a:endParaRPr lang="en-GB" dirty="0"/>
          </a:p>
        </p:txBody>
      </p:sp>
      <p:sp>
        <p:nvSpPr>
          <p:cNvPr id="30724" name="Slide Number Placeholder 3">
            <a:extLst>
              <a:ext uri="{FF2B5EF4-FFF2-40B4-BE49-F238E27FC236}">
                <a16:creationId xmlns:a16="http://schemas.microsoft.com/office/drawing/2014/main" id="{7C7DF307-66E1-452C-8990-698B3EFB11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74700" indent="-296863">
              <a:defRPr sz="2400">
                <a:solidFill>
                  <a:schemeClr val="tx1"/>
                </a:solidFill>
                <a:latin typeface="Times New Roman" panose="02020603050405020304" pitchFamily="18" charset="0"/>
              </a:defRPr>
            </a:lvl2pPr>
            <a:lvl3pPr marL="1192213" indent="-236538">
              <a:defRPr sz="2400">
                <a:solidFill>
                  <a:schemeClr val="tx1"/>
                </a:solidFill>
                <a:latin typeface="Times New Roman" panose="02020603050405020304" pitchFamily="18" charset="0"/>
              </a:defRPr>
            </a:lvl3pPr>
            <a:lvl4pPr marL="1670050" indent="-236538">
              <a:defRPr sz="2400">
                <a:solidFill>
                  <a:schemeClr val="tx1"/>
                </a:solidFill>
                <a:latin typeface="Times New Roman" panose="02020603050405020304" pitchFamily="18" charset="0"/>
              </a:defRPr>
            </a:lvl4pPr>
            <a:lvl5pPr marL="2147888" indent="-236538">
              <a:defRPr sz="2400">
                <a:solidFill>
                  <a:schemeClr val="tx1"/>
                </a:solidFill>
                <a:latin typeface="Times New Roman" panose="02020603050405020304" pitchFamily="18" charset="0"/>
              </a:defRPr>
            </a:lvl5pPr>
            <a:lvl6pPr marL="2605088" indent="-236538" eaLnBrk="0" fontAlgn="base" hangingPunct="0">
              <a:spcBef>
                <a:spcPct val="0"/>
              </a:spcBef>
              <a:spcAft>
                <a:spcPct val="0"/>
              </a:spcAft>
              <a:defRPr sz="2400">
                <a:solidFill>
                  <a:schemeClr val="tx1"/>
                </a:solidFill>
                <a:latin typeface="Times New Roman" panose="02020603050405020304" pitchFamily="18" charset="0"/>
              </a:defRPr>
            </a:lvl6pPr>
            <a:lvl7pPr marL="3062288" indent="-236538" eaLnBrk="0" fontAlgn="base" hangingPunct="0">
              <a:spcBef>
                <a:spcPct val="0"/>
              </a:spcBef>
              <a:spcAft>
                <a:spcPct val="0"/>
              </a:spcAft>
              <a:defRPr sz="2400">
                <a:solidFill>
                  <a:schemeClr val="tx1"/>
                </a:solidFill>
                <a:latin typeface="Times New Roman" panose="02020603050405020304" pitchFamily="18" charset="0"/>
              </a:defRPr>
            </a:lvl7pPr>
            <a:lvl8pPr marL="3519488" indent="-236538" eaLnBrk="0" fontAlgn="base" hangingPunct="0">
              <a:spcBef>
                <a:spcPct val="0"/>
              </a:spcBef>
              <a:spcAft>
                <a:spcPct val="0"/>
              </a:spcAft>
              <a:defRPr sz="2400">
                <a:solidFill>
                  <a:schemeClr val="tx1"/>
                </a:solidFill>
                <a:latin typeface="Times New Roman" panose="02020603050405020304" pitchFamily="18" charset="0"/>
              </a:defRPr>
            </a:lvl8pPr>
            <a:lvl9pPr marL="3976688" indent="-2365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C6813-3A12-44C5-B73F-7539B3E1DA8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83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1DD9-83E5-4420-8930-295D318962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2E16BA-1205-4AAF-80CA-744F9B7C68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50A92A-B4E7-466F-95F0-9EA2DD3CDE7B}"/>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11455DF7-44C1-4E7E-8F7A-6BFC7A575D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50C00D-02BA-4673-91D3-489EA13D5BF2}"/>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7021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ACDD-4E39-49F8-B9C3-74EFCAECD7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46BE4C-251C-40AB-8CE2-E4702D0E8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0B9F78-292C-4BB6-AC4C-D878370D5C4E}"/>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C34CE94E-13B2-4DA0-849A-17879AB866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34301A-33A2-4792-9F59-3B7C6332995F}"/>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403065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C5019-B1D6-4309-9484-74BD4BD6AA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23E73-5D73-4F17-B849-BAD381B68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91F12E-D38C-460B-8FE8-589B29934619}"/>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37E28CB5-161C-4CB9-B456-3D938ECE9D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965133-78E3-4244-8EBF-22D5D53E0AE0}"/>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98709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29299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40727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38242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85B8-F027-43BF-B126-C05391BB23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94966B-B902-426E-8E18-D38A930C80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7910CC-F738-46F2-843D-544B58D5493F}"/>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F3BBED44-98B0-40A6-B9A6-49E078CF31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648E5E-33BF-4356-A81B-4F727750F3D0}"/>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4183339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14147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72771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1203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732325" y="-1458460"/>
            <a:ext cx="7471593" cy="7543574"/>
          </a:xfrm>
          <a:prstGeom prst="ellipse">
            <a:avLst/>
          </a:prstGeom>
        </p:spPr>
        <p:txBody>
          <a:bodyPr/>
          <a:lstStyle/>
          <a:p>
            <a:pPr lvl="0"/>
            <a:endParaRPr lang="en-US" noProof="0"/>
          </a:p>
        </p:txBody>
      </p:sp>
    </p:spTree>
    <p:extLst>
      <p:ext uri="{BB962C8B-B14F-4D97-AF65-F5344CB8AC3E}">
        <p14:creationId xmlns:p14="http://schemas.microsoft.com/office/powerpoint/2010/main" val="2111303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CD22-4E2A-50DD-6BD6-D38C72B2BE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DCD439-FB6E-67BE-1374-6C0DFA101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79F44E-52F8-BF3D-C90D-E907EC0C3052}"/>
              </a:ext>
            </a:extLst>
          </p:cNvPr>
          <p:cNvSpPr>
            <a:spLocks noGrp="1"/>
          </p:cNvSpPr>
          <p:nvPr>
            <p:ph type="dt" sz="half" idx="10"/>
          </p:nvPr>
        </p:nvSpPr>
        <p:spPr/>
        <p:txBody>
          <a:bodyPr/>
          <a:lstStyle/>
          <a:p>
            <a:fld id="{9BA7BD58-7452-44D9-96E8-68B63D92C89E}" type="datetimeFigureOut">
              <a:rPr lang="en-GB" smtClean="0"/>
              <a:t>29/11/2023</a:t>
            </a:fld>
            <a:endParaRPr lang="en-GB"/>
          </a:p>
        </p:txBody>
      </p:sp>
      <p:sp>
        <p:nvSpPr>
          <p:cNvPr id="5" name="Footer Placeholder 4">
            <a:extLst>
              <a:ext uri="{FF2B5EF4-FFF2-40B4-BE49-F238E27FC236}">
                <a16:creationId xmlns:a16="http://schemas.microsoft.com/office/drawing/2014/main" id="{3006296B-30FF-2100-3053-3B0B03ED55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89A94D-F94B-2555-5B5D-4926063DFCA2}"/>
              </a:ext>
            </a:extLst>
          </p:cNvPr>
          <p:cNvSpPr>
            <a:spLocks noGrp="1"/>
          </p:cNvSpPr>
          <p:nvPr>
            <p:ph type="sldNum" sz="quarter" idx="12"/>
          </p:nvPr>
        </p:nvSpPr>
        <p:spPr/>
        <p:txBody>
          <a:bodyPr/>
          <a:lstStyle/>
          <a:p>
            <a:fld id="{D2225CEC-E1D2-4D1F-8470-017DC3E81021}" type="slidenum">
              <a:rPr lang="en-GB" smtClean="0"/>
              <a:t>‹#›</a:t>
            </a:fld>
            <a:endParaRPr lang="en-GB"/>
          </a:p>
        </p:txBody>
      </p:sp>
    </p:spTree>
    <p:extLst>
      <p:ext uri="{BB962C8B-B14F-4D97-AF65-F5344CB8AC3E}">
        <p14:creationId xmlns:p14="http://schemas.microsoft.com/office/powerpoint/2010/main" val="404636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0907-782A-4A00-A00F-B4097AB086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0B91BA-E181-4A91-BDE5-007D3AE5E2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87C11-F151-40B5-B451-3A8BEA0DF4AE}"/>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4B048EEC-A724-492B-810E-59C03E7C5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61137B-D909-4359-AE29-52CA970167C3}"/>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329213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98F7-6AE1-4996-BB8F-A97F2A26FC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D8FD3E-B924-43DB-9D82-F7EB12159E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1F12F7-4FE6-40E1-B40D-7B71332210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B38F9-B122-4CAE-BB8F-42F835BE3964}"/>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6" name="Footer Placeholder 5">
            <a:extLst>
              <a:ext uri="{FF2B5EF4-FFF2-40B4-BE49-F238E27FC236}">
                <a16:creationId xmlns:a16="http://schemas.microsoft.com/office/drawing/2014/main" id="{20A52E37-09CE-4415-9860-B22129E265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D20C65-EDFE-4D59-B439-86F5BBD1ACA2}"/>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356147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9CCE-5BBB-4A8D-AAB8-93296D7673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2CD0D9-44EF-477C-AD16-74A101243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C56DD-9BE4-450D-BE13-466B21531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B8639B-2CD9-448C-A9FD-0A15BFF889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8A071-2E0A-4BBF-AA7B-DE94BB226A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8C7437-BE75-452E-AAE4-43439E58F3D7}"/>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8" name="Footer Placeholder 7">
            <a:extLst>
              <a:ext uri="{FF2B5EF4-FFF2-40B4-BE49-F238E27FC236}">
                <a16:creationId xmlns:a16="http://schemas.microsoft.com/office/drawing/2014/main" id="{1C2E547C-D1CF-4A3A-8144-605F2D5F12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571B6B-F7DC-4780-AC07-E53177F459DE}"/>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268417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9572-3888-4B1C-AF1F-013F485668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F2205B-DC53-40F4-B44F-AFE08480B9B9}"/>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4" name="Footer Placeholder 3">
            <a:extLst>
              <a:ext uri="{FF2B5EF4-FFF2-40B4-BE49-F238E27FC236}">
                <a16:creationId xmlns:a16="http://schemas.microsoft.com/office/drawing/2014/main" id="{FA15FFE3-7076-45F9-AD78-8023BFD1C9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DDBB0A-911F-43EA-95A1-6B25D316AF9C}"/>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390895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889AA-0BCE-4E1A-A360-55C6A55E78D5}"/>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3" name="Footer Placeholder 2">
            <a:extLst>
              <a:ext uri="{FF2B5EF4-FFF2-40B4-BE49-F238E27FC236}">
                <a16:creationId xmlns:a16="http://schemas.microsoft.com/office/drawing/2014/main" id="{BF363425-13C9-4E29-9905-7A3E2BA3E2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1C4A2F-22EB-4212-9DF1-524614F57461}"/>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382540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9446-6D99-43D5-AA13-2CB3D8054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9D972F-BBCC-4BC8-8EA3-82122EAD1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DBA355-584C-449B-98F9-5D08AB9C0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46315-0F5D-44FE-B08B-EAF8AFB347F0}"/>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6" name="Footer Placeholder 5">
            <a:extLst>
              <a:ext uri="{FF2B5EF4-FFF2-40B4-BE49-F238E27FC236}">
                <a16:creationId xmlns:a16="http://schemas.microsoft.com/office/drawing/2014/main" id="{0DE1533C-4F92-4293-A744-E4989DD2AF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5E825D-8292-4A80-B471-F80ACB5AB10C}"/>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8451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73E2-5432-40E9-BD0D-FDFBBBC1F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8A9AF0-370A-428C-811E-8375BF84F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7F8963-C836-4C55-8C67-AF6AB6041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229FF-608F-4CD9-A018-47A54E3B7F18}"/>
              </a:ext>
            </a:extLst>
          </p:cNvPr>
          <p:cNvSpPr>
            <a:spLocks noGrp="1"/>
          </p:cNvSpPr>
          <p:nvPr>
            <p:ph type="dt" sz="half" idx="10"/>
          </p:nvPr>
        </p:nvSpPr>
        <p:spPr/>
        <p:txBody>
          <a:bodyPr/>
          <a:lstStyle/>
          <a:p>
            <a:fld id="{E21B98F5-892E-4F30-965B-55F483A6F4EB}" type="datetimeFigureOut">
              <a:rPr lang="en-GB" smtClean="0"/>
              <a:t>29/11/2023</a:t>
            </a:fld>
            <a:endParaRPr lang="en-GB"/>
          </a:p>
        </p:txBody>
      </p:sp>
      <p:sp>
        <p:nvSpPr>
          <p:cNvPr id="6" name="Footer Placeholder 5">
            <a:extLst>
              <a:ext uri="{FF2B5EF4-FFF2-40B4-BE49-F238E27FC236}">
                <a16:creationId xmlns:a16="http://schemas.microsoft.com/office/drawing/2014/main" id="{A8F2C25A-E097-447A-8B38-A8ACAC08D5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87EB4E-045B-43F8-80DB-63237F7D197C}"/>
              </a:ext>
            </a:extLst>
          </p:cNvPr>
          <p:cNvSpPr>
            <a:spLocks noGrp="1"/>
          </p:cNvSpPr>
          <p:nvPr>
            <p:ph type="sldNum" sz="quarter" idx="12"/>
          </p:nvPr>
        </p:nvSpPr>
        <p:spPr/>
        <p:txBody>
          <a:bodyPr/>
          <a:lstStyle/>
          <a:p>
            <a:fld id="{FCA33EEC-08F5-46A9-9449-EEA86009A4A5}" type="slidenum">
              <a:rPr lang="en-GB" smtClean="0"/>
              <a:t>‹#›</a:t>
            </a:fld>
            <a:endParaRPr lang="en-GB"/>
          </a:p>
        </p:txBody>
      </p:sp>
    </p:spTree>
    <p:extLst>
      <p:ext uri="{BB962C8B-B14F-4D97-AF65-F5344CB8AC3E}">
        <p14:creationId xmlns:p14="http://schemas.microsoft.com/office/powerpoint/2010/main" val="3781914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893E9-C74E-4E16-A8B9-1787DCEC8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D8AE9C-FAE0-478D-A92C-DEC135BBE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F5C7BA-821E-4DF6-92AA-34BFA9CA1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B98F5-892E-4F30-965B-55F483A6F4EB}" type="datetimeFigureOut">
              <a:rPr lang="en-GB" smtClean="0"/>
              <a:t>29/11/2023</a:t>
            </a:fld>
            <a:endParaRPr lang="en-GB"/>
          </a:p>
        </p:txBody>
      </p:sp>
      <p:sp>
        <p:nvSpPr>
          <p:cNvPr id="5" name="Footer Placeholder 4">
            <a:extLst>
              <a:ext uri="{FF2B5EF4-FFF2-40B4-BE49-F238E27FC236}">
                <a16:creationId xmlns:a16="http://schemas.microsoft.com/office/drawing/2014/main" id="{F4FA2CB9-0236-46C9-99FD-B2162DEDF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71EAB3-2F43-4215-9229-45E62E1EA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33EEC-08F5-46A9-9449-EEA86009A4A5}" type="slidenum">
              <a:rPr lang="en-GB" smtClean="0"/>
              <a:t>‹#›</a:t>
            </a:fld>
            <a:endParaRPr lang="en-GB"/>
          </a:p>
        </p:txBody>
      </p:sp>
    </p:spTree>
    <p:extLst>
      <p:ext uri="{BB962C8B-B14F-4D97-AF65-F5344CB8AC3E}">
        <p14:creationId xmlns:p14="http://schemas.microsoft.com/office/powerpoint/2010/main" val="32365532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6" r:id="rId3"/>
    <p:sldLayoutId id="2147483657" r:id="rId4"/>
    <p:sldLayoutId id="2147483659"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678959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2" r:id="rId6"/>
    <p:sldLayoutId id="2147483693" r:id="rId7"/>
    <p:sldLayoutId id="2147483694"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1.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1.png"/><Relationship Id="rId7" Type="http://schemas.openxmlformats.org/officeDocument/2006/relationships/diagramLayout" Target="../diagrams/layout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3.png"/><Relationship Id="rId10" Type="http://schemas.microsoft.com/office/2007/relationships/diagramDrawing" Target="../diagrams/drawing4.xml"/><Relationship Id="rId4" Type="http://schemas.openxmlformats.org/officeDocument/2006/relationships/image" Target="../media/image12.png"/><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hyperlink" Target="mailto:Claire.Rogers@caringtogether.org" TargetMode="External"/><Relationship Id="rId3" Type="http://schemas.openxmlformats.org/officeDocument/2006/relationships/image" Target="../media/image11.png"/><Relationship Id="rId7" Type="http://schemas.openxmlformats.org/officeDocument/2006/relationships/hyperlink" Target="mailto:Belinda.Jones@caringtogether.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Philip.beck@norfolk.gov.uk" TargetMode="External"/><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3.png"/><Relationship Id="rId10" Type="http://schemas.microsoft.com/office/2007/relationships/diagramDrawing" Target="../diagrams/drawing2.xml"/><Relationship Id="rId4" Type="http://schemas.openxmlformats.org/officeDocument/2006/relationships/image" Target="../media/image12.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1.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1.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112" name="Title of presentation…"/>
          <p:cNvSpPr txBox="1">
            <a:spLocks noGrp="1"/>
          </p:cNvSpPr>
          <p:nvPr>
            <p:ph type="title" idx="4294967295"/>
          </p:nvPr>
        </p:nvSpPr>
        <p:spPr>
          <a:xfrm>
            <a:off x="560956" y="807082"/>
            <a:ext cx="11129932" cy="3200872"/>
          </a:xfrm>
          <a:prstGeom prst="rect">
            <a:avLst/>
          </a:prstGeom>
          <a:noFill/>
          <a:ln w="12700">
            <a:noFill/>
            <a:prstDash/>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5400" b="1" i="0" u="none" strike="noStrike" kern="0" cap="none" spc="0" normalizeH="0" baseline="0" noProof="0" dirty="0">
                <a:ln>
                  <a:noFill/>
                </a:ln>
                <a:solidFill>
                  <a:srgbClr val="FFFFFF"/>
                </a:solidFill>
                <a:effectLst/>
                <a:uLnTx/>
                <a:uFillTx/>
                <a:latin typeface="Avenir Next LT Pro" panose="020B0504020202020204" pitchFamily="34" charset="0"/>
                <a:ea typeface="+mn-ea"/>
                <a:cs typeface="+mn-cs"/>
                <a:sym typeface="Calibri"/>
              </a:rPr>
              <a:t>Young carers in Norfolk – identifying, understanding &amp; supporting them to Flourish</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lang="en-GB" sz="2000" b="0" i="0" u="none" strike="noStrike" kern="0" cap="none" spc="0" normalizeH="0" baseline="0" noProof="0" dirty="0">
              <a:ln>
                <a:noFill/>
              </a:ln>
              <a:solidFill>
                <a:srgbClr val="FFFFFF"/>
              </a:solidFill>
              <a:effectLst/>
              <a:uLnTx/>
              <a:uFillTx/>
              <a:latin typeface="Avenir Next LT Pro" panose="020B0504020202020204" pitchFamily="34" charset="0"/>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lang="en-GB" sz="2000" b="0" i="0" u="none" strike="noStrike" kern="0" cap="none" spc="0" normalizeH="0" baseline="0" noProof="0" dirty="0">
              <a:ln>
                <a:noFill/>
              </a:ln>
              <a:solidFill>
                <a:srgbClr val="FFFFFF"/>
              </a:solidFill>
              <a:effectLst/>
              <a:uLnTx/>
              <a:uFillTx/>
              <a:latin typeface="Avenir Next LT Pro" panose="020B0504020202020204" pitchFamily="34" charset="0"/>
              <a:ea typeface="+mn-ea"/>
              <a:cs typeface="+mn-cs"/>
              <a:sym typeface="Calibri"/>
            </a:endParaRPr>
          </a:p>
        </p:txBody>
      </p:sp>
      <p:pic>
        <p:nvPicPr>
          <p:cNvPr id="113" name="New NCC Long Logo White.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0956" y="5014433"/>
            <a:ext cx="3214195" cy="488369"/>
          </a:xfrm>
          <a:prstGeom prst="rect">
            <a:avLst/>
          </a:prstGeom>
          <a:ln w="12700">
            <a:miter lim="400000"/>
          </a:ln>
        </p:spPr>
      </p:pic>
      <p:pic>
        <p:nvPicPr>
          <p:cNvPr id="114" name="Flourish Logo.p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8970" y="5756340"/>
            <a:ext cx="845299" cy="568006"/>
          </a:xfrm>
          <a:prstGeom prst="rect">
            <a:avLst/>
          </a:prstGeom>
          <a:ln w="12700">
            <a:miter lim="400000"/>
          </a:ln>
        </p:spPr>
      </p:pic>
      <p:pic>
        <p:nvPicPr>
          <p:cNvPr id="115" name="Vital Signs for Children Logo (White).png">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87314" y="5831470"/>
            <a:ext cx="1259634" cy="488368"/>
          </a:xfrm>
          <a:prstGeom prst="rect">
            <a:avLst/>
          </a:prstGeom>
          <a:ln w="12700">
            <a:miter lim="400000"/>
          </a:ln>
        </p:spPr>
      </p:pic>
      <p:pic>
        <p:nvPicPr>
          <p:cNvPr id="7" name="Image" descr="Image">
            <a:extLst>
              <a:ext uri="{FF2B5EF4-FFF2-40B4-BE49-F238E27FC236}">
                <a16:creationId xmlns:a16="http://schemas.microsoft.com/office/drawing/2014/main" id="{08DF34AB-E37B-48EB-8D5C-41BD2181E2A4}"/>
              </a:ext>
            </a:extLst>
          </p:cNvPr>
          <p:cNvPicPr>
            <a:picLocks noChangeAspect="1"/>
          </p:cNvPicPr>
          <p:nvPr/>
        </p:nvPicPr>
        <p:blipFill>
          <a:blip r:embed="rId6"/>
          <a:stretch>
            <a:fillRect/>
          </a:stretch>
        </p:blipFill>
        <p:spPr>
          <a:xfrm>
            <a:off x="4628827" y="3535076"/>
            <a:ext cx="6891580" cy="2958714"/>
          </a:xfrm>
          <a:prstGeom prst="rect">
            <a:avLst/>
          </a:prstGeom>
          <a:solidFill>
            <a:srgbClr val="E9EBF5"/>
          </a:solidFill>
          <a:ln>
            <a:solidFill>
              <a:schemeClr val="bg1"/>
            </a:solidFill>
          </a:ln>
          <a:effectLst>
            <a:outerShdw blurRad="190500" algn="tl" rotWithShape="0">
              <a:srgbClr val="000000">
                <a:alpha val="7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D5A1A-168F-4696-A0D4-92838D5D149C}"/>
              </a:ext>
            </a:extLst>
          </p:cNvPr>
          <p:cNvSpPr txBox="1">
            <a:spLocks noGrp="1"/>
          </p:cNvSpPr>
          <p:nvPr>
            <p:ph type="title" idx="4294967295"/>
          </p:nvPr>
        </p:nvSpPr>
        <p:spPr>
          <a:xfrm>
            <a:off x="380707" y="181404"/>
            <a:ext cx="11647714" cy="58592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My priorities for the year ahead?</a:t>
            </a:r>
            <a:endParaRPr kumimoji="0" lang="en-GB"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a:extLst>
              <a:ext uri="{FF2B5EF4-FFF2-40B4-BE49-F238E27FC236}">
                <a16:creationId xmlns:a16="http://schemas.microsoft.com/office/drawing/2014/main" id="{75008E8E-F8A8-4A92-805B-8A8541C388F8}"/>
              </a:ext>
            </a:extLst>
          </p:cNvPr>
          <p:cNvSpPr txBox="1"/>
          <p:nvPr/>
        </p:nvSpPr>
        <p:spPr>
          <a:xfrm>
            <a:off x="9069405" y="1887423"/>
            <a:ext cx="2654507" cy="1384995"/>
          </a:xfrm>
          <a:prstGeom prst="rect">
            <a:avLst/>
          </a:prstGeom>
          <a:noFill/>
        </p:spPr>
        <p:txBody>
          <a:bodyPr wrap="square" rtlCol="0">
            <a:spAutoFit/>
          </a:bodyPr>
          <a:lstStyle/>
          <a:p>
            <a:pPr algn="ctr"/>
            <a:r>
              <a:rPr lang="en-GB" sz="2800" b="1" dirty="0">
                <a:highlight>
                  <a:srgbClr val="FFFF00"/>
                </a:highlight>
                <a:latin typeface="Arial" panose="020B0604020202020204" pitchFamily="34" charset="0"/>
                <a:cs typeface="Arial" panose="020B0604020202020204" pitchFamily="34" charset="0"/>
              </a:rPr>
              <a:t>What do I most want to focus on…</a:t>
            </a:r>
          </a:p>
        </p:txBody>
      </p:sp>
      <p:pic>
        <p:nvPicPr>
          <p:cNvPr id="9" name="Picture 8">
            <a:extLst>
              <a:ext uri="{FF2B5EF4-FFF2-40B4-BE49-F238E27FC236}">
                <a16:creationId xmlns:a16="http://schemas.microsoft.com/office/drawing/2014/main" id="{56B72440-D821-4E76-8B0F-722EEC6F1C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3145" y="231396"/>
            <a:ext cx="668148" cy="584509"/>
          </a:xfrm>
          <a:prstGeom prst="rect">
            <a:avLst/>
          </a:prstGeom>
        </p:spPr>
      </p:pic>
      <p:pic>
        <p:nvPicPr>
          <p:cNvPr id="8" name="Picture 7">
            <a:extLst>
              <a:ext uri="{FF2B5EF4-FFF2-40B4-BE49-F238E27FC236}">
                <a16:creationId xmlns:a16="http://schemas.microsoft.com/office/drawing/2014/main" id="{DE2DBD95-8DE4-44D3-914C-B3C981091D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2153" y="815905"/>
            <a:ext cx="682811" cy="810838"/>
          </a:xfrm>
          <a:prstGeom prst="rect">
            <a:avLst/>
          </a:prstGeom>
        </p:spPr>
      </p:pic>
      <p:sp>
        <p:nvSpPr>
          <p:cNvPr id="12" name="TextBox 11">
            <a:extLst>
              <a:ext uri="{FF2B5EF4-FFF2-40B4-BE49-F238E27FC236}">
                <a16:creationId xmlns:a16="http://schemas.microsoft.com/office/drawing/2014/main" id="{DBF933CC-9774-4E01-992E-01992966876E}"/>
              </a:ext>
            </a:extLst>
          </p:cNvPr>
          <p:cNvSpPr txBox="1"/>
          <p:nvPr/>
        </p:nvSpPr>
        <p:spPr>
          <a:xfrm>
            <a:off x="10790687" y="975734"/>
            <a:ext cx="682810" cy="461665"/>
          </a:xfrm>
          <a:prstGeom prst="rect">
            <a:avLst/>
          </a:prstGeom>
          <a:noFill/>
        </p:spPr>
        <p:txBody>
          <a:bodyPr wrap="square">
            <a:spAutoFit/>
          </a:bodyPr>
          <a:lstStyle/>
          <a:p>
            <a:r>
              <a:rPr lang="en-GB" sz="1200" dirty="0">
                <a:solidFill>
                  <a:schemeClr val="bg1"/>
                </a:solidFill>
              </a:rPr>
              <a:t>My future</a:t>
            </a:r>
          </a:p>
        </p:txBody>
      </p:sp>
      <p:graphicFrame>
        <p:nvGraphicFramePr>
          <p:cNvPr id="5" name="Diagram 4">
            <a:extLst>
              <a:ext uri="{FF2B5EF4-FFF2-40B4-BE49-F238E27FC236}">
                <a16:creationId xmlns:a16="http://schemas.microsoft.com/office/drawing/2014/main" id="{E72E8A42-A882-4990-AA1E-FDDD854902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0931180"/>
              </p:ext>
            </p:extLst>
          </p:nvPr>
        </p:nvGraphicFramePr>
        <p:xfrm>
          <a:off x="1193800" y="1113366"/>
          <a:ext cx="8128000" cy="55632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0D024BF2-5417-49D7-993C-3BADDA5CB033}"/>
              </a:ext>
            </a:extLst>
          </p:cNvPr>
          <p:cNvSpPr txBox="1"/>
          <p:nvPr/>
        </p:nvSpPr>
        <p:spPr>
          <a:xfrm>
            <a:off x="7848600" y="3672840"/>
            <a:ext cx="3875312" cy="646331"/>
          </a:xfrm>
          <a:prstGeom prst="rect">
            <a:avLst/>
          </a:prstGeom>
          <a:noFill/>
        </p:spPr>
        <p:txBody>
          <a:bodyPr wrap="square" rtlCol="0">
            <a:spAutoFit/>
          </a:bodyPr>
          <a:lstStyle/>
          <a:p>
            <a:r>
              <a:rPr lang="en-GB" b="1" i="1" dirty="0"/>
              <a:t>Guidance to practitioners -</a:t>
            </a:r>
          </a:p>
          <a:p>
            <a:endParaRPr lang="en-GB" dirty="0"/>
          </a:p>
        </p:txBody>
      </p:sp>
    </p:spTree>
    <p:extLst>
      <p:ext uri="{BB962C8B-B14F-4D97-AF65-F5344CB8AC3E}">
        <p14:creationId xmlns:p14="http://schemas.microsoft.com/office/powerpoint/2010/main" val="120109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D5A1A-168F-4696-A0D4-92838D5D149C}"/>
              </a:ext>
            </a:extLst>
          </p:cNvPr>
          <p:cNvSpPr txBox="1">
            <a:spLocks noGrp="1"/>
          </p:cNvSpPr>
          <p:nvPr>
            <p:ph type="title" idx="4294967295"/>
          </p:nvPr>
        </p:nvSpPr>
        <p:spPr>
          <a:xfrm>
            <a:off x="380707" y="181404"/>
            <a:ext cx="11647714" cy="58592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My plan to adulthood?</a:t>
            </a:r>
            <a:endParaRPr kumimoji="0" lang="en-GB"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a:extLst>
              <a:ext uri="{FF2B5EF4-FFF2-40B4-BE49-F238E27FC236}">
                <a16:creationId xmlns:a16="http://schemas.microsoft.com/office/drawing/2014/main" id="{75008E8E-F8A8-4A92-805B-8A8541C388F8}"/>
              </a:ext>
            </a:extLst>
          </p:cNvPr>
          <p:cNvSpPr txBox="1"/>
          <p:nvPr/>
        </p:nvSpPr>
        <p:spPr>
          <a:xfrm>
            <a:off x="9417207" y="2206205"/>
            <a:ext cx="2654507" cy="1384995"/>
          </a:xfrm>
          <a:prstGeom prst="rect">
            <a:avLst/>
          </a:prstGeom>
          <a:noFill/>
        </p:spPr>
        <p:txBody>
          <a:bodyPr wrap="square" rtlCol="0">
            <a:spAutoFit/>
          </a:bodyPr>
          <a:lstStyle/>
          <a:p>
            <a:pPr algn="ctr"/>
            <a:r>
              <a:rPr lang="en-GB" sz="2800" b="1" dirty="0">
                <a:highlight>
                  <a:srgbClr val="FFFF00"/>
                </a:highlight>
                <a:latin typeface="Arial" panose="020B0604020202020204" pitchFamily="34" charset="0"/>
                <a:cs typeface="Arial" panose="020B0604020202020204" pitchFamily="34" charset="0"/>
              </a:rPr>
              <a:t>What I need to succeed as an adult…</a:t>
            </a:r>
          </a:p>
        </p:txBody>
      </p:sp>
      <p:pic>
        <p:nvPicPr>
          <p:cNvPr id="9" name="Picture 8">
            <a:extLst>
              <a:ext uri="{FF2B5EF4-FFF2-40B4-BE49-F238E27FC236}">
                <a16:creationId xmlns:a16="http://schemas.microsoft.com/office/drawing/2014/main" id="{56B72440-D821-4E76-8B0F-722EEC6F1C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3145" y="231396"/>
            <a:ext cx="668148" cy="584509"/>
          </a:xfrm>
          <a:prstGeom prst="rect">
            <a:avLst/>
          </a:prstGeom>
        </p:spPr>
      </p:pic>
      <p:pic>
        <p:nvPicPr>
          <p:cNvPr id="8" name="Picture 7">
            <a:extLst>
              <a:ext uri="{FF2B5EF4-FFF2-40B4-BE49-F238E27FC236}">
                <a16:creationId xmlns:a16="http://schemas.microsoft.com/office/drawing/2014/main" id="{DE2DBD95-8DE4-44D3-914C-B3C981091D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2153" y="815905"/>
            <a:ext cx="682811" cy="810838"/>
          </a:xfrm>
          <a:prstGeom prst="rect">
            <a:avLst/>
          </a:prstGeom>
        </p:spPr>
      </p:pic>
      <p:sp>
        <p:nvSpPr>
          <p:cNvPr id="12" name="TextBox 11">
            <a:extLst>
              <a:ext uri="{FF2B5EF4-FFF2-40B4-BE49-F238E27FC236}">
                <a16:creationId xmlns:a16="http://schemas.microsoft.com/office/drawing/2014/main" id="{DBF933CC-9774-4E01-992E-01992966876E}"/>
              </a:ext>
            </a:extLst>
          </p:cNvPr>
          <p:cNvSpPr txBox="1"/>
          <p:nvPr/>
        </p:nvSpPr>
        <p:spPr>
          <a:xfrm>
            <a:off x="10790687" y="975734"/>
            <a:ext cx="682810" cy="461665"/>
          </a:xfrm>
          <a:prstGeom prst="rect">
            <a:avLst/>
          </a:prstGeom>
          <a:noFill/>
        </p:spPr>
        <p:txBody>
          <a:bodyPr wrap="square">
            <a:spAutoFit/>
          </a:bodyPr>
          <a:lstStyle/>
          <a:p>
            <a:r>
              <a:rPr lang="en-GB" sz="1200" dirty="0">
                <a:solidFill>
                  <a:schemeClr val="bg1"/>
                </a:solidFill>
              </a:rPr>
              <a:t>My future</a:t>
            </a:r>
          </a:p>
        </p:txBody>
      </p:sp>
      <p:graphicFrame>
        <p:nvGraphicFramePr>
          <p:cNvPr id="5" name="Table 4">
            <a:extLst>
              <a:ext uri="{FF2B5EF4-FFF2-40B4-BE49-F238E27FC236}">
                <a16:creationId xmlns:a16="http://schemas.microsoft.com/office/drawing/2014/main" id="{5E2D308C-5EE9-4DA8-9AC8-C61D7554F905}"/>
              </a:ext>
            </a:extLst>
          </p:cNvPr>
          <p:cNvGraphicFramePr>
            <a:graphicFrameLocks noGrp="1"/>
          </p:cNvGraphicFramePr>
          <p:nvPr/>
        </p:nvGraphicFramePr>
        <p:xfrm>
          <a:off x="120286" y="975734"/>
          <a:ext cx="9275384" cy="4381072"/>
        </p:xfrm>
        <a:graphic>
          <a:graphicData uri="http://schemas.openxmlformats.org/drawingml/2006/table">
            <a:tbl>
              <a:tblPr firstRow="1" firstCol="1" bandRow="1">
                <a:tableStyleId>{5C22544A-7EE6-4342-B048-85BDC9FD1C3A}</a:tableStyleId>
              </a:tblPr>
              <a:tblGrid>
                <a:gridCol w="2123125">
                  <a:extLst>
                    <a:ext uri="{9D8B030D-6E8A-4147-A177-3AD203B41FA5}">
                      <a16:colId xmlns:a16="http://schemas.microsoft.com/office/drawing/2014/main" val="3562450512"/>
                    </a:ext>
                  </a:extLst>
                </a:gridCol>
                <a:gridCol w="1189459">
                  <a:extLst>
                    <a:ext uri="{9D8B030D-6E8A-4147-A177-3AD203B41FA5}">
                      <a16:colId xmlns:a16="http://schemas.microsoft.com/office/drawing/2014/main" val="882124715"/>
                    </a:ext>
                  </a:extLst>
                </a:gridCol>
                <a:gridCol w="4388950">
                  <a:extLst>
                    <a:ext uri="{9D8B030D-6E8A-4147-A177-3AD203B41FA5}">
                      <a16:colId xmlns:a16="http://schemas.microsoft.com/office/drawing/2014/main" val="2159464668"/>
                    </a:ext>
                  </a:extLst>
                </a:gridCol>
                <a:gridCol w="549452">
                  <a:extLst>
                    <a:ext uri="{9D8B030D-6E8A-4147-A177-3AD203B41FA5}">
                      <a16:colId xmlns:a16="http://schemas.microsoft.com/office/drawing/2014/main" val="1094784218"/>
                    </a:ext>
                  </a:extLst>
                </a:gridCol>
                <a:gridCol w="277093">
                  <a:extLst>
                    <a:ext uri="{9D8B030D-6E8A-4147-A177-3AD203B41FA5}">
                      <a16:colId xmlns:a16="http://schemas.microsoft.com/office/drawing/2014/main" val="860304973"/>
                    </a:ext>
                  </a:extLst>
                </a:gridCol>
                <a:gridCol w="747305">
                  <a:extLst>
                    <a:ext uri="{9D8B030D-6E8A-4147-A177-3AD203B41FA5}">
                      <a16:colId xmlns:a16="http://schemas.microsoft.com/office/drawing/2014/main" val="3386808670"/>
                    </a:ext>
                  </a:extLst>
                </a:gridCol>
              </a:tblGrid>
              <a:tr h="642359">
                <a:tc>
                  <a:txBody>
                    <a:bodyPr/>
                    <a:lstStyle/>
                    <a:p>
                      <a:pPr>
                        <a:lnSpc>
                          <a:spcPct val="107000"/>
                        </a:lnSpc>
                        <a:spcAft>
                          <a:spcPts val="800"/>
                        </a:spcAft>
                      </a:pPr>
                      <a:r>
                        <a:rPr lang="en-GB" sz="1600" dirty="0">
                          <a:effectLst/>
                        </a:rPr>
                        <a:t>Date:</a:t>
                      </a:r>
                      <a:r>
                        <a:rPr lang="en-GB" sz="800" dirty="0">
                          <a:effectLst/>
                        </a:rPr>
                        <a:t> </a:t>
                      </a:r>
                      <a:endParaRPr lang="en-GB" sz="800" dirty="0">
                        <a:effectLst/>
                        <a:latin typeface="Cavolini" panose="03000502040302020204" pitchFamily="66"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3">
                  <a:txBody>
                    <a:bodyPr/>
                    <a:lstStyle/>
                    <a:p>
                      <a:pPr algn="ctr">
                        <a:lnSpc>
                          <a:spcPct val="107000"/>
                        </a:lnSpc>
                        <a:spcAft>
                          <a:spcPts val="800"/>
                        </a:spcAft>
                      </a:pPr>
                      <a:r>
                        <a:rPr lang="en-GB" sz="2000" dirty="0">
                          <a:effectLst/>
                        </a:rPr>
                        <a:t>My TAP </a:t>
                      </a:r>
                    </a:p>
                    <a:p>
                      <a:pPr algn="ctr">
                        <a:lnSpc>
                          <a:spcPct val="107000"/>
                        </a:lnSpc>
                        <a:spcAft>
                          <a:spcPts val="800"/>
                        </a:spcAft>
                      </a:pPr>
                      <a:r>
                        <a:rPr lang="en-GB" sz="400" dirty="0">
                          <a:effectLst/>
                        </a:rPr>
                        <a:t> </a:t>
                      </a:r>
                      <a:endParaRPr lang="en-GB" sz="1400" dirty="0">
                        <a:effectLst/>
                      </a:endParaRPr>
                    </a:p>
                    <a:p>
                      <a:pPr algn="ctr">
                        <a:lnSpc>
                          <a:spcPct val="107000"/>
                        </a:lnSpc>
                        <a:spcAft>
                          <a:spcPts val="800"/>
                        </a:spcAft>
                      </a:pPr>
                      <a:r>
                        <a:rPr lang="en-GB" sz="1400" dirty="0">
                          <a:effectLst/>
                        </a:rPr>
                        <a:t>Who is going to do what to help me into adulthood?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hMerge="1">
                  <a:txBody>
                    <a:bodyPr/>
                    <a:lstStyle/>
                    <a:p>
                      <a:endParaRPr lang="en-GB"/>
                    </a:p>
                  </a:txBody>
                  <a:tcPr/>
                </a:tc>
                <a:tc gridSpan="2">
                  <a:txBody>
                    <a:bodyPr/>
                    <a:lstStyle/>
                    <a:p>
                      <a:pPr algn="ctr">
                        <a:lnSpc>
                          <a:spcPct val="107000"/>
                        </a:lnSpc>
                        <a:spcAft>
                          <a:spcPts val="800"/>
                        </a:spcAft>
                      </a:pPr>
                      <a:endParaRPr lang="en-GB" sz="800">
                        <a:effectLst/>
                        <a:latin typeface="Cavolini" panose="03000502040302020204" pitchFamily="66"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extLst>
                  <a:ext uri="{0D108BD9-81ED-4DB2-BD59-A6C34878D82A}">
                    <a16:rowId xmlns:a16="http://schemas.microsoft.com/office/drawing/2014/main" val="394675500"/>
                  </a:ext>
                </a:extLst>
              </a:tr>
              <a:tr h="369621">
                <a:tc gridSpan="2">
                  <a:txBody>
                    <a:bodyPr/>
                    <a:lstStyle/>
                    <a:p>
                      <a:pPr algn="ctr">
                        <a:lnSpc>
                          <a:spcPct val="107000"/>
                        </a:lnSpc>
                        <a:spcAft>
                          <a:spcPts val="800"/>
                        </a:spcAft>
                      </a:pPr>
                      <a:r>
                        <a:rPr lang="en-GB" sz="1200" dirty="0">
                          <a:effectLst/>
                        </a:rPr>
                        <a:t>What needs to happen?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nchor="ctr">
                    <a:solidFill>
                      <a:srgbClr val="00B0F0"/>
                    </a:solidFill>
                  </a:tcPr>
                </a:tc>
                <a:tc hMerge="1">
                  <a:txBody>
                    <a:bodyPr/>
                    <a:lstStyle/>
                    <a:p>
                      <a:endParaRPr lang="en-GB"/>
                    </a:p>
                  </a:txBody>
                  <a:tcPr/>
                </a:tc>
                <a:tc>
                  <a:txBody>
                    <a:bodyPr/>
                    <a:lstStyle/>
                    <a:p>
                      <a:pPr algn="ctr">
                        <a:lnSpc>
                          <a:spcPct val="107000"/>
                        </a:lnSpc>
                        <a:spcAft>
                          <a:spcPts val="800"/>
                        </a:spcAft>
                      </a:pPr>
                      <a:r>
                        <a:rPr lang="en-GB" sz="1200" b="1" dirty="0">
                          <a:solidFill>
                            <a:schemeClr val="bg1"/>
                          </a:solidFill>
                          <a:effectLst/>
                        </a:rPr>
                        <a:t>Who will help with this?</a:t>
                      </a:r>
                      <a:endPar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nchor="ctr">
                    <a:solidFill>
                      <a:srgbClr val="00B0F0"/>
                    </a:solidFill>
                  </a:tcPr>
                </a:tc>
                <a:tc gridSpan="2">
                  <a:txBody>
                    <a:bodyPr/>
                    <a:lstStyle/>
                    <a:p>
                      <a:pPr algn="ctr">
                        <a:lnSpc>
                          <a:spcPct val="107000"/>
                        </a:lnSpc>
                        <a:spcAft>
                          <a:spcPts val="800"/>
                        </a:spcAft>
                      </a:pPr>
                      <a:r>
                        <a:rPr lang="en-GB" sz="1200" b="1" dirty="0">
                          <a:solidFill>
                            <a:schemeClr val="bg1"/>
                          </a:solidFill>
                          <a:effectLst/>
                        </a:rPr>
                        <a:t>By when?</a:t>
                      </a:r>
                      <a:endPar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nchor="ctr">
                    <a:solidFill>
                      <a:srgbClr val="00B0F0"/>
                    </a:solidFill>
                  </a:tcPr>
                </a:tc>
                <a:tc hMerge="1">
                  <a:txBody>
                    <a:bodyPr/>
                    <a:lstStyle/>
                    <a:p>
                      <a:endParaRPr lang="en-GB"/>
                    </a:p>
                  </a:txBody>
                  <a:tcPr/>
                </a:tc>
                <a:tc>
                  <a:txBody>
                    <a:bodyPr/>
                    <a:lstStyle/>
                    <a:p>
                      <a:pPr>
                        <a:lnSpc>
                          <a:spcPct val="107000"/>
                        </a:lnSpc>
                        <a:spcAft>
                          <a:spcPts val="800"/>
                        </a:spcAft>
                      </a:pPr>
                      <a:r>
                        <a:rPr lang="en-GB" sz="800" dirty="0">
                          <a:effectLst/>
                        </a:rPr>
                        <a:t> </a:t>
                      </a:r>
                      <a:r>
                        <a:rPr lang="en-GB" sz="1200" b="1" dirty="0">
                          <a:solidFill>
                            <a:schemeClr val="bg1"/>
                          </a:solidFill>
                          <a:effectLst/>
                        </a:rPr>
                        <a:t>Achieved?</a:t>
                      </a:r>
                      <a:endPar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1478232505"/>
                  </a:ext>
                </a:extLst>
              </a:tr>
              <a:tr h="533119">
                <a:tc gridSpan="2">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3174852611"/>
                  </a:ext>
                </a:extLst>
              </a:tr>
              <a:tr h="533119">
                <a:tc gridSpan="2">
                  <a:txBody>
                    <a:bodyPr/>
                    <a:lstStyle/>
                    <a:p>
                      <a:pPr>
                        <a:lnSpc>
                          <a:spcPct val="107000"/>
                        </a:lnSpc>
                        <a:spcAft>
                          <a:spcPts val="800"/>
                        </a:spcAft>
                      </a:pPr>
                      <a:r>
                        <a:rPr lang="en-GB" sz="600">
                          <a:effectLst/>
                        </a:rPr>
                        <a:t> </a:t>
                      </a:r>
                      <a:endParaRPr lang="en-GB" sz="800">
                        <a:effectLst/>
                      </a:endParaRPr>
                    </a:p>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1802104216"/>
                  </a:ext>
                </a:extLst>
              </a:tr>
              <a:tr h="533119">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1489379297"/>
                  </a:ext>
                </a:extLst>
              </a:tr>
              <a:tr h="533119">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2566900931"/>
                  </a:ext>
                </a:extLst>
              </a:tr>
              <a:tr h="533119">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671217768"/>
                  </a:ext>
                </a:extLst>
              </a:tr>
              <a:tr h="533119">
                <a:tc gridSpan="2">
                  <a:txBody>
                    <a:bodyPr/>
                    <a:lstStyle/>
                    <a:p>
                      <a:pPr>
                        <a:lnSpc>
                          <a:spcPct val="107000"/>
                        </a:lnSpc>
                        <a:spcAft>
                          <a:spcPts val="800"/>
                        </a:spcAft>
                      </a:pPr>
                      <a:r>
                        <a:rPr lang="en-GB" sz="6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gridSpan="2">
                  <a:txBody>
                    <a:bodyPr/>
                    <a:lstStyle/>
                    <a:p>
                      <a:pPr>
                        <a:lnSpc>
                          <a:spcPct val="107000"/>
                        </a:lnSpc>
                        <a:spcAft>
                          <a:spcPts val="800"/>
                        </a:spcAft>
                      </a:pPr>
                      <a:r>
                        <a:rPr lang="en-GB" sz="6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89" marR="47489" marT="0" marB="0">
                    <a:solidFill>
                      <a:srgbClr val="00B0F0"/>
                    </a:solidFill>
                  </a:tcPr>
                </a:tc>
                <a:tc hMerge="1">
                  <a:txBody>
                    <a:bodyPr/>
                    <a:lstStyle/>
                    <a:p>
                      <a:endParaRPr lang="en-GB"/>
                    </a:p>
                  </a:txBody>
                  <a:tcPr/>
                </a:tc>
                <a:tc>
                  <a:txBody>
                    <a:bodyPr/>
                    <a:lstStyle/>
                    <a:p>
                      <a:pPr>
                        <a:lnSpc>
                          <a:spcPct val="107000"/>
                        </a:lnSpc>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B0F0"/>
                    </a:solidFill>
                  </a:tcPr>
                </a:tc>
                <a:extLst>
                  <a:ext uri="{0D108BD9-81ED-4DB2-BD59-A6C34878D82A}">
                    <a16:rowId xmlns:a16="http://schemas.microsoft.com/office/drawing/2014/main" val="1219735230"/>
                  </a:ext>
                </a:extLst>
              </a:tr>
            </a:tbl>
          </a:graphicData>
        </a:graphic>
      </p:graphicFrame>
      <p:sp>
        <p:nvSpPr>
          <p:cNvPr id="16" name="TextBox 15">
            <a:extLst>
              <a:ext uri="{FF2B5EF4-FFF2-40B4-BE49-F238E27FC236}">
                <a16:creationId xmlns:a16="http://schemas.microsoft.com/office/drawing/2014/main" id="{5600554D-3A91-4C02-9A1C-3E88E8249322}"/>
              </a:ext>
            </a:extLst>
          </p:cNvPr>
          <p:cNvSpPr txBox="1"/>
          <p:nvPr/>
        </p:nvSpPr>
        <p:spPr>
          <a:xfrm>
            <a:off x="545284" y="5452844"/>
            <a:ext cx="6241410" cy="923330"/>
          </a:xfrm>
          <a:prstGeom prst="rect">
            <a:avLst/>
          </a:prstGeom>
          <a:noFill/>
        </p:spPr>
        <p:txBody>
          <a:bodyPr wrap="square" rtlCol="0">
            <a:spAutoFit/>
          </a:bodyPr>
          <a:lstStyle/>
          <a:p>
            <a:r>
              <a:rPr lang="en-GB" dirty="0"/>
              <a:t>Above plan to be reviewed at age 16 and before age 17.5 – </a:t>
            </a:r>
          </a:p>
          <a:p>
            <a:r>
              <a:rPr lang="en-GB" dirty="0"/>
              <a:t>with review reminder dates set agreeing who will complete the review with the young person.</a:t>
            </a:r>
          </a:p>
        </p:txBody>
      </p:sp>
    </p:spTree>
    <p:extLst>
      <p:ext uri="{BB962C8B-B14F-4D97-AF65-F5344CB8AC3E}">
        <p14:creationId xmlns:p14="http://schemas.microsoft.com/office/powerpoint/2010/main" val="380138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C50E7-5956-41D9-8C35-81EC0101D992}"/>
              </a:ext>
            </a:extLst>
          </p:cNvPr>
          <p:cNvSpPr txBox="1"/>
          <p:nvPr/>
        </p:nvSpPr>
        <p:spPr>
          <a:xfrm>
            <a:off x="158620" y="472640"/>
            <a:ext cx="1215919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srgbClr val="FFFF00"/>
                </a:solidFill>
                <a:latin typeface="Calibri" panose="020F0502020204030204"/>
              </a:rPr>
              <a:t>Our progress  across Norfolk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b="1" kern="1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prstClr val="white"/>
                </a:solidFill>
                <a:latin typeface="Calibri" panose="020F0502020204030204"/>
              </a:rPr>
              <a:t>School census returns, good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prstClr val="white"/>
                </a:solidFill>
                <a:latin typeface="Calibri" panose="020F0502020204030204"/>
              </a:rPr>
              <a:t>and always more to do!</a:t>
            </a: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Flourish Logo2.png">
            <a:extLst>
              <a:ext uri="{FF2B5EF4-FFF2-40B4-BE49-F238E27FC236}">
                <a16:creationId xmlns:a16="http://schemas.microsoft.com/office/drawing/2014/main" id="{7B2A4E68-96D3-4CCC-9811-1412C523AB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4" name="Stacked New NCC Logo 376.jpg">
            <a:extLst>
              <a:ext uri="{FF2B5EF4-FFF2-40B4-BE49-F238E27FC236}">
                <a16:creationId xmlns:a16="http://schemas.microsoft.com/office/drawing/2014/main" id="{78201FB3-6F90-4CDC-A706-ED7BAE527D3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5" name="Vital Signs for Children Logo (1).jpg">
            <a:extLst>
              <a:ext uri="{FF2B5EF4-FFF2-40B4-BE49-F238E27FC236}">
                <a16:creationId xmlns:a16="http://schemas.microsoft.com/office/drawing/2014/main" id="{7A2E7598-542B-4431-A00E-90A7E554C67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6" name="Picture 5">
            <a:extLst>
              <a:ext uri="{FF2B5EF4-FFF2-40B4-BE49-F238E27FC236}">
                <a16:creationId xmlns:a16="http://schemas.microsoft.com/office/drawing/2014/main" id="{CEB2E8A2-20B3-4AD5-BE3B-0556FC563FD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0" name="Oval 9">
            <a:extLst>
              <a:ext uri="{FF2B5EF4-FFF2-40B4-BE49-F238E27FC236}">
                <a16:creationId xmlns:a16="http://schemas.microsoft.com/office/drawing/2014/main" id="{1E73B3D5-D0EE-4CB8-B8BD-3DAE0389A20F}"/>
              </a:ext>
            </a:extLst>
          </p:cNvPr>
          <p:cNvSpPr/>
          <p:nvPr/>
        </p:nvSpPr>
        <p:spPr>
          <a:xfrm>
            <a:off x="7771888" y="3175328"/>
            <a:ext cx="1962126" cy="1711548"/>
          </a:xfrm>
          <a:prstGeom prst="ellipse">
            <a:avLst/>
          </a:prstGeom>
          <a:solidFill>
            <a:srgbClr val="930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1548 CYP identified  &amp; 789 had YC needs assessments</a:t>
            </a:r>
          </a:p>
        </p:txBody>
      </p:sp>
      <p:sp>
        <p:nvSpPr>
          <p:cNvPr id="11" name="Title 10">
            <a:extLst>
              <a:ext uri="{FF2B5EF4-FFF2-40B4-BE49-F238E27FC236}">
                <a16:creationId xmlns:a16="http://schemas.microsoft.com/office/drawing/2014/main" id="{B3924059-1035-469E-8215-0601D899FCAC}"/>
              </a:ext>
            </a:extLst>
          </p:cNvPr>
          <p:cNvSpPr>
            <a:spLocks noGrp="1"/>
          </p:cNvSpPr>
          <p:nvPr>
            <p:ph type="title" idx="4294967295"/>
          </p:nvPr>
        </p:nvSpPr>
        <p:spPr>
          <a:xfrm>
            <a:off x="9734014" y="3476839"/>
            <a:ext cx="2457985" cy="2170174"/>
          </a:xfrm>
          <a:prstGeom prst="ellipse">
            <a:avLst/>
          </a:prstGeom>
          <a:solidFill>
            <a:srgbClr val="92D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sym typeface="Calibri"/>
              </a:rPr>
              <a:t>Co-production and promotion is with young carers</a:t>
            </a:r>
          </a:p>
        </p:txBody>
      </p:sp>
      <p:sp>
        <p:nvSpPr>
          <p:cNvPr id="12" name="Oval 11">
            <a:extLst>
              <a:ext uri="{FF2B5EF4-FFF2-40B4-BE49-F238E27FC236}">
                <a16:creationId xmlns:a16="http://schemas.microsoft.com/office/drawing/2014/main" id="{CD9D8526-51F6-43A9-A290-CA144BBAADD0}"/>
              </a:ext>
            </a:extLst>
          </p:cNvPr>
          <p:cNvSpPr/>
          <p:nvPr/>
        </p:nvSpPr>
        <p:spPr>
          <a:xfrm>
            <a:off x="5613991" y="3813764"/>
            <a:ext cx="2242555" cy="2094895"/>
          </a:xfrm>
          <a:prstGeom prst="ellipse">
            <a:avLst/>
          </a:prstGeom>
          <a:solidFill>
            <a:srgbClr val="EC8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3</a:t>
            </a:r>
            <a:r>
              <a:rPr kumimoji="0" lang="en-GB" sz="2000" b="0" i="0" u="none" strike="noStrike" kern="1200" cap="none" spc="0" normalizeH="0" baseline="30000" noProof="0" dirty="0">
                <a:ln>
                  <a:noFill/>
                </a:ln>
                <a:solidFill>
                  <a:prstClr val="white"/>
                </a:solidFill>
                <a:effectLst/>
                <a:uLnTx/>
                <a:uFillTx/>
                <a:latin typeface="Calibri" panose="020F0502020204030204"/>
                <a:ea typeface="+mn-ea"/>
                <a:cs typeface="+mn-cs"/>
              </a:rPr>
              <a:t>rd</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best LA for primary and 7</a:t>
            </a:r>
            <a:r>
              <a:rPr kumimoji="0" lang="en-GB" sz="20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for secondary YC identification</a:t>
            </a:r>
          </a:p>
        </p:txBody>
      </p:sp>
      <p:sp>
        <p:nvSpPr>
          <p:cNvPr id="7" name="Oval 6">
            <a:extLst>
              <a:ext uri="{FF2B5EF4-FFF2-40B4-BE49-F238E27FC236}">
                <a16:creationId xmlns:a16="http://schemas.microsoft.com/office/drawing/2014/main" id="{EACB1272-B51D-CD8F-C7E9-FB091E220B94}"/>
              </a:ext>
              <a:ext uri="{C183D7F6-B498-43B3-948B-1728B52AA6E4}">
                <adec:decorative xmlns:adec="http://schemas.microsoft.com/office/drawing/2017/decorative" val="1"/>
              </a:ext>
            </a:extLst>
          </p:cNvPr>
          <p:cNvSpPr/>
          <p:nvPr/>
        </p:nvSpPr>
        <p:spPr>
          <a:xfrm>
            <a:off x="2808514" y="3830816"/>
            <a:ext cx="2388637" cy="22232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86B72F2-EFB7-C5F0-82DC-7580EBE04FFF}"/>
              </a:ext>
            </a:extLst>
          </p:cNvPr>
          <p:cNvSpPr txBox="1"/>
          <p:nvPr/>
        </p:nvSpPr>
        <p:spPr>
          <a:xfrm>
            <a:off x="3196754" y="4065254"/>
            <a:ext cx="1612156" cy="1754326"/>
          </a:xfrm>
          <a:prstGeom prst="rect">
            <a:avLst/>
          </a:prstGeom>
          <a:noFill/>
        </p:spPr>
        <p:txBody>
          <a:bodyPr wrap="square" rtlCol="0">
            <a:spAutoFit/>
          </a:bodyPr>
          <a:lstStyle/>
          <a:p>
            <a:pPr algn="ctr"/>
            <a:r>
              <a:rPr lang="en-GB" dirty="0">
                <a:solidFill>
                  <a:schemeClr val="bg1"/>
                </a:solidFill>
              </a:rPr>
              <a:t>42 + Norfolk schools with Caring Together tick friendly award status</a:t>
            </a:r>
          </a:p>
        </p:txBody>
      </p:sp>
      <p:sp>
        <p:nvSpPr>
          <p:cNvPr id="9" name="Oval 8">
            <a:extLst>
              <a:ext uri="{FF2B5EF4-FFF2-40B4-BE49-F238E27FC236}">
                <a16:creationId xmlns:a16="http://schemas.microsoft.com/office/drawing/2014/main" id="{8C21F911-8CF1-53BA-984D-7D731F24F4D1}"/>
              </a:ext>
              <a:ext uri="{C183D7F6-B498-43B3-948B-1728B52AA6E4}">
                <adec:decorative xmlns:adec="http://schemas.microsoft.com/office/drawing/2017/decorative" val="1"/>
              </a:ext>
            </a:extLst>
          </p:cNvPr>
          <p:cNvSpPr/>
          <p:nvPr/>
        </p:nvSpPr>
        <p:spPr>
          <a:xfrm>
            <a:off x="342025" y="3582955"/>
            <a:ext cx="2242555" cy="2471064"/>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sp>
        <p:nvSpPr>
          <p:cNvPr id="13" name="TextBox 12">
            <a:extLst>
              <a:ext uri="{FF2B5EF4-FFF2-40B4-BE49-F238E27FC236}">
                <a16:creationId xmlns:a16="http://schemas.microsoft.com/office/drawing/2014/main" id="{9EE45753-5AA1-0979-9941-BD2673813E16}"/>
              </a:ext>
            </a:extLst>
          </p:cNvPr>
          <p:cNvSpPr txBox="1"/>
          <p:nvPr/>
        </p:nvSpPr>
        <p:spPr>
          <a:xfrm>
            <a:off x="791280" y="3764477"/>
            <a:ext cx="1324947" cy="2308324"/>
          </a:xfrm>
          <a:prstGeom prst="rect">
            <a:avLst/>
          </a:prstGeom>
          <a:noFill/>
        </p:spPr>
        <p:txBody>
          <a:bodyPr wrap="square" rtlCol="0">
            <a:spAutoFit/>
          </a:bodyPr>
          <a:lstStyle/>
          <a:p>
            <a:pPr algn="ctr"/>
            <a:r>
              <a:rPr lang="en-GB" sz="1600" dirty="0"/>
              <a:t>Engaging wider partners to ensure the cared for person’s needs are being met earlier</a:t>
            </a:r>
          </a:p>
        </p:txBody>
      </p:sp>
    </p:spTree>
    <p:extLst>
      <p:ext uri="{BB962C8B-B14F-4D97-AF65-F5344CB8AC3E}">
        <p14:creationId xmlns:p14="http://schemas.microsoft.com/office/powerpoint/2010/main" val="103946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E6B10C-4803-4E22-BA5C-409F93BF6FA4}"/>
              </a:ext>
              <a:ext uri="{C183D7F6-B498-43B3-948B-1728B52AA6E4}">
                <adec:decorative xmlns:adec="http://schemas.microsoft.com/office/drawing/2017/decorative" val="1"/>
              </a:ext>
            </a:extLst>
          </p:cNvPr>
          <p:cNvSpPr/>
          <p:nvPr/>
        </p:nvSpPr>
        <p:spPr>
          <a:xfrm>
            <a:off x="0" y="0"/>
            <a:ext cx="12192000" cy="2170031"/>
          </a:xfrm>
          <a:prstGeom prst="rect">
            <a:avLst/>
          </a:prstGeom>
          <a:solidFill>
            <a:srgbClr val="29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F406E9A-DDC8-46FC-BF56-952A7FABA0EF}"/>
              </a:ext>
            </a:extLst>
          </p:cNvPr>
          <p:cNvSpPr>
            <a:spLocks noGrp="1"/>
          </p:cNvSpPr>
          <p:nvPr>
            <p:ph type="title"/>
          </p:nvPr>
        </p:nvSpPr>
        <p:spPr>
          <a:xfrm>
            <a:off x="2473889" y="377075"/>
            <a:ext cx="9718111" cy="1576446"/>
          </a:xfrm>
        </p:spPr>
        <p:txBody>
          <a:bodyPr anchor="ctr">
            <a:normAutofit fontScale="90000"/>
          </a:bodyPr>
          <a:lstStyle/>
          <a:p>
            <a:r>
              <a:rPr lang="en-GB" sz="4000" b="1" dirty="0">
                <a:solidFill>
                  <a:srgbClr val="FFFFFF"/>
                </a:solidFill>
              </a:rPr>
              <a:t>What you can do </a:t>
            </a:r>
            <a:br>
              <a:rPr lang="en-GB" sz="4000" b="1" dirty="0">
                <a:solidFill>
                  <a:srgbClr val="FFFFFF"/>
                </a:solidFill>
              </a:rPr>
            </a:br>
            <a:r>
              <a:rPr lang="en-GB" sz="4000" b="1" dirty="0">
                <a:solidFill>
                  <a:srgbClr val="FFFFFF"/>
                </a:solidFill>
              </a:rPr>
              <a:t>to make a difference – </a:t>
            </a:r>
            <a:br>
              <a:rPr lang="en-GB" sz="4000" b="1" dirty="0">
                <a:solidFill>
                  <a:srgbClr val="FFFFFF"/>
                </a:solidFill>
              </a:rPr>
            </a:br>
            <a:r>
              <a:rPr lang="en-GB" sz="4000" b="1" dirty="0">
                <a:solidFill>
                  <a:srgbClr val="FFFFFF"/>
                </a:solidFill>
              </a:rPr>
              <a:t>pledge your support </a:t>
            </a:r>
          </a:p>
        </p:txBody>
      </p:sp>
      <p:pic>
        <p:nvPicPr>
          <p:cNvPr id="1026" name="Picture 2">
            <a:extLst>
              <a:ext uri="{FF2B5EF4-FFF2-40B4-BE49-F238E27FC236}">
                <a16:creationId xmlns:a16="http://schemas.microsoft.com/office/drawing/2014/main" id="{89DFE4FB-E2C9-40B7-BFB4-64B63F2DB9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6" y="666916"/>
            <a:ext cx="1022184" cy="735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62471F-9C56-4ED0-AF91-8921CCF20A3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462" y="906450"/>
            <a:ext cx="1176713" cy="479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2C7E44-B570-47F9-B8E5-6E04A821DE9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5377" y="791587"/>
            <a:ext cx="1506783" cy="7509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a:extLst>
              <a:ext uri="{FF2B5EF4-FFF2-40B4-BE49-F238E27FC236}">
                <a16:creationId xmlns:a16="http://schemas.microsoft.com/office/drawing/2014/main" id="{736E64E1-0396-49EC-BD65-5473CEF424B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56599106"/>
              </p:ext>
            </p:extLst>
          </p:nvPr>
        </p:nvGraphicFramePr>
        <p:xfrm>
          <a:off x="74428" y="2329994"/>
          <a:ext cx="11419367" cy="44840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269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6EB6C0-F8B1-41C3-8ED3-1B43AD566F57}"/>
              </a:ext>
              <a:ext uri="{C183D7F6-B498-43B3-948B-1728B52AA6E4}">
                <adec:decorative xmlns:adec="http://schemas.microsoft.com/office/drawing/2017/decorative" val="1"/>
              </a:ext>
            </a:extLst>
          </p:cNvPr>
          <p:cNvSpPr/>
          <p:nvPr/>
        </p:nvSpPr>
        <p:spPr>
          <a:xfrm>
            <a:off x="-27907" y="9759"/>
            <a:ext cx="4038604" cy="6857572"/>
          </a:xfrm>
          <a:prstGeom prst="rect">
            <a:avLst/>
          </a:prstGeom>
          <a:solidFill>
            <a:srgbClr val="29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40EB66-B2E6-405C-AA3C-7CDCD2807B5A}"/>
              </a:ext>
            </a:extLst>
          </p:cNvPr>
          <p:cNvSpPr>
            <a:spLocks noGrp="1"/>
          </p:cNvSpPr>
          <p:nvPr>
            <p:ph type="title"/>
          </p:nvPr>
        </p:nvSpPr>
        <p:spPr>
          <a:xfrm>
            <a:off x="550981" y="2122886"/>
            <a:ext cx="2880828" cy="3071906"/>
          </a:xfrm>
        </p:spPr>
        <p:txBody>
          <a:bodyPr vert="horz" lIns="91440" tIns="45720" rIns="91440" bIns="45720" rtlCol="0" anchor="t">
            <a:normAutofit fontScale="90000"/>
          </a:bodyPr>
          <a:lstStyle/>
          <a:p>
            <a:pPr algn="ctr"/>
            <a:r>
              <a:rPr lang="en-US" sz="4000" b="1" kern="1200" dirty="0">
                <a:solidFill>
                  <a:srgbClr val="FFFFFF"/>
                </a:solidFill>
                <a:latin typeface="+mj-lt"/>
                <a:ea typeface="+mj-ea"/>
                <a:cs typeface="+mj-cs"/>
              </a:rPr>
              <a:t>Thanks for listening and happy to take questions…</a:t>
            </a:r>
            <a:br>
              <a:rPr lang="en-US" sz="4000" b="1" kern="1200" dirty="0">
                <a:solidFill>
                  <a:srgbClr val="FFFFFF"/>
                </a:solidFill>
                <a:latin typeface="+mj-lt"/>
                <a:ea typeface="+mj-ea"/>
                <a:cs typeface="+mj-cs"/>
              </a:rPr>
            </a:br>
            <a:endParaRPr lang="en-US" sz="4000" b="1" kern="1200" dirty="0">
              <a:solidFill>
                <a:srgbClr val="FFFFFF"/>
              </a:solidFill>
              <a:latin typeface="+mj-lt"/>
              <a:ea typeface="+mj-ea"/>
              <a:cs typeface="+mj-cs"/>
            </a:endParaRPr>
          </a:p>
        </p:txBody>
      </p:sp>
      <p:pic>
        <p:nvPicPr>
          <p:cNvPr id="4098" name="Picture 2">
            <a:extLst>
              <a:ext uri="{FF2B5EF4-FFF2-40B4-BE49-F238E27FC236}">
                <a16:creationId xmlns:a16="http://schemas.microsoft.com/office/drawing/2014/main" id="{74EE1C0F-4EA3-419E-9A56-6BD3EDE3190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840" y="587562"/>
            <a:ext cx="955111" cy="717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5138CCD-3791-4393-8F9F-D1D93B3D81B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79" y="6264988"/>
            <a:ext cx="1040130"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0B96A28-96C1-41A2-AB9D-7B2A7A6DD3E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671" y="6104141"/>
            <a:ext cx="1448047" cy="64018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8FAA15C-7BD6-C26E-E7CE-76382E0AC0C4}"/>
              </a:ext>
            </a:extLst>
          </p:cNvPr>
          <p:cNvSpPr>
            <a:spLocks noGrp="1"/>
          </p:cNvSpPr>
          <p:nvPr>
            <p:ph idx="1"/>
          </p:nvPr>
        </p:nvSpPr>
        <p:spPr>
          <a:xfrm>
            <a:off x="5374552" y="105877"/>
            <a:ext cx="5557696" cy="4441469"/>
          </a:xfrm>
        </p:spPr>
        <p:txBody>
          <a:bodyPr>
            <a:normAutofit/>
          </a:bodyPr>
          <a:lstStyle/>
          <a:p>
            <a:pPr marL="0" indent="0">
              <a:buNone/>
            </a:pPr>
            <a:r>
              <a:rPr lang="pt-BR" b="1" dirty="0"/>
              <a:t>Philip Beck -</a:t>
            </a:r>
          </a:p>
          <a:p>
            <a:pPr marL="0" indent="0">
              <a:buNone/>
            </a:pPr>
            <a:r>
              <a:rPr lang="pt-BR" dirty="0"/>
              <a:t>Head of service &amp; lead for young carers – Norfolk Children’s Services</a:t>
            </a:r>
          </a:p>
          <a:p>
            <a:pPr marL="0" indent="0">
              <a:buNone/>
            </a:pPr>
            <a:r>
              <a:rPr lang="pt-BR" dirty="0">
                <a:hlinkClick r:id="rId6"/>
              </a:rPr>
              <a:t>Philip.beck@norfolk.gov.uk</a:t>
            </a:r>
            <a:endParaRPr lang="pt-BR" dirty="0"/>
          </a:p>
          <a:p>
            <a:pPr marL="0" indent="0">
              <a:buNone/>
            </a:pPr>
            <a:endParaRPr lang="en-GB" b="1" dirty="0"/>
          </a:p>
          <a:p>
            <a:pPr marL="0" indent="0">
              <a:buNone/>
            </a:pPr>
            <a:r>
              <a:rPr lang="en-GB" b="1" dirty="0"/>
              <a:t>Belinda Jones and Claire Rogers – </a:t>
            </a:r>
          </a:p>
          <a:p>
            <a:pPr marL="0" indent="0">
              <a:buNone/>
            </a:pPr>
            <a:r>
              <a:rPr lang="en-GB" dirty="0"/>
              <a:t>Caring Together</a:t>
            </a:r>
          </a:p>
          <a:p>
            <a:pPr marL="0" indent="0">
              <a:buNone/>
            </a:pPr>
            <a:r>
              <a:rPr lang="pt-BR" dirty="0">
                <a:hlinkClick r:id="rId7"/>
              </a:rPr>
              <a:t>Belinda.Jones@caringtogether.org</a:t>
            </a:r>
            <a:r>
              <a:rPr lang="pt-BR" dirty="0"/>
              <a:t> </a:t>
            </a:r>
          </a:p>
          <a:p>
            <a:pPr marL="0" indent="0">
              <a:buNone/>
            </a:pPr>
            <a:r>
              <a:rPr lang="pt-BR" dirty="0">
                <a:hlinkClick r:id="rId8"/>
              </a:rPr>
              <a:t>Claire.Rogers@caringtogether.org</a:t>
            </a:r>
            <a:endParaRPr lang="pt-BR" dirty="0"/>
          </a:p>
          <a:p>
            <a:pPr marL="0" indent="0">
              <a:buNone/>
            </a:pPr>
            <a:endParaRPr lang="pt-BR" dirty="0"/>
          </a:p>
          <a:p>
            <a:pPr marL="0" indent="0">
              <a:buNone/>
            </a:pPr>
            <a:endParaRPr lang="en-GB" dirty="0"/>
          </a:p>
        </p:txBody>
      </p:sp>
      <p:pic>
        <p:nvPicPr>
          <p:cNvPr id="1026" name="Picture 9">
            <a:extLst>
              <a:ext uri="{FF2B5EF4-FFF2-40B4-BE49-F238E27FC236}">
                <a16:creationId xmlns:a16="http://schemas.microsoft.com/office/drawing/2014/main" id="{4607474E-536C-149B-B8BD-C7698D3022E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5034" y="4668644"/>
            <a:ext cx="7896966"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tacked New NCC Logo 376.jpg">
            <a:extLst>
              <a:ext uri="{FF2B5EF4-FFF2-40B4-BE49-F238E27FC236}">
                <a16:creationId xmlns:a16="http://schemas.microsoft.com/office/drawing/2014/main" id="{81CFD0A5-13FF-C5B8-9426-D5C9DCCC746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513840" y="6335867"/>
            <a:ext cx="863943" cy="258291"/>
          </a:xfrm>
          <a:prstGeom prst="rect">
            <a:avLst/>
          </a:prstGeom>
          <a:ln w="12700">
            <a:miter lim="400000"/>
          </a:ln>
        </p:spPr>
      </p:pic>
    </p:spTree>
    <p:extLst>
      <p:ext uri="{BB962C8B-B14F-4D97-AF65-F5344CB8AC3E}">
        <p14:creationId xmlns:p14="http://schemas.microsoft.com/office/powerpoint/2010/main" val="125686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ourish Logo2.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34245" y="491495"/>
            <a:ext cx="1376858" cy="925191"/>
          </a:xfrm>
          <a:prstGeom prst="rect">
            <a:avLst/>
          </a:prstGeom>
          <a:ln w="12700">
            <a:miter lim="400000"/>
          </a:ln>
        </p:spPr>
      </p:pic>
      <p:sp>
        <p:nvSpPr>
          <p:cNvPr id="212" name="Rectangle 2"/>
          <p:cNvSpPr txBox="1">
            <a:spLocks noGrp="1"/>
          </p:cNvSpPr>
          <p:nvPr>
            <p:ph type="title" idx="4294967295"/>
          </p:nvPr>
        </p:nvSpPr>
        <p:spPr>
          <a:xfrm>
            <a:off x="564997" y="307759"/>
            <a:ext cx="6643804" cy="64633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45719" tIns="45720" rIns="45719" bIns="45720" numCol="1" spcCol="0" rtlCol="0" fromWordArt="0" anchor="t" anchorCtr="0" forceAA="0" compatLnSpc="1">
            <a:prstTxWarp prst="textNoShape">
              <a:avLst/>
            </a:prstTxWarp>
            <a:spAutoFit/>
          </a:bodyPr>
          <a:lstStyle>
            <a:lvl1pPr>
              <a:defRPr sz="3600" b="1">
                <a:solidFill>
                  <a:srgbClr val="00206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alibri"/>
                <a:ea typeface="+mn-ea"/>
                <a:cs typeface="Calibri"/>
                <a:sym typeface="Calibri"/>
              </a:rPr>
              <a:t>Please let us know what you think</a:t>
            </a:r>
          </a:p>
        </p:txBody>
      </p:sp>
      <p:pic>
        <p:nvPicPr>
          <p:cNvPr id="213" name="Image" descr="Image"/>
          <p:cNvPicPr>
            <a:picLocks noChangeAspect="1"/>
          </p:cNvPicPr>
          <p:nvPr/>
        </p:nvPicPr>
        <p:blipFill>
          <a:blip r:embed="rId4"/>
          <a:stretch>
            <a:fillRect/>
          </a:stretch>
        </p:blipFill>
        <p:spPr>
          <a:xfrm>
            <a:off x="7483774" y="4851399"/>
            <a:ext cx="4797126" cy="1782387"/>
          </a:xfrm>
          <a:prstGeom prst="rect">
            <a:avLst/>
          </a:prstGeom>
          <a:ln w="12700">
            <a:miter lim="400000"/>
          </a:ln>
        </p:spPr>
      </p:pic>
      <p:pic>
        <p:nvPicPr>
          <p:cNvPr id="2" name="Picture 1">
            <a:extLst>
              <a:ext uri="{FF2B5EF4-FFF2-40B4-BE49-F238E27FC236}">
                <a16:creationId xmlns:a16="http://schemas.microsoft.com/office/drawing/2014/main" id="{6CDAC0EF-053F-37F6-3A98-C38429AFE7F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845" t="35338" r="23747" b="12810"/>
          <a:stretch/>
        </p:blipFill>
        <p:spPr>
          <a:xfrm>
            <a:off x="667820" y="1317449"/>
            <a:ext cx="5284789" cy="5228765"/>
          </a:xfrm>
          <a:prstGeom prst="rect">
            <a:avLst/>
          </a:prstGeom>
          <a:ln w="19050">
            <a:solidFill>
              <a:schemeClr val="tx1"/>
            </a:solidFill>
          </a:ln>
        </p:spPr>
      </p:pic>
      <p:sp>
        <p:nvSpPr>
          <p:cNvPr id="3" name="TextBox 2">
            <a:extLst>
              <a:ext uri="{FF2B5EF4-FFF2-40B4-BE49-F238E27FC236}">
                <a16:creationId xmlns:a16="http://schemas.microsoft.com/office/drawing/2014/main" id="{D02AEF56-34E1-87F2-348E-731DF44604C4}"/>
              </a:ext>
            </a:extLst>
          </p:cNvPr>
          <p:cNvSpPr txBox="1"/>
          <p:nvPr/>
        </p:nvSpPr>
        <p:spPr>
          <a:xfrm>
            <a:off x="6405646" y="2425227"/>
            <a:ext cx="5604945"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600" b="0" i="0" u="none" strike="noStrike" cap="none" spc="0" normalizeH="0" baseline="0" dirty="0">
                <a:ln>
                  <a:noFill/>
                </a:ln>
                <a:solidFill>
                  <a:srgbClr val="002060"/>
                </a:solidFill>
                <a:effectLst/>
                <a:uFillTx/>
                <a:latin typeface="+mj-lt"/>
                <a:ea typeface="+mj-ea"/>
                <a:cs typeface="+mj-cs"/>
                <a:sym typeface="Calibri"/>
              </a:rPr>
              <a:t>https://forms.office.com/e/nFDzqZWk4i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E6EB6C0-F8B1-41C3-8ED3-1B43AD566F57}"/>
              </a:ext>
              <a:ext uri="{C183D7F6-B498-43B3-948B-1728B52AA6E4}">
                <adec:decorative xmlns:adec="http://schemas.microsoft.com/office/drawing/2017/decorative" val="1"/>
              </a:ext>
            </a:extLst>
          </p:cNvPr>
          <p:cNvSpPr/>
          <p:nvPr/>
        </p:nvSpPr>
        <p:spPr>
          <a:xfrm>
            <a:off x="-2" y="0"/>
            <a:ext cx="4038604" cy="6857572"/>
          </a:xfrm>
          <a:prstGeom prst="rect">
            <a:avLst/>
          </a:prstGeom>
          <a:solidFill>
            <a:srgbClr val="29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40EB66-B2E6-405C-AA3C-7CDCD2807B5A}"/>
              </a:ext>
            </a:extLst>
          </p:cNvPr>
          <p:cNvSpPr>
            <a:spLocks noGrp="1"/>
          </p:cNvSpPr>
          <p:nvPr>
            <p:ph type="title"/>
          </p:nvPr>
        </p:nvSpPr>
        <p:spPr>
          <a:xfrm>
            <a:off x="527603" y="2839701"/>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Our focus on young </a:t>
            </a:r>
            <a:r>
              <a:rPr lang="en-US" sz="4000" b="1" kern="1200" dirty="0" err="1">
                <a:solidFill>
                  <a:srgbClr val="FFFFFF"/>
                </a:solidFill>
                <a:latin typeface="+mj-lt"/>
                <a:ea typeface="+mj-ea"/>
                <a:cs typeface="+mj-cs"/>
              </a:rPr>
              <a:t>carers</a:t>
            </a:r>
            <a:endParaRPr lang="en-US" sz="4000" b="1" kern="1200" dirty="0">
              <a:solidFill>
                <a:srgbClr val="FFFFFF"/>
              </a:solidFill>
              <a:latin typeface="+mj-lt"/>
              <a:ea typeface="+mj-ea"/>
              <a:cs typeface="+mj-cs"/>
            </a:endParaRPr>
          </a:p>
        </p:txBody>
      </p:sp>
      <p:graphicFrame>
        <p:nvGraphicFramePr>
          <p:cNvPr id="19" name="Content Placeholder 2">
            <a:extLst>
              <a:ext uri="{FF2B5EF4-FFF2-40B4-BE49-F238E27FC236}">
                <a16:creationId xmlns:a16="http://schemas.microsoft.com/office/drawing/2014/main" id="{587983DC-E15E-37AE-D61D-B056CD9F94E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55479395"/>
              </p:ext>
            </p:extLst>
          </p:nvPr>
        </p:nvGraphicFramePr>
        <p:xfrm>
          <a:off x="4688011" y="1240403"/>
          <a:ext cx="7112358" cy="4691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a:extLst>
              <a:ext uri="{FF2B5EF4-FFF2-40B4-BE49-F238E27FC236}">
                <a16:creationId xmlns:a16="http://schemas.microsoft.com/office/drawing/2014/main" id="{74EE1C0F-4EA3-419E-9A56-6BD3EDE3190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3840" y="587562"/>
            <a:ext cx="955111" cy="717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5138CCD-3791-4393-8F9F-D1D93B3D81BD}"/>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279" y="6264988"/>
            <a:ext cx="1040130"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0B96A28-96C1-41A2-AB9D-7B2A7A6DD3E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7671" y="6104141"/>
            <a:ext cx="1448047" cy="64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2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7914-F803-4905-B16A-F86E80528B90}"/>
              </a:ext>
            </a:extLst>
          </p:cNvPr>
          <p:cNvSpPr txBox="1">
            <a:spLocks noGrp="1"/>
          </p:cNvSpPr>
          <p:nvPr>
            <p:ph type="title" idx="4294967295"/>
          </p:nvPr>
        </p:nvSpPr>
        <p:spPr>
          <a:xfrm>
            <a:off x="660550" y="98635"/>
            <a:ext cx="99909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Calibri"/>
                <a:ea typeface="+mn-ea"/>
                <a:cs typeface="Calibri"/>
                <a:sym typeface="Calibri"/>
              </a:rPr>
              <a:t>We are young carers -</a:t>
            </a:r>
          </a:p>
        </p:txBody>
      </p:sp>
      <p:sp>
        <p:nvSpPr>
          <p:cNvPr id="7" name="TextBox 6">
            <a:extLst>
              <a:ext uri="{FF2B5EF4-FFF2-40B4-BE49-F238E27FC236}">
                <a16:creationId xmlns:a16="http://schemas.microsoft.com/office/drawing/2014/main" id="{E3C56FAA-F3AC-43A4-A705-089879F9E07B}"/>
              </a:ext>
            </a:extLst>
          </p:cNvPr>
          <p:cNvSpPr txBox="1"/>
          <p:nvPr/>
        </p:nvSpPr>
        <p:spPr>
          <a:xfrm>
            <a:off x="5739539" y="312265"/>
            <a:ext cx="6008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cs typeface="Calibri"/>
                <a:sym typeface="Calibri"/>
              </a:rPr>
              <a:t>Norfolk’s young carers speaking out for you! -</a:t>
            </a:r>
          </a:p>
        </p:txBody>
      </p:sp>
      <p:pic>
        <p:nvPicPr>
          <p:cNvPr id="9" name="Flourish Logo2.png">
            <a:extLst>
              <a:ext uri="{FF2B5EF4-FFF2-40B4-BE49-F238E27FC236}">
                <a16:creationId xmlns:a16="http://schemas.microsoft.com/office/drawing/2014/main" id="{B6FFEA7C-DF9E-4489-8D2E-F036D8C977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98468" y="6139700"/>
            <a:ext cx="384384" cy="258290"/>
          </a:xfrm>
          <a:prstGeom prst="rect">
            <a:avLst/>
          </a:prstGeom>
          <a:ln w="12700">
            <a:miter lim="400000"/>
          </a:ln>
        </p:spPr>
      </p:pic>
      <p:pic>
        <p:nvPicPr>
          <p:cNvPr id="10" name="Stacked New NCC Logo 376.jpg">
            <a:extLst>
              <a:ext uri="{FF2B5EF4-FFF2-40B4-BE49-F238E27FC236}">
                <a16:creationId xmlns:a16="http://schemas.microsoft.com/office/drawing/2014/main" id="{52C0F19C-1CE6-4EB4-96B1-E3C1C1A5E3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73781" y="6147131"/>
            <a:ext cx="863943" cy="258291"/>
          </a:xfrm>
          <a:prstGeom prst="rect">
            <a:avLst/>
          </a:prstGeom>
          <a:ln w="12700">
            <a:miter lim="400000"/>
          </a:ln>
        </p:spPr>
      </p:pic>
      <p:pic>
        <p:nvPicPr>
          <p:cNvPr id="11" name="Vital Signs for Children Logo (1).jpg">
            <a:extLst>
              <a:ext uri="{FF2B5EF4-FFF2-40B4-BE49-F238E27FC236}">
                <a16:creationId xmlns:a16="http://schemas.microsoft.com/office/drawing/2014/main" id="{12727E60-69C4-4662-9F8B-E97BA31A360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68184" y="6136151"/>
            <a:ext cx="666220" cy="258291"/>
          </a:xfrm>
          <a:prstGeom prst="rect">
            <a:avLst/>
          </a:prstGeom>
          <a:ln w="12700">
            <a:miter lim="400000"/>
          </a:ln>
        </p:spPr>
      </p:pic>
      <p:pic>
        <p:nvPicPr>
          <p:cNvPr id="12" name="Picture 2">
            <a:extLst>
              <a:ext uri="{FF2B5EF4-FFF2-40B4-BE49-F238E27FC236}">
                <a16:creationId xmlns:a16="http://schemas.microsoft.com/office/drawing/2014/main" id="{AFB97BD8-33BF-48C4-8396-E08C96EA2A4F}"/>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3444" y="6043888"/>
            <a:ext cx="989287" cy="43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We_Are_Young_Carers">
            <a:hlinkClick r:id="" action="ppaction://media"/>
            <a:extLst>
              <a:ext uri="{FF2B5EF4-FFF2-40B4-BE49-F238E27FC236}">
                <a16:creationId xmlns:a16="http://schemas.microsoft.com/office/drawing/2014/main" id="{AFD779A5-C20F-446C-8C88-C2466DD6238C}"/>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6461" y="760953"/>
            <a:ext cx="11339593" cy="5009583"/>
          </a:xfrm>
          <a:prstGeom prst="rect">
            <a:avLst/>
          </a:prstGeom>
        </p:spPr>
      </p:pic>
    </p:spTree>
    <p:extLst>
      <p:ext uri="{BB962C8B-B14F-4D97-AF65-F5344CB8AC3E}">
        <p14:creationId xmlns:p14="http://schemas.microsoft.com/office/powerpoint/2010/main" val="14984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DE6B10C-4803-4E22-BA5C-409F93BF6FA4}"/>
              </a:ext>
              <a:ext uri="{C183D7F6-B498-43B3-948B-1728B52AA6E4}">
                <adec:decorative xmlns:adec="http://schemas.microsoft.com/office/drawing/2017/decorative" val="1"/>
              </a:ext>
            </a:extLst>
          </p:cNvPr>
          <p:cNvSpPr/>
          <p:nvPr/>
        </p:nvSpPr>
        <p:spPr>
          <a:xfrm>
            <a:off x="0" y="0"/>
            <a:ext cx="12192000" cy="2170031"/>
          </a:xfrm>
          <a:prstGeom prst="rect">
            <a:avLst/>
          </a:prstGeom>
          <a:solidFill>
            <a:srgbClr val="29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406E9A-DDC8-46FC-BF56-952A7FABA0EF}"/>
              </a:ext>
            </a:extLst>
          </p:cNvPr>
          <p:cNvSpPr>
            <a:spLocks noGrp="1"/>
          </p:cNvSpPr>
          <p:nvPr>
            <p:ph type="title"/>
          </p:nvPr>
        </p:nvSpPr>
        <p:spPr>
          <a:xfrm>
            <a:off x="2473889" y="377075"/>
            <a:ext cx="9718111" cy="1576446"/>
          </a:xfrm>
        </p:spPr>
        <p:txBody>
          <a:bodyPr anchor="ctr">
            <a:normAutofit/>
          </a:bodyPr>
          <a:lstStyle/>
          <a:p>
            <a:r>
              <a:rPr lang="en-GB" sz="4000" b="1" dirty="0">
                <a:solidFill>
                  <a:srgbClr val="FFFFFF"/>
                </a:solidFill>
              </a:rPr>
              <a:t>Young carer </a:t>
            </a:r>
            <a:br>
              <a:rPr lang="en-GB" sz="4000" b="1" dirty="0">
                <a:solidFill>
                  <a:srgbClr val="FFFFFF"/>
                </a:solidFill>
              </a:rPr>
            </a:br>
            <a:r>
              <a:rPr lang="en-GB" sz="4000" b="1" dirty="0">
                <a:solidFill>
                  <a:srgbClr val="FFFFFF"/>
                </a:solidFill>
              </a:rPr>
              <a:t>multi-agency priorities </a:t>
            </a:r>
          </a:p>
        </p:txBody>
      </p:sp>
      <p:pic>
        <p:nvPicPr>
          <p:cNvPr id="1026" name="Picture 2">
            <a:extLst>
              <a:ext uri="{FF2B5EF4-FFF2-40B4-BE49-F238E27FC236}">
                <a16:creationId xmlns:a16="http://schemas.microsoft.com/office/drawing/2014/main" id="{89DFE4FB-E2C9-40B7-BFB4-64B63F2DB9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6" y="666916"/>
            <a:ext cx="1022184" cy="735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62471F-9C56-4ED0-AF91-8921CCF20A3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462" y="906450"/>
            <a:ext cx="1176713" cy="479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2C7E44-B570-47F9-B8E5-6E04A821DE9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5377" y="791587"/>
            <a:ext cx="1506783" cy="7509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a:extLst>
              <a:ext uri="{FF2B5EF4-FFF2-40B4-BE49-F238E27FC236}">
                <a16:creationId xmlns:a16="http://schemas.microsoft.com/office/drawing/2014/main" id="{736E64E1-0396-49EC-BD65-5473CEF424B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20548669"/>
              </p:ext>
            </p:extLst>
          </p:nvPr>
        </p:nvGraphicFramePr>
        <p:xfrm>
          <a:off x="74428" y="2329994"/>
          <a:ext cx="11419367" cy="44840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89954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00783B-96DE-4FC9-A444-A74440D31B05}"/>
              </a:ext>
            </a:extLst>
          </p:cNvPr>
          <p:cNvSpPr txBox="1">
            <a:spLocks noGrp="1"/>
          </p:cNvSpPr>
          <p:nvPr>
            <p:ph type="title" idx="4294967295"/>
          </p:nvPr>
        </p:nvSpPr>
        <p:spPr>
          <a:xfrm>
            <a:off x="745067" y="746571"/>
            <a:ext cx="1106049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Calibri"/>
                <a:ea typeface="+mn-ea"/>
                <a:cs typeface="Calibri"/>
                <a:sym typeface="Calibri"/>
              </a:rPr>
              <a:t>Norfolk young carers – co-production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9235C"/>
              </a:solidFill>
              <a:effectLst/>
              <a:uLnTx/>
              <a:uFillTx/>
              <a:latin typeface="Calibri"/>
              <a:ea typeface="+mn-ea"/>
              <a:cs typeface="Calibri"/>
              <a:sym typeface="Calibri"/>
            </a:endParaRPr>
          </a:p>
        </p:txBody>
      </p:sp>
      <p:sp>
        <p:nvSpPr>
          <p:cNvPr id="5" name="TextBox 4">
            <a:extLst>
              <a:ext uri="{FF2B5EF4-FFF2-40B4-BE49-F238E27FC236}">
                <a16:creationId xmlns:a16="http://schemas.microsoft.com/office/drawing/2014/main" id="{75C861F8-DFE5-4D7F-97A7-1054942BA286}"/>
              </a:ext>
            </a:extLst>
          </p:cNvPr>
          <p:cNvSpPr txBox="1"/>
          <p:nvPr/>
        </p:nvSpPr>
        <p:spPr>
          <a:xfrm>
            <a:off x="745067" y="1576077"/>
            <a:ext cx="5080000" cy="4324261"/>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9235C"/>
                </a:solidFill>
                <a:effectLst/>
                <a:uLnTx/>
                <a:uFillTx/>
                <a:latin typeface="Calibri"/>
                <a:cs typeface="Calibri"/>
              </a:rPr>
              <a:t>To ensure partners are </a:t>
            </a:r>
            <a:r>
              <a:rPr kumimoji="0" lang="en-GB" sz="1800" b="0" i="0" u="none" strike="noStrike" kern="1200" cap="none" spc="0" normalizeH="0" baseline="0" noProof="0" dirty="0" err="1">
                <a:ln>
                  <a:noFill/>
                </a:ln>
                <a:solidFill>
                  <a:srgbClr val="29235C"/>
                </a:solidFill>
                <a:effectLst/>
                <a:uLnTx/>
                <a:uFillTx/>
                <a:latin typeface="Calibri"/>
                <a:cs typeface="Calibri"/>
              </a:rPr>
              <a:t>resp</a:t>
            </a:r>
            <a:r>
              <a:rPr lang="en-GB" kern="1200" dirty="0" err="1">
                <a:solidFill>
                  <a:srgbClr val="29235C"/>
                </a:solidFill>
                <a:latin typeface="Calibri"/>
                <a:cs typeface="Calibri"/>
              </a:rPr>
              <a:t>onding</a:t>
            </a:r>
            <a:r>
              <a:rPr lang="en-GB" kern="1200" dirty="0">
                <a:solidFill>
                  <a:srgbClr val="29235C"/>
                </a:solidFill>
                <a:latin typeface="Calibri"/>
                <a:cs typeface="Calibri"/>
              </a:rPr>
              <a:t> in the way children and young people, that are young carers want, Children’s Services as part of its FLOURISH ambitions are committed to co-producing materials and resources with young people for use by professionals and families.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9235C"/>
                </a:solidFill>
                <a:effectLst/>
                <a:uLnTx/>
                <a:uFillTx/>
                <a:latin typeface="Calibri"/>
                <a:cs typeface="Calibri"/>
              </a:rPr>
              <a:t>During 2022 Children’s Services in partnership with Caring Together worked with the County young carers forum to co-produce the first Transition Assessment and Plan called ‘My TAP’ to support young people by the age of 14 be made aware of and access support in their transition into young adulthood from 18+. </a:t>
            </a:r>
            <a:r>
              <a:rPr lang="en-GB" kern="1200" dirty="0">
                <a:solidFill>
                  <a:srgbClr val="29235C"/>
                </a:solidFill>
                <a:latin typeface="Calibri"/>
                <a:cs typeface="Calibri"/>
              </a:rPr>
              <a:t>This has been piloted and will be rolled out more widely in 2023.</a:t>
            </a:r>
            <a:endParaRPr kumimoji="0" lang="en-GB" sz="1800" b="0" i="0" u="none" strike="noStrike" kern="1200" cap="none" spc="0" normalizeH="0" baseline="0" noProof="0" dirty="0">
              <a:ln>
                <a:noFill/>
              </a:ln>
              <a:solidFill>
                <a:srgbClr val="29235C"/>
              </a:solidFill>
              <a:effectLst/>
              <a:uLnTx/>
              <a:uFillTx/>
              <a:latin typeface="Calibri"/>
              <a:cs typeface="Calibri"/>
            </a:endParaRPr>
          </a:p>
        </p:txBody>
      </p:sp>
      <p:sp>
        <p:nvSpPr>
          <p:cNvPr id="6" name="TextBox 5">
            <a:extLst>
              <a:ext uri="{FF2B5EF4-FFF2-40B4-BE49-F238E27FC236}">
                <a16:creationId xmlns:a16="http://schemas.microsoft.com/office/drawing/2014/main" id="{1E786929-4D21-47EB-9756-14DB491F018C}"/>
              </a:ext>
            </a:extLst>
          </p:cNvPr>
          <p:cNvSpPr txBox="1"/>
          <p:nvPr/>
        </p:nvSpPr>
        <p:spPr>
          <a:xfrm>
            <a:off x="6129867" y="1503751"/>
            <a:ext cx="5080000"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9235C"/>
                </a:solidFill>
                <a:effectLst/>
                <a:uLnTx/>
                <a:uFillTx/>
                <a:latin typeface="Calibri"/>
                <a:cs typeface="Calibri"/>
              </a:rPr>
              <a:t>Norfolk’s Carers Charter states a number of key commitments to carers including young carers and there are plans to co-produce communications materials that will help raise the profile of the Carer’s Charter across Norfolk, including ensuring more young people are aware of what the Charter can do for them.</a:t>
            </a:r>
          </a:p>
        </p:txBody>
      </p:sp>
      <p:pic>
        <p:nvPicPr>
          <p:cNvPr id="7" name="Flourish Logo2.png">
            <a:extLst>
              <a:ext uri="{FF2B5EF4-FFF2-40B4-BE49-F238E27FC236}">
                <a16:creationId xmlns:a16="http://schemas.microsoft.com/office/drawing/2014/main" id="{3AA91827-CBFB-43B9-855E-E3384640BE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8468" y="6139700"/>
            <a:ext cx="384384" cy="258290"/>
          </a:xfrm>
          <a:prstGeom prst="rect">
            <a:avLst/>
          </a:prstGeom>
          <a:ln w="12700">
            <a:miter lim="400000"/>
          </a:ln>
        </p:spPr>
      </p:pic>
      <p:pic>
        <p:nvPicPr>
          <p:cNvPr id="8" name="Stacked New NCC Logo 376.jpg">
            <a:extLst>
              <a:ext uri="{FF2B5EF4-FFF2-40B4-BE49-F238E27FC236}">
                <a16:creationId xmlns:a16="http://schemas.microsoft.com/office/drawing/2014/main" id="{BA761630-E583-406E-88B2-C59AD28748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73781" y="6147131"/>
            <a:ext cx="863943" cy="258291"/>
          </a:xfrm>
          <a:prstGeom prst="rect">
            <a:avLst/>
          </a:prstGeom>
          <a:ln w="12700">
            <a:miter lim="400000"/>
          </a:ln>
        </p:spPr>
      </p:pic>
      <p:pic>
        <p:nvPicPr>
          <p:cNvPr id="9" name="Vital Signs for Children Logo (1).jpg">
            <a:extLst>
              <a:ext uri="{FF2B5EF4-FFF2-40B4-BE49-F238E27FC236}">
                <a16:creationId xmlns:a16="http://schemas.microsoft.com/office/drawing/2014/main" id="{CA3CF4AC-6E97-4CCE-B30C-EFC3A3CB4D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68184" y="6136151"/>
            <a:ext cx="666220" cy="258291"/>
          </a:xfrm>
          <a:prstGeom prst="rect">
            <a:avLst/>
          </a:prstGeom>
          <a:ln w="12700">
            <a:miter lim="400000"/>
          </a:ln>
        </p:spPr>
      </p:pic>
      <p:pic>
        <p:nvPicPr>
          <p:cNvPr id="10" name="Image" descr="Image">
            <a:extLst>
              <a:ext uri="{FF2B5EF4-FFF2-40B4-BE49-F238E27FC236}">
                <a16:creationId xmlns:a16="http://schemas.microsoft.com/office/drawing/2014/main" id="{D3E39E64-7C83-401C-823D-00F301AABFEB}"/>
              </a:ext>
            </a:extLst>
          </p:cNvPr>
          <p:cNvPicPr>
            <a:picLocks noChangeAspect="1"/>
          </p:cNvPicPr>
          <p:nvPr/>
        </p:nvPicPr>
        <p:blipFill>
          <a:blip r:embed="rId6"/>
          <a:stretch>
            <a:fillRect/>
          </a:stretch>
        </p:blipFill>
        <p:spPr>
          <a:xfrm>
            <a:off x="6405967" y="3535076"/>
            <a:ext cx="5887202" cy="2187408"/>
          </a:xfrm>
          <a:prstGeom prst="rect">
            <a:avLst/>
          </a:prstGeom>
          <a:ln w="12700">
            <a:miter lim="400000"/>
          </a:ln>
        </p:spPr>
      </p:pic>
      <p:pic>
        <p:nvPicPr>
          <p:cNvPr id="1026" name="Picture 2">
            <a:extLst>
              <a:ext uri="{FF2B5EF4-FFF2-40B4-BE49-F238E27FC236}">
                <a16:creationId xmlns:a16="http://schemas.microsoft.com/office/drawing/2014/main" id="{BBB60350-6BC8-4723-B8B4-6153A55FE133}"/>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3444" y="6043888"/>
            <a:ext cx="989287" cy="43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1358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00783B-96DE-4FC9-A444-A74440D31B05}"/>
              </a:ext>
            </a:extLst>
          </p:cNvPr>
          <p:cNvSpPr txBox="1">
            <a:spLocks noGrp="1"/>
          </p:cNvSpPr>
          <p:nvPr>
            <p:ph type="title" idx="4294967295"/>
          </p:nvPr>
        </p:nvSpPr>
        <p:spPr>
          <a:xfrm>
            <a:off x="621081" y="106067"/>
            <a:ext cx="1106049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Calibri"/>
                <a:ea typeface="+mn-ea"/>
                <a:cs typeface="Calibri"/>
                <a:sym typeface="Calibri"/>
              </a:rPr>
              <a:t>Norfolk young carers – My TAP</a:t>
            </a:r>
            <a:endParaRPr kumimoji="0" lang="en-US" sz="4000" b="1" i="0" u="none" strike="noStrike" kern="1200" cap="none" spc="0" normalizeH="0" baseline="0" noProof="0" dirty="0">
              <a:ln>
                <a:noFill/>
              </a:ln>
              <a:solidFill>
                <a:srgbClr val="29235C"/>
              </a:solidFill>
              <a:effectLst/>
              <a:uLnTx/>
              <a:uFillTx/>
              <a:latin typeface="Calibri"/>
              <a:ea typeface="+mn-ea"/>
              <a:cs typeface="Calibri"/>
              <a:sym typeface="Calibri"/>
            </a:endParaRPr>
          </a:p>
        </p:txBody>
      </p:sp>
      <p:pic>
        <p:nvPicPr>
          <p:cNvPr id="7" name="Flourish Logo2.png">
            <a:extLst>
              <a:ext uri="{FF2B5EF4-FFF2-40B4-BE49-F238E27FC236}">
                <a16:creationId xmlns:a16="http://schemas.microsoft.com/office/drawing/2014/main" id="{3AA91827-CBFB-43B9-855E-E3384640BE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98468" y="6139700"/>
            <a:ext cx="384384" cy="258290"/>
          </a:xfrm>
          <a:prstGeom prst="rect">
            <a:avLst/>
          </a:prstGeom>
          <a:ln w="12700">
            <a:miter lim="400000"/>
          </a:ln>
        </p:spPr>
      </p:pic>
      <p:pic>
        <p:nvPicPr>
          <p:cNvPr id="8" name="Stacked New NCC Logo 376.jpg">
            <a:extLst>
              <a:ext uri="{FF2B5EF4-FFF2-40B4-BE49-F238E27FC236}">
                <a16:creationId xmlns:a16="http://schemas.microsoft.com/office/drawing/2014/main" id="{BA761630-E583-406E-88B2-C59AD28748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73781" y="6147131"/>
            <a:ext cx="863943" cy="258291"/>
          </a:xfrm>
          <a:prstGeom prst="rect">
            <a:avLst/>
          </a:prstGeom>
          <a:ln w="12700">
            <a:miter lim="400000"/>
          </a:ln>
        </p:spPr>
      </p:pic>
      <p:pic>
        <p:nvPicPr>
          <p:cNvPr id="9" name="Vital Signs for Children Logo (1).jpg">
            <a:extLst>
              <a:ext uri="{FF2B5EF4-FFF2-40B4-BE49-F238E27FC236}">
                <a16:creationId xmlns:a16="http://schemas.microsoft.com/office/drawing/2014/main" id="{CA3CF4AC-6E97-4CCE-B30C-EFC3A3CB4D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68184" y="6136151"/>
            <a:ext cx="666220" cy="258291"/>
          </a:xfrm>
          <a:prstGeom prst="rect">
            <a:avLst/>
          </a:prstGeom>
          <a:ln w="12700">
            <a:miter lim="400000"/>
          </a:ln>
        </p:spPr>
      </p:pic>
      <p:pic>
        <p:nvPicPr>
          <p:cNvPr id="1026" name="Picture 2">
            <a:extLst>
              <a:ext uri="{FF2B5EF4-FFF2-40B4-BE49-F238E27FC236}">
                <a16:creationId xmlns:a16="http://schemas.microsoft.com/office/drawing/2014/main" id="{BBB60350-6BC8-4723-B8B4-6153A55FE133}"/>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3444" y="6043888"/>
            <a:ext cx="989287" cy="43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yTap (2)">
            <a:hlinkClick r:id="" action="ppaction://media"/>
            <a:extLst>
              <a:ext uri="{FF2B5EF4-FFF2-40B4-BE49-F238E27FC236}">
                <a16:creationId xmlns:a16="http://schemas.microsoft.com/office/drawing/2014/main" id="{85D647C2-9F6B-446D-A699-516A7825F13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7125" y="682494"/>
            <a:ext cx="11499743" cy="5284354"/>
          </a:xfrm>
          <a:prstGeom prst="rect">
            <a:avLst/>
          </a:prstGeom>
        </p:spPr>
      </p:pic>
    </p:spTree>
    <p:extLst>
      <p:ext uri="{BB962C8B-B14F-4D97-AF65-F5344CB8AC3E}">
        <p14:creationId xmlns:p14="http://schemas.microsoft.com/office/powerpoint/2010/main" val="38029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D5A1A-168F-4696-A0D4-92838D5D149C}"/>
              </a:ext>
            </a:extLst>
          </p:cNvPr>
          <p:cNvSpPr txBox="1">
            <a:spLocks noGrp="1"/>
          </p:cNvSpPr>
          <p:nvPr>
            <p:ph type="title" idx="4294967295"/>
          </p:nvPr>
        </p:nvSpPr>
        <p:spPr>
          <a:xfrm>
            <a:off x="380707" y="181404"/>
            <a:ext cx="11647714" cy="58592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My education, training and employment plans</a:t>
            </a:r>
            <a:endParaRPr kumimoji="0" lang="en-GB"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a:extLst>
              <a:ext uri="{FF2B5EF4-FFF2-40B4-BE49-F238E27FC236}">
                <a16:creationId xmlns:a16="http://schemas.microsoft.com/office/drawing/2014/main" id="{75008E8E-F8A8-4A92-805B-8A8541C388F8}"/>
              </a:ext>
            </a:extLst>
          </p:cNvPr>
          <p:cNvSpPr txBox="1"/>
          <p:nvPr/>
        </p:nvSpPr>
        <p:spPr>
          <a:xfrm>
            <a:off x="9069405" y="1887423"/>
            <a:ext cx="2654507" cy="1815882"/>
          </a:xfrm>
          <a:prstGeom prst="rect">
            <a:avLst/>
          </a:prstGeom>
          <a:noFill/>
        </p:spPr>
        <p:txBody>
          <a:bodyPr wrap="square" rtlCol="0">
            <a:spAutoFit/>
          </a:bodyPr>
          <a:lstStyle/>
          <a:p>
            <a:pPr algn="ctr"/>
            <a:r>
              <a:rPr lang="en-GB" sz="2800" b="1" dirty="0">
                <a:highlight>
                  <a:srgbClr val="FFFF00"/>
                </a:highlight>
                <a:latin typeface="Arial" panose="020B0604020202020204" pitchFamily="34" charset="0"/>
                <a:cs typeface="Arial" panose="020B0604020202020204" pitchFamily="34" charset="0"/>
              </a:rPr>
              <a:t>What I am considering for my future…</a:t>
            </a:r>
          </a:p>
        </p:txBody>
      </p:sp>
      <p:pic>
        <p:nvPicPr>
          <p:cNvPr id="9" name="Picture 8">
            <a:extLst>
              <a:ext uri="{FF2B5EF4-FFF2-40B4-BE49-F238E27FC236}">
                <a16:creationId xmlns:a16="http://schemas.microsoft.com/office/drawing/2014/main" id="{56B72440-D821-4E76-8B0F-722EEC6F1C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3145" y="231396"/>
            <a:ext cx="668148" cy="584509"/>
          </a:xfrm>
          <a:prstGeom prst="rect">
            <a:avLst/>
          </a:prstGeom>
        </p:spPr>
      </p:pic>
      <p:pic>
        <p:nvPicPr>
          <p:cNvPr id="8" name="Picture 7">
            <a:extLst>
              <a:ext uri="{FF2B5EF4-FFF2-40B4-BE49-F238E27FC236}">
                <a16:creationId xmlns:a16="http://schemas.microsoft.com/office/drawing/2014/main" id="{DE2DBD95-8DE4-44D3-914C-B3C981091D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2153" y="815905"/>
            <a:ext cx="682811" cy="810838"/>
          </a:xfrm>
          <a:prstGeom prst="rect">
            <a:avLst/>
          </a:prstGeom>
        </p:spPr>
      </p:pic>
      <p:sp>
        <p:nvSpPr>
          <p:cNvPr id="12" name="TextBox 11">
            <a:extLst>
              <a:ext uri="{FF2B5EF4-FFF2-40B4-BE49-F238E27FC236}">
                <a16:creationId xmlns:a16="http://schemas.microsoft.com/office/drawing/2014/main" id="{DBF933CC-9774-4E01-992E-01992966876E}"/>
              </a:ext>
            </a:extLst>
          </p:cNvPr>
          <p:cNvSpPr txBox="1"/>
          <p:nvPr/>
        </p:nvSpPr>
        <p:spPr>
          <a:xfrm>
            <a:off x="10790687" y="975734"/>
            <a:ext cx="682810" cy="461665"/>
          </a:xfrm>
          <a:prstGeom prst="rect">
            <a:avLst/>
          </a:prstGeom>
          <a:noFill/>
        </p:spPr>
        <p:txBody>
          <a:bodyPr wrap="square">
            <a:spAutoFit/>
          </a:bodyPr>
          <a:lstStyle/>
          <a:p>
            <a:r>
              <a:rPr lang="en-GB" sz="1200" dirty="0">
                <a:solidFill>
                  <a:schemeClr val="bg1"/>
                </a:solidFill>
              </a:rPr>
              <a:t>My future</a:t>
            </a:r>
          </a:p>
        </p:txBody>
      </p:sp>
      <p:sp>
        <p:nvSpPr>
          <p:cNvPr id="2" name="Oval 1">
            <a:extLst>
              <a:ext uri="{FF2B5EF4-FFF2-40B4-BE49-F238E27FC236}">
                <a16:creationId xmlns:a16="http://schemas.microsoft.com/office/drawing/2014/main" id="{9D824601-C754-4188-A03D-D995DBBB9695}"/>
              </a:ext>
              <a:ext uri="{C183D7F6-B498-43B3-948B-1728B52AA6E4}">
                <adec:decorative xmlns:adec="http://schemas.microsoft.com/office/drawing/2017/decorative" val="1"/>
              </a:ext>
            </a:extLst>
          </p:cNvPr>
          <p:cNvSpPr/>
          <p:nvPr/>
        </p:nvSpPr>
        <p:spPr>
          <a:xfrm>
            <a:off x="1137752" y="1393314"/>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9EF154E-6F63-4091-83E1-1B1A5F8F7626}"/>
              </a:ext>
              <a:ext uri="{C183D7F6-B498-43B3-948B-1728B52AA6E4}">
                <adec:decorative xmlns:adec="http://schemas.microsoft.com/office/drawing/2017/decorative" val="1"/>
              </a:ext>
            </a:extLst>
          </p:cNvPr>
          <p:cNvSpPr/>
          <p:nvPr/>
        </p:nvSpPr>
        <p:spPr>
          <a:xfrm>
            <a:off x="4029767" y="2992352"/>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568E71C-D816-422D-BD38-EC14AC77EAB2}"/>
              </a:ext>
              <a:ext uri="{C183D7F6-B498-43B3-948B-1728B52AA6E4}">
                <adec:decorative xmlns:adec="http://schemas.microsoft.com/office/drawing/2017/decorative" val="1"/>
              </a:ext>
            </a:extLst>
          </p:cNvPr>
          <p:cNvSpPr/>
          <p:nvPr/>
        </p:nvSpPr>
        <p:spPr>
          <a:xfrm>
            <a:off x="7445992" y="4746276"/>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6D1D37A-763E-4941-81A6-2385EBDC0791}"/>
              </a:ext>
            </a:extLst>
          </p:cNvPr>
          <p:cNvSpPr txBox="1"/>
          <p:nvPr/>
        </p:nvSpPr>
        <p:spPr>
          <a:xfrm>
            <a:off x="2677485" y="928661"/>
            <a:ext cx="2483142" cy="369332"/>
          </a:xfrm>
          <a:prstGeom prst="rect">
            <a:avLst/>
          </a:prstGeom>
          <a:noFill/>
        </p:spPr>
        <p:txBody>
          <a:bodyPr wrap="square" rtlCol="0">
            <a:spAutoFit/>
          </a:bodyPr>
          <a:lstStyle/>
          <a:p>
            <a:r>
              <a:rPr lang="en-GB" b="1" dirty="0"/>
              <a:t>I like?</a:t>
            </a:r>
          </a:p>
        </p:txBody>
      </p:sp>
      <p:sp>
        <p:nvSpPr>
          <p:cNvPr id="4" name="TextBox 3">
            <a:extLst>
              <a:ext uri="{FF2B5EF4-FFF2-40B4-BE49-F238E27FC236}">
                <a16:creationId xmlns:a16="http://schemas.microsoft.com/office/drawing/2014/main" id="{5A5C3E49-B07F-405A-8BC8-4885A4F2962E}"/>
              </a:ext>
            </a:extLst>
          </p:cNvPr>
          <p:cNvSpPr txBox="1"/>
          <p:nvPr/>
        </p:nvSpPr>
        <p:spPr>
          <a:xfrm>
            <a:off x="5430196" y="2495079"/>
            <a:ext cx="1658225" cy="369332"/>
          </a:xfrm>
          <a:prstGeom prst="rect">
            <a:avLst/>
          </a:prstGeom>
          <a:noFill/>
        </p:spPr>
        <p:txBody>
          <a:bodyPr wrap="square" rtlCol="0">
            <a:spAutoFit/>
          </a:bodyPr>
          <a:lstStyle/>
          <a:p>
            <a:r>
              <a:rPr lang="en-GB" b="1" dirty="0"/>
              <a:t>I don’t like?</a:t>
            </a:r>
          </a:p>
        </p:txBody>
      </p:sp>
      <p:sp>
        <p:nvSpPr>
          <p:cNvPr id="6" name="TextBox 5">
            <a:extLst>
              <a:ext uri="{FF2B5EF4-FFF2-40B4-BE49-F238E27FC236}">
                <a16:creationId xmlns:a16="http://schemas.microsoft.com/office/drawing/2014/main" id="{7AA24B66-59D1-40EC-BD28-E965AD221246}"/>
              </a:ext>
            </a:extLst>
          </p:cNvPr>
          <p:cNvSpPr txBox="1"/>
          <p:nvPr/>
        </p:nvSpPr>
        <p:spPr>
          <a:xfrm>
            <a:off x="8162234" y="4222825"/>
            <a:ext cx="2499919" cy="369332"/>
          </a:xfrm>
          <a:prstGeom prst="rect">
            <a:avLst/>
          </a:prstGeom>
          <a:noFill/>
        </p:spPr>
        <p:txBody>
          <a:bodyPr wrap="square" rtlCol="0">
            <a:spAutoFit/>
          </a:bodyPr>
          <a:lstStyle/>
          <a:p>
            <a:r>
              <a:rPr lang="en-GB" b="1" dirty="0"/>
              <a:t>I need some help with?</a:t>
            </a:r>
          </a:p>
        </p:txBody>
      </p:sp>
      <p:pic>
        <p:nvPicPr>
          <p:cNvPr id="18" name="Graphic 17" descr="Blog with solid fill">
            <a:extLst>
              <a:ext uri="{FF2B5EF4-FFF2-40B4-BE49-F238E27FC236}">
                <a16:creationId xmlns:a16="http://schemas.microsoft.com/office/drawing/2014/main" id="{9299DD9F-F223-494F-92F1-62F04EA922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7115" y="4651060"/>
            <a:ext cx="1486249" cy="1486249"/>
          </a:xfrm>
          <a:prstGeom prst="rect">
            <a:avLst/>
          </a:prstGeom>
        </p:spPr>
      </p:pic>
      <p:pic>
        <p:nvPicPr>
          <p:cNvPr id="20" name="Graphic 19" descr="Chef female outline">
            <a:extLst>
              <a:ext uri="{FF2B5EF4-FFF2-40B4-BE49-F238E27FC236}">
                <a16:creationId xmlns:a16="http://schemas.microsoft.com/office/drawing/2014/main" id="{BEF8B35D-74E6-4F80-B9B7-FEDEC2C344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819" y="1580679"/>
            <a:ext cx="914400" cy="914400"/>
          </a:xfrm>
          <a:prstGeom prst="rect">
            <a:avLst/>
          </a:prstGeom>
        </p:spPr>
      </p:pic>
      <p:pic>
        <p:nvPicPr>
          <p:cNvPr id="22" name="Graphic 21" descr="Internet with solid fill">
            <a:extLst>
              <a:ext uri="{FF2B5EF4-FFF2-40B4-BE49-F238E27FC236}">
                <a16:creationId xmlns:a16="http://schemas.microsoft.com/office/drawing/2014/main" id="{0D50092F-02DE-49F1-9B03-73A55D66D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6776" y="2992352"/>
            <a:ext cx="1105109" cy="1105109"/>
          </a:xfrm>
          <a:prstGeom prst="rect">
            <a:avLst/>
          </a:prstGeom>
        </p:spPr>
      </p:pic>
    </p:spTree>
    <p:extLst>
      <p:ext uri="{BB962C8B-B14F-4D97-AF65-F5344CB8AC3E}">
        <p14:creationId xmlns:p14="http://schemas.microsoft.com/office/powerpoint/2010/main" val="185741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D5A1A-168F-4696-A0D4-92838D5D149C}"/>
              </a:ext>
            </a:extLst>
          </p:cNvPr>
          <p:cNvSpPr txBox="1">
            <a:spLocks noGrp="1"/>
          </p:cNvSpPr>
          <p:nvPr>
            <p:ph type="title" idx="4294967295"/>
          </p:nvPr>
        </p:nvSpPr>
        <p:spPr>
          <a:xfrm>
            <a:off x="380707" y="181404"/>
            <a:ext cx="11647714" cy="58592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My health and wellbeing…</a:t>
            </a:r>
            <a:endParaRPr kumimoji="0" lang="en-GB"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a:extLst>
              <a:ext uri="{FF2B5EF4-FFF2-40B4-BE49-F238E27FC236}">
                <a16:creationId xmlns:a16="http://schemas.microsoft.com/office/drawing/2014/main" id="{75008E8E-F8A8-4A92-805B-8A8541C388F8}"/>
              </a:ext>
            </a:extLst>
          </p:cNvPr>
          <p:cNvSpPr txBox="1"/>
          <p:nvPr/>
        </p:nvSpPr>
        <p:spPr>
          <a:xfrm>
            <a:off x="9156786" y="4240355"/>
            <a:ext cx="2654507" cy="1384995"/>
          </a:xfrm>
          <a:prstGeom prst="rect">
            <a:avLst/>
          </a:prstGeom>
          <a:noFill/>
        </p:spPr>
        <p:txBody>
          <a:bodyPr wrap="square" rtlCol="0">
            <a:spAutoFit/>
          </a:bodyPr>
          <a:lstStyle/>
          <a:p>
            <a:pPr algn="ctr"/>
            <a:r>
              <a:rPr lang="en-GB" sz="2800" b="1" dirty="0">
                <a:highlight>
                  <a:srgbClr val="FFFF00"/>
                </a:highlight>
                <a:latin typeface="Arial" panose="020B0604020202020204" pitchFamily="34" charset="0"/>
                <a:cs typeface="Arial" panose="020B0604020202020204" pitchFamily="34" charset="0"/>
              </a:rPr>
              <a:t>I can stay healthy and well with…</a:t>
            </a:r>
          </a:p>
        </p:txBody>
      </p:sp>
      <p:pic>
        <p:nvPicPr>
          <p:cNvPr id="9" name="Picture 8">
            <a:extLst>
              <a:ext uri="{FF2B5EF4-FFF2-40B4-BE49-F238E27FC236}">
                <a16:creationId xmlns:a16="http://schemas.microsoft.com/office/drawing/2014/main" id="{56B72440-D821-4E76-8B0F-722EEC6F1C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3145" y="231396"/>
            <a:ext cx="668148" cy="584509"/>
          </a:xfrm>
          <a:prstGeom prst="rect">
            <a:avLst/>
          </a:prstGeom>
        </p:spPr>
      </p:pic>
      <p:pic>
        <p:nvPicPr>
          <p:cNvPr id="8" name="Picture 7">
            <a:extLst>
              <a:ext uri="{FF2B5EF4-FFF2-40B4-BE49-F238E27FC236}">
                <a16:creationId xmlns:a16="http://schemas.microsoft.com/office/drawing/2014/main" id="{DE2DBD95-8DE4-44D3-914C-B3C981091D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2153" y="815905"/>
            <a:ext cx="682811" cy="810838"/>
          </a:xfrm>
          <a:prstGeom prst="rect">
            <a:avLst/>
          </a:prstGeom>
        </p:spPr>
      </p:pic>
      <p:sp>
        <p:nvSpPr>
          <p:cNvPr id="12" name="TextBox 11">
            <a:extLst>
              <a:ext uri="{FF2B5EF4-FFF2-40B4-BE49-F238E27FC236}">
                <a16:creationId xmlns:a16="http://schemas.microsoft.com/office/drawing/2014/main" id="{DBF933CC-9774-4E01-992E-01992966876E}"/>
              </a:ext>
            </a:extLst>
          </p:cNvPr>
          <p:cNvSpPr txBox="1"/>
          <p:nvPr/>
        </p:nvSpPr>
        <p:spPr>
          <a:xfrm>
            <a:off x="10790687" y="975734"/>
            <a:ext cx="682810" cy="461665"/>
          </a:xfrm>
          <a:prstGeom prst="rect">
            <a:avLst/>
          </a:prstGeom>
          <a:noFill/>
        </p:spPr>
        <p:txBody>
          <a:bodyPr wrap="square">
            <a:spAutoFit/>
          </a:bodyPr>
          <a:lstStyle/>
          <a:p>
            <a:r>
              <a:rPr lang="en-GB" sz="1200" dirty="0">
                <a:solidFill>
                  <a:schemeClr val="bg1"/>
                </a:solidFill>
              </a:rPr>
              <a:t>My future</a:t>
            </a:r>
          </a:p>
        </p:txBody>
      </p:sp>
      <p:sp>
        <p:nvSpPr>
          <p:cNvPr id="10" name="Oval 9">
            <a:extLst>
              <a:ext uri="{FF2B5EF4-FFF2-40B4-BE49-F238E27FC236}">
                <a16:creationId xmlns:a16="http://schemas.microsoft.com/office/drawing/2014/main" id="{3A18E9B8-154B-4C61-9F6A-81C8A3DB4B07}"/>
              </a:ext>
              <a:ext uri="{C183D7F6-B498-43B3-948B-1728B52AA6E4}">
                <adec:decorative xmlns:adec="http://schemas.microsoft.com/office/drawing/2017/decorative" val="1"/>
              </a:ext>
            </a:extLst>
          </p:cNvPr>
          <p:cNvSpPr/>
          <p:nvPr/>
        </p:nvSpPr>
        <p:spPr>
          <a:xfrm>
            <a:off x="7841606" y="2085126"/>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ECF6F63-3270-424C-B2D5-FFA910564026}"/>
              </a:ext>
              <a:ext uri="{C183D7F6-B498-43B3-948B-1728B52AA6E4}">
                <adec:decorative xmlns:adec="http://schemas.microsoft.com/office/drawing/2017/decorative" val="1"/>
              </a:ext>
            </a:extLst>
          </p:cNvPr>
          <p:cNvSpPr/>
          <p:nvPr/>
        </p:nvSpPr>
        <p:spPr>
          <a:xfrm>
            <a:off x="4467840" y="3520958"/>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1A80531-D823-4EBE-B766-12F1B1731A26}"/>
              </a:ext>
              <a:ext uri="{C183D7F6-B498-43B3-948B-1728B52AA6E4}">
                <adec:decorative xmlns:adec="http://schemas.microsoft.com/office/drawing/2017/decorative" val="1"/>
              </a:ext>
            </a:extLst>
          </p:cNvPr>
          <p:cNvSpPr/>
          <p:nvPr/>
        </p:nvSpPr>
        <p:spPr>
          <a:xfrm>
            <a:off x="1093771" y="4977440"/>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 in head with solid fill">
            <a:extLst>
              <a:ext uri="{FF2B5EF4-FFF2-40B4-BE49-F238E27FC236}">
                <a16:creationId xmlns:a16="http://schemas.microsoft.com/office/drawing/2014/main" id="{C114E55E-AC13-4545-995D-EB0F31C654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9577" y="2201454"/>
            <a:ext cx="914400" cy="914400"/>
          </a:xfrm>
          <a:prstGeom prst="rect">
            <a:avLst/>
          </a:prstGeom>
        </p:spPr>
      </p:pic>
      <p:pic>
        <p:nvPicPr>
          <p:cNvPr id="24" name="Graphic 23" descr="Doctor male with solid fill">
            <a:extLst>
              <a:ext uri="{FF2B5EF4-FFF2-40B4-BE49-F238E27FC236}">
                <a16:creationId xmlns:a16="http://schemas.microsoft.com/office/drawing/2014/main" id="{49C77CA7-0D76-4846-BF75-E4D946EF3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107" y="4977440"/>
            <a:ext cx="914400" cy="914400"/>
          </a:xfrm>
          <a:prstGeom prst="rect">
            <a:avLst/>
          </a:prstGeom>
        </p:spPr>
      </p:pic>
      <p:pic>
        <p:nvPicPr>
          <p:cNvPr id="26" name="Graphic 25" descr="Climbing with solid fill">
            <a:extLst>
              <a:ext uri="{FF2B5EF4-FFF2-40B4-BE49-F238E27FC236}">
                <a16:creationId xmlns:a16="http://schemas.microsoft.com/office/drawing/2014/main" id="{7C8B4A9F-59C3-4854-8BB8-95B56A7D26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00658" y="3635669"/>
            <a:ext cx="914400" cy="914400"/>
          </a:xfrm>
          <a:prstGeom prst="rect">
            <a:avLst/>
          </a:prstGeom>
        </p:spPr>
      </p:pic>
      <p:sp>
        <p:nvSpPr>
          <p:cNvPr id="28" name="TextBox 27">
            <a:extLst>
              <a:ext uri="{FF2B5EF4-FFF2-40B4-BE49-F238E27FC236}">
                <a16:creationId xmlns:a16="http://schemas.microsoft.com/office/drawing/2014/main" id="{3BB682E4-36E4-4F0C-B888-313FFA8C3F06}"/>
              </a:ext>
            </a:extLst>
          </p:cNvPr>
          <p:cNvSpPr txBox="1"/>
          <p:nvPr/>
        </p:nvSpPr>
        <p:spPr>
          <a:xfrm>
            <a:off x="9439712" y="1715794"/>
            <a:ext cx="914400" cy="369332"/>
          </a:xfrm>
          <a:prstGeom prst="rect">
            <a:avLst/>
          </a:prstGeom>
          <a:noFill/>
        </p:spPr>
        <p:txBody>
          <a:bodyPr wrap="square">
            <a:spAutoFit/>
          </a:bodyPr>
          <a:lstStyle/>
          <a:p>
            <a:r>
              <a:rPr lang="en-GB" b="1" dirty="0"/>
              <a:t>I like?</a:t>
            </a:r>
          </a:p>
        </p:txBody>
      </p:sp>
      <p:sp>
        <p:nvSpPr>
          <p:cNvPr id="30" name="TextBox 29">
            <a:extLst>
              <a:ext uri="{FF2B5EF4-FFF2-40B4-BE49-F238E27FC236}">
                <a16:creationId xmlns:a16="http://schemas.microsoft.com/office/drawing/2014/main" id="{42C760E4-718D-4FAB-99A3-BA111E78DD56}"/>
              </a:ext>
            </a:extLst>
          </p:cNvPr>
          <p:cNvSpPr txBox="1"/>
          <p:nvPr/>
        </p:nvSpPr>
        <p:spPr>
          <a:xfrm>
            <a:off x="5801136" y="3133740"/>
            <a:ext cx="1303094" cy="369332"/>
          </a:xfrm>
          <a:prstGeom prst="rect">
            <a:avLst/>
          </a:prstGeom>
          <a:noFill/>
        </p:spPr>
        <p:txBody>
          <a:bodyPr wrap="square">
            <a:spAutoFit/>
          </a:bodyPr>
          <a:lstStyle/>
          <a:p>
            <a:r>
              <a:rPr lang="en-GB" b="1" dirty="0"/>
              <a:t>I don’t like?</a:t>
            </a:r>
          </a:p>
        </p:txBody>
      </p:sp>
      <p:sp>
        <p:nvSpPr>
          <p:cNvPr id="32" name="TextBox 31">
            <a:extLst>
              <a:ext uri="{FF2B5EF4-FFF2-40B4-BE49-F238E27FC236}">
                <a16:creationId xmlns:a16="http://schemas.microsoft.com/office/drawing/2014/main" id="{3F13CE55-A8C0-4E2A-B66F-5914365D319F}"/>
              </a:ext>
            </a:extLst>
          </p:cNvPr>
          <p:cNvSpPr txBox="1"/>
          <p:nvPr/>
        </p:nvSpPr>
        <p:spPr>
          <a:xfrm>
            <a:off x="1898009" y="4630400"/>
            <a:ext cx="2464266" cy="369332"/>
          </a:xfrm>
          <a:prstGeom prst="rect">
            <a:avLst/>
          </a:prstGeom>
          <a:noFill/>
        </p:spPr>
        <p:txBody>
          <a:bodyPr wrap="square">
            <a:spAutoFit/>
          </a:bodyPr>
          <a:lstStyle/>
          <a:p>
            <a:r>
              <a:rPr lang="en-GB" b="1" dirty="0"/>
              <a:t>I need some help with?</a:t>
            </a:r>
          </a:p>
        </p:txBody>
      </p:sp>
    </p:spTree>
    <p:extLst>
      <p:ext uri="{BB962C8B-B14F-4D97-AF65-F5344CB8AC3E}">
        <p14:creationId xmlns:p14="http://schemas.microsoft.com/office/powerpoint/2010/main" val="4158442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D5A1A-168F-4696-A0D4-92838D5D149C}"/>
              </a:ext>
            </a:extLst>
          </p:cNvPr>
          <p:cNvSpPr txBox="1">
            <a:spLocks noGrp="1"/>
          </p:cNvSpPr>
          <p:nvPr>
            <p:ph type="title" idx="4294967295"/>
          </p:nvPr>
        </p:nvSpPr>
        <p:spPr>
          <a:xfrm>
            <a:off x="380707" y="181404"/>
            <a:ext cx="11647714" cy="58592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My social life, interests and activities?</a:t>
            </a:r>
            <a:endParaRPr kumimoji="0" lang="en-GB"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a:extLst>
              <a:ext uri="{FF2B5EF4-FFF2-40B4-BE49-F238E27FC236}">
                <a16:creationId xmlns:a16="http://schemas.microsoft.com/office/drawing/2014/main" id="{75008E8E-F8A8-4A92-805B-8A8541C388F8}"/>
              </a:ext>
            </a:extLst>
          </p:cNvPr>
          <p:cNvSpPr txBox="1"/>
          <p:nvPr/>
        </p:nvSpPr>
        <p:spPr>
          <a:xfrm>
            <a:off x="9069405" y="1887423"/>
            <a:ext cx="2654507" cy="1384995"/>
          </a:xfrm>
          <a:prstGeom prst="rect">
            <a:avLst/>
          </a:prstGeom>
          <a:noFill/>
        </p:spPr>
        <p:txBody>
          <a:bodyPr wrap="square" rtlCol="0">
            <a:spAutoFit/>
          </a:bodyPr>
          <a:lstStyle/>
          <a:p>
            <a:pPr algn="ctr"/>
            <a:r>
              <a:rPr lang="en-GB" sz="2800" b="1" dirty="0">
                <a:highlight>
                  <a:srgbClr val="FFFF00"/>
                </a:highlight>
                <a:latin typeface="Arial" panose="020B0604020202020204" pitchFamily="34" charset="0"/>
                <a:cs typeface="Arial" panose="020B0604020202020204" pitchFamily="34" charset="0"/>
              </a:rPr>
              <a:t>My life is better because…</a:t>
            </a:r>
          </a:p>
        </p:txBody>
      </p:sp>
      <p:pic>
        <p:nvPicPr>
          <p:cNvPr id="9" name="Picture 8">
            <a:extLst>
              <a:ext uri="{FF2B5EF4-FFF2-40B4-BE49-F238E27FC236}">
                <a16:creationId xmlns:a16="http://schemas.microsoft.com/office/drawing/2014/main" id="{56B72440-D821-4E76-8B0F-722EEC6F1C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3145" y="231396"/>
            <a:ext cx="668148" cy="584509"/>
          </a:xfrm>
          <a:prstGeom prst="rect">
            <a:avLst/>
          </a:prstGeom>
        </p:spPr>
      </p:pic>
      <p:pic>
        <p:nvPicPr>
          <p:cNvPr id="8" name="Picture 7">
            <a:extLst>
              <a:ext uri="{FF2B5EF4-FFF2-40B4-BE49-F238E27FC236}">
                <a16:creationId xmlns:a16="http://schemas.microsoft.com/office/drawing/2014/main" id="{DE2DBD95-8DE4-44D3-914C-B3C981091D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2153" y="815905"/>
            <a:ext cx="682811" cy="810838"/>
          </a:xfrm>
          <a:prstGeom prst="rect">
            <a:avLst/>
          </a:prstGeom>
        </p:spPr>
      </p:pic>
      <p:sp>
        <p:nvSpPr>
          <p:cNvPr id="12" name="TextBox 11">
            <a:extLst>
              <a:ext uri="{FF2B5EF4-FFF2-40B4-BE49-F238E27FC236}">
                <a16:creationId xmlns:a16="http://schemas.microsoft.com/office/drawing/2014/main" id="{DBF933CC-9774-4E01-992E-01992966876E}"/>
              </a:ext>
            </a:extLst>
          </p:cNvPr>
          <p:cNvSpPr txBox="1"/>
          <p:nvPr/>
        </p:nvSpPr>
        <p:spPr>
          <a:xfrm>
            <a:off x="10790687" y="975734"/>
            <a:ext cx="682810" cy="461665"/>
          </a:xfrm>
          <a:prstGeom prst="rect">
            <a:avLst/>
          </a:prstGeom>
          <a:noFill/>
        </p:spPr>
        <p:txBody>
          <a:bodyPr wrap="square">
            <a:spAutoFit/>
          </a:bodyPr>
          <a:lstStyle/>
          <a:p>
            <a:r>
              <a:rPr lang="en-GB" sz="1200" dirty="0">
                <a:solidFill>
                  <a:schemeClr val="bg1"/>
                </a:solidFill>
              </a:rPr>
              <a:t>My future</a:t>
            </a:r>
          </a:p>
        </p:txBody>
      </p:sp>
      <p:sp>
        <p:nvSpPr>
          <p:cNvPr id="2" name="Oval 1">
            <a:extLst>
              <a:ext uri="{FF2B5EF4-FFF2-40B4-BE49-F238E27FC236}">
                <a16:creationId xmlns:a16="http://schemas.microsoft.com/office/drawing/2014/main" id="{9D824601-C754-4188-A03D-D995DBBB9695}"/>
              </a:ext>
              <a:ext uri="{C183D7F6-B498-43B3-948B-1728B52AA6E4}">
                <adec:decorative xmlns:adec="http://schemas.microsoft.com/office/drawing/2017/decorative" val="1"/>
              </a:ext>
            </a:extLst>
          </p:cNvPr>
          <p:cNvSpPr/>
          <p:nvPr/>
        </p:nvSpPr>
        <p:spPr>
          <a:xfrm>
            <a:off x="1137752" y="1393314"/>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9EF154E-6F63-4091-83E1-1B1A5F8F7626}"/>
              </a:ext>
              <a:ext uri="{C183D7F6-B498-43B3-948B-1728B52AA6E4}">
                <adec:decorative xmlns:adec="http://schemas.microsoft.com/office/drawing/2017/decorative" val="1"/>
              </a:ext>
            </a:extLst>
          </p:cNvPr>
          <p:cNvSpPr/>
          <p:nvPr/>
        </p:nvSpPr>
        <p:spPr>
          <a:xfrm>
            <a:off x="4029767" y="2992352"/>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568E71C-D816-422D-BD38-EC14AC77EAB2}"/>
              </a:ext>
              <a:ext uri="{C183D7F6-B498-43B3-948B-1728B52AA6E4}">
                <adec:decorative xmlns:adec="http://schemas.microsoft.com/office/drawing/2017/decorative" val="1"/>
              </a:ext>
            </a:extLst>
          </p:cNvPr>
          <p:cNvSpPr/>
          <p:nvPr/>
        </p:nvSpPr>
        <p:spPr>
          <a:xfrm>
            <a:off x="7445992" y="4746276"/>
            <a:ext cx="3969687" cy="12958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6D1D37A-763E-4941-81A6-2385EBDC0791}"/>
              </a:ext>
            </a:extLst>
          </p:cNvPr>
          <p:cNvSpPr txBox="1"/>
          <p:nvPr/>
        </p:nvSpPr>
        <p:spPr>
          <a:xfrm>
            <a:off x="2677485" y="928661"/>
            <a:ext cx="2483142" cy="369332"/>
          </a:xfrm>
          <a:prstGeom prst="rect">
            <a:avLst/>
          </a:prstGeom>
          <a:noFill/>
        </p:spPr>
        <p:txBody>
          <a:bodyPr wrap="square" rtlCol="0">
            <a:spAutoFit/>
          </a:bodyPr>
          <a:lstStyle/>
          <a:p>
            <a:r>
              <a:rPr lang="en-GB" b="1" dirty="0"/>
              <a:t>I like?</a:t>
            </a:r>
          </a:p>
        </p:txBody>
      </p:sp>
      <p:sp>
        <p:nvSpPr>
          <p:cNvPr id="4" name="TextBox 3">
            <a:extLst>
              <a:ext uri="{FF2B5EF4-FFF2-40B4-BE49-F238E27FC236}">
                <a16:creationId xmlns:a16="http://schemas.microsoft.com/office/drawing/2014/main" id="{5A5C3E49-B07F-405A-8BC8-4885A4F2962E}"/>
              </a:ext>
            </a:extLst>
          </p:cNvPr>
          <p:cNvSpPr txBox="1"/>
          <p:nvPr/>
        </p:nvSpPr>
        <p:spPr>
          <a:xfrm>
            <a:off x="5430196" y="2495079"/>
            <a:ext cx="1658225" cy="369332"/>
          </a:xfrm>
          <a:prstGeom prst="rect">
            <a:avLst/>
          </a:prstGeom>
          <a:noFill/>
        </p:spPr>
        <p:txBody>
          <a:bodyPr wrap="square" rtlCol="0">
            <a:spAutoFit/>
          </a:bodyPr>
          <a:lstStyle/>
          <a:p>
            <a:r>
              <a:rPr lang="en-GB" b="1" dirty="0"/>
              <a:t>I don’t like?</a:t>
            </a:r>
          </a:p>
        </p:txBody>
      </p:sp>
      <p:sp>
        <p:nvSpPr>
          <p:cNvPr id="6" name="TextBox 5">
            <a:extLst>
              <a:ext uri="{FF2B5EF4-FFF2-40B4-BE49-F238E27FC236}">
                <a16:creationId xmlns:a16="http://schemas.microsoft.com/office/drawing/2014/main" id="{7AA24B66-59D1-40EC-BD28-E965AD221246}"/>
              </a:ext>
            </a:extLst>
          </p:cNvPr>
          <p:cNvSpPr txBox="1"/>
          <p:nvPr/>
        </p:nvSpPr>
        <p:spPr>
          <a:xfrm>
            <a:off x="8162234" y="4222825"/>
            <a:ext cx="2499919" cy="369332"/>
          </a:xfrm>
          <a:prstGeom prst="rect">
            <a:avLst/>
          </a:prstGeom>
          <a:noFill/>
        </p:spPr>
        <p:txBody>
          <a:bodyPr wrap="square" rtlCol="0">
            <a:spAutoFit/>
          </a:bodyPr>
          <a:lstStyle/>
          <a:p>
            <a:r>
              <a:rPr lang="en-GB" b="1" dirty="0"/>
              <a:t>I need some help with?</a:t>
            </a:r>
          </a:p>
        </p:txBody>
      </p:sp>
      <p:pic>
        <p:nvPicPr>
          <p:cNvPr id="14" name="Graphic 13" descr="Check In with solid fill">
            <a:extLst>
              <a:ext uri="{FF2B5EF4-FFF2-40B4-BE49-F238E27FC236}">
                <a16:creationId xmlns:a16="http://schemas.microsoft.com/office/drawing/2014/main" id="{1C97250D-5CF6-4F66-85A7-82FA56DA1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5367" y="3183061"/>
            <a:ext cx="914400" cy="914400"/>
          </a:xfrm>
          <a:prstGeom prst="rect">
            <a:avLst/>
          </a:prstGeom>
        </p:spPr>
      </p:pic>
      <p:pic>
        <p:nvPicPr>
          <p:cNvPr id="17" name="Graphic 16" descr="Disk jockey male with solid fill">
            <a:extLst>
              <a:ext uri="{FF2B5EF4-FFF2-40B4-BE49-F238E27FC236}">
                <a16:creationId xmlns:a16="http://schemas.microsoft.com/office/drawing/2014/main" id="{B2F1F85E-C32A-459E-88A9-C394FB6699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3352" y="1491792"/>
            <a:ext cx="914400" cy="914400"/>
          </a:xfrm>
          <a:prstGeom prst="rect">
            <a:avLst/>
          </a:prstGeom>
        </p:spPr>
      </p:pic>
      <p:pic>
        <p:nvPicPr>
          <p:cNvPr id="21" name="Graphic 20" descr="Dance with solid fill">
            <a:extLst>
              <a:ext uri="{FF2B5EF4-FFF2-40B4-BE49-F238E27FC236}">
                <a16:creationId xmlns:a16="http://schemas.microsoft.com/office/drawing/2014/main" id="{1C5272E3-B5ED-4A79-9E54-00393F1086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2628" y="4809021"/>
            <a:ext cx="1267858" cy="1170328"/>
          </a:xfrm>
          <a:prstGeom prst="rect">
            <a:avLst/>
          </a:prstGeom>
        </p:spPr>
      </p:pic>
    </p:spTree>
    <p:extLst>
      <p:ext uri="{BB962C8B-B14F-4D97-AF65-F5344CB8AC3E}">
        <p14:creationId xmlns:p14="http://schemas.microsoft.com/office/powerpoint/2010/main" val="33091758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wrap="square" lIns="91440" tIns="45720" rIns="91440" bIns="45720" anchor="t">
        <a:spAutoFit/>
      </a:bodyPr>
      <a:lstStyle>
        <a:defPPr marL="457200" indent="-457200" algn="l" fontAlgn="ctr">
          <a:spcAft>
            <a:spcPts val="800"/>
          </a:spcAft>
          <a:buSzPct val="100000"/>
          <a:buFont typeface="+mj-lt"/>
          <a:buAutoNum type="arabicPeriod"/>
          <a:tabLst>
            <a:tab pos="457200" algn="l"/>
          </a:tabLst>
          <a:defRPr sz="2400" b="1" dirty="0" smtClean="0">
            <a:solidFill>
              <a:schemeClr val="tx1"/>
            </a:solidFill>
            <a:latin typeface="Calibri"/>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3" ma:contentTypeDescription="Create a new document." ma:contentTypeScope="" ma:versionID="4ca0da5ea03c167ef65541884a2c8c50">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91cd26612475900f65d9f6c77d47707"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202314-371f-4a32-9f59-6af7e294e9cd" xsi:nil="true"/>
    <lcf76f155ced4ddcb4097134ff3c332f xmlns="4d391113-094c-4272-bd59-d7a9a76b2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77955A-ABC3-475C-9948-48A41E6446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99D034-FFD7-4790-A360-0AA3B4A2D0EC}">
  <ds:schemaRefs>
    <ds:schemaRef ds:uri="http://schemas.microsoft.com/sharepoint/v3/contenttype/forms"/>
  </ds:schemaRefs>
</ds:datastoreItem>
</file>

<file path=customXml/itemProps3.xml><?xml version="1.0" encoding="utf-8"?>
<ds:datastoreItem xmlns:ds="http://schemas.openxmlformats.org/officeDocument/2006/customXml" ds:itemID="{84A7261A-192C-438D-91DF-E9836ECBA8DA}">
  <ds:schemaRefs>
    <ds:schemaRef ds:uri="8e370404-4e4f-4020-9e89-dab732fec6a4"/>
    <ds:schemaRef ds:uri="9b086f0a-2e77-4e41-b7a4-3eccd7c350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4202314-371f-4a32-9f59-6af7e294e9cd"/>
    <ds:schemaRef ds:uri="4d391113-094c-4272-bd59-d7a9a76b2edd"/>
  </ds:schemaRefs>
</ds:datastoreItem>
</file>

<file path=docProps/app.xml><?xml version="1.0" encoding="utf-8"?>
<Properties xmlns="http://schemas.openxmlformats.org/officeDocument/2006/extended-properties" xmlns:vt="http://schemas.openxmlformats.org/officeDocument/2006/docPropsVTypes">
  <TotalTime>9967</TotalTime>
  <Words>936</Words>
  <Application>Microsoft Office PowerPoint</Application>
  <PresentationFormat>Widescreen</PresentationFormat>
  <Paragraphs>128</Paragraphs>
  <Slides>15</Slides>
  <Notes>13</Notes>
  <HiddenSlides>0</HiddenSlides>
  <MMClips>2</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1_Office Theme</vt:lpstr>
      <vt:lpstr>Office Theme</vt:lpstr>
      <vt:lpstr>3_Office Theme</vt:lpstr>
      <vt:lpstr>Young carers in Norfolk – identifying, understanding &amp; supporting them to Flourish  </vt:lpstr>
      <vt:lpstr>Our focus on young carers</vt:lpstr>
      <vt:lpstr>We are young carers -</vt:lpstr>
      <vt:lpstr>Young carer  multi-agency priorities </vt:lpstr>
      <vt:lpstr>Norfolk young carers – co-production </vt:lpstr>
      <vt:lpstr>Norfolk young carers – My TAP</vt:lpstr>
      <vt:lpstr>My education, training and employment plans</vt:lpstr>
      <vt:lpstr>My health and wellbeing…</vt:lpstr>
      <vt:lpstr>My social life, interests and activities?</vt:lpstr>
      <vt:lpstr>My priorities for the year ahead?</vt:lpstr>
      <vt:lpstr>My plan to adulthood?</vt:lpstr>
      <vt:lpstr>Co-production and promotion is with young carers</vt:lpstr>
      <vt:lpstr>What you can do  to make a difference –  pledge your support </vt:lpstr>
      <vt:lpstr>Thanks for listening and happy to take questions… </vt:lpstr>
      <vt:lpstr>Please let us know what you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Tough, Sara</dc:creator>
  <cp:lastModifiedBy>Genevieve Bouquet</cp:lastModifiedBy>
  <cp:revision>32</cp:revision>
  <cp:lastPrinted>2022-10-08T13:53:58Z</cp:lastPrinted>
  <dcterms:modified xsi:type="dcterms:W3CDTF">2023-11-29T16:42:42Z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0x0101005B4159E67E6D914F97CB74B75F82EB60</vt:lpwstr>
  </property>
  <property fmtid="{D5CDD505-2E9C-101B-9397-08002B2CF9AE}" pid="3" name="MediaServiceImageTags">
    <vt:lpwstr/>
  </property>
</Properties>
</file>