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5"/>
  </p:notesMasterIdLst>
  <p:sldIdLst>
    <p:sldId id="280" r:id="rId5"/>
    <p:sldId id="294" r:id="rId6"/>
    <p:sldId id="297" r:id="rId7"/>
    <p:sldId id="283" r:id="rId8"/>
    <p:sldId id="329" r:id="rId9"/>
    <p:sldId id="287" r:id="rId10"/>
    <p:sldId id="286" r:id="rId11"/>
    <p:sldId id="289" r:id="rId12"/>
    <p:sldId id="298" r:id="rId13"/>
    <p:sldId id="307" r:id="rId14"/>
    <p:sldId id="331" r:id="rId15"/>
    <p:sldId id="296" r:id="rId16"/>
    <p:sldId id="303" r:id="rId17"/>
    <p:sldId id="292" r:id="rId18"/>
    <p:sldId id="293" r:id="rId19"/>
    <p:sldId id="308" r:id="rId20"/>
    <p:sldId id="309" r:id="rId21"/>
    <p:sldId id="302" r:id="rId22"/>
    <p:sldId id="301" r:id="rId23"/>
    <p:sldId id="310" r:id="rId24"/>
    <p:sldId id="311" r:id="rId25"/>
    <p:sldId id="312" r:id="rId26"/>
    <p:sldId id="322" r:id="rId27"/>
    <p:sldId id="306" r:id="rId28"/>
    <p:sldId id="305" r:id="rId29"/>
    <p:sldId id="323" r:id="rId30"/>
    <p:sldId id="324" r:id="rId31"/>
    <p:sldId id="290" r:id="rId32"/>
    <p:sldId id="325" r:id="rId33"/>
    <p:sldId id="326" r:id="rId34"/>
    <p:sldId id="327" r:id="rId35"/>
    <p:sldId id="332" r:id="rId36"/>
    <p:sldId id="300" r:id="rId37"/>
    <p:sldId id="299" r:id="rId38"/>
    <p:sldId id="304" r:id="rId39"/>
    <p:sldId id="313" r:id="rId40"/>
    <p:sldId id="295" r:id="rId41"/>
    <p:sldId id="330" r:id="rId42"/>
    <p:sldId id="317" r:id="rId43"/>
    <p:sldId id="32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A5A"/>
    <a:srgbClr val="93C320"/>
    <a:srgbClr val="416171"/>
    <a:srgbClr val="7DB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873E4-E3B9-4D81-BF4C-BC4ACC2EBFC5}" v="48" dt="2024-05-29T09:49:30.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58704" autoAdjust="0"/>
  </p:normalViewPr>
  <p:slideViewPr>
    <p:cSldViewPr snapToGrid="0">
      <p:cViewPr varScale="1">
        <p:scale>
          <a:sx n="39" d="100"/>
          <a:sy n="39" d="100"/>
        </p:scale>
        <p:origin x="1040" y="32"/>
      </p:cViewPr>
      <p:guideLst/>
    </p:cSldViewPr>
  </p:slideViewPr>
  <p:outlineViewPr>
    <p:cViewPr>
      <p:scale>
        <a:sx n="33" d="100"/>
        <a:sy n="33" d="100"/>
      </p:scale>
      <p:origin x="0" y="-260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eve Bouquet" userId="9ee00270-1c76-4fb6-80ff-36b31e77115e" providerId="ADAL" clId="{813873E4-E3B9-4D81-BF4C-BC4ACC2EBFC5}"/>
    <pc:docChg chg="undo custSel delSld modSld delMainMaster">
      <pc:chgData name="Genevieve Bouquet" userId="9ee00270-1c76-4fb6-80ff-36b31e77115e" providerId="ADAL" clId="{813873E4-E3B9-4D81-BF4C-BC4ACC2EBFC5}" dt="2024-05-29T09:50:00.969" v="97" actId="2696"/>
      <pc:docMkLst>
        <pc:docMk/>
      </pc:docMkLst>
      <pc:sldChg chg="modSp del mod">
        <pc:chgData name="Genevieve Bouquet" userId="9ee00270-1c76-4fb6-80ff-36b31e77115e" providerId="ADAL" clId="{813873E4-E3B9-4D81-BF4C-BC4ACC2EBFC5}" dt="2024-05-29T09:50:00.969" v="97" actId="2696"/>
        <pc:sldMkLst>
          <pc:docMk/>
          <pc:sldMk cId="3905831745" sldId="267"/>
        </pc:sldMkLst>
        <pc:spChg chg="mod">
          <ac:chgData name="Genevieve Bouquet" userId="9ee00270-1c76-4fb6-80ff-36b31e77115e" providerId="ADAL" clId="{813873E4-E3B9-4D81-BF4C-BC4ACC2EBFC5}" dt="2024-05-29T09:46:00.712" v="13" actId="33553"/>
          <ac:spMkLst>
            <pc:docMk/>
            <pc:sldMk cId="3905831745" sldId="267"/>
            <ac:spMk id="8" creationId="{306D5477-B6F9-8469-3592-7626E21EF6C3}"/>
          </ac:spMkLst>
        </pc:spChg>
        <pc:picChg chg="mod">
          <ac:chgData name="Genevieve Bouquet" userId="9ee00270-1c76-4fb6-80ff-36b31e77115e" providerId="ADAL" clId="{813873E4-E3B9-4D81-BF4C-BC4ACC2EBFC5}" dt="2024-05-29T09:45:24.276" v="2" actId="962"/>
          <ac:picMkLst>
            <pc:docMk/>
            <pc:sldMk cId="3905831745" sldId="267"/>
            <ac:picMk id="9" creationId="{31E96750-1DCB-C24E-BB4A-832B15BCC45F}"/>
          </ac:picMkLst>
        </pc:picChg>
      </pc:sldChg>
      <pc:sldChg chg="modSp mod">
        <pc:chgData name="Genevieve Bouquet" userId="9ee00270-1c76-4fb6-80ff-36b31e77115e" providerId="ADAL" clId="{813873E4-E3B9-4D81-BF4C-BC4ACC2EBFC5}" dt="2024-05-29T09:46:07.674" v="16" actId="33553"/>
        <pc:sldMkLst>
          <pc:docMk/>
          <pc:sldMk cId="2516788676" sldId="283"/>
        </pc:sldMkLst>
        <pc:spChg chg="mod">
          <ac:chgData name="Genevieve Bouquet" userId="9ee00270-1c76-4fb6-80ff-36b31e77115e" providerId="ADAL" clId="{813873E4-E3B9-4D81-BF4C-BC4ACC2EBFC5}" dt="2024-05-29T09:46:07.674" v="16" actId="33553"/>
          <ac:spMkLst>
            <pc:docMk/>
            <pc:sldMk cId="2516788676" sldId="283"/>
            <ac:spMk id="2" creationId="{6BA1E501-E3E4-8A04-52D4-8956115AAC10}"/>
          </ac:spMkLst>
        </pc:spChg>
        <pc:picChg chg="mod">
          <ac:chgData name="Genevieve Bouquet" userId="9ee00270-1c76-4fb6-80ff-36b31e77115e" providerId="ADAL" clId="{813873E4-E3B9-4D81-BF4C-BC4ACC2EBFC5}" dt="2024-05-29T09:45:26.373" v="3" actId="962"/>
          <ac:picMkLst>
            <pc:docMk/>
            <pc:sldMk cId="2516788676" sldId="283"/>
            <ac:picMk id="5" creationId="{97D0523D-12C2-E5FA-F0CA-6E78DECB6093}"/>
          </ac:picMkLst>
        </pc:picChg>
      </pc:sldChg>
      <pc:sldChg chg="modSp mod">
        <pc:chgData name="Genevieve Bouquet" userId="9ee00270-1c76-4fb6-80ff-36b31e77115e" providerId="ADAL" clId="{813873E4-E3B9-4D81-BF4C-BC4ACC2EBFC5}" dt="2024-05-29T09:46:13.642" v="20" actId="33553"/>
        <pc:sldMkLst>
          <pc:docMk/>
          <pc:sldMk cId="1274125081" sldId="286"/>
        </pc:sldMkLst>
        <pc:spChg chg="mod">
          <ac:chgData name="Genevieve Bouquet" userId="9ee00270-1c76-4fb6-80ff-36b31e77115e" providerId="ADAL" clId="{813873E4-E3B9-4D81-BF4C-BC4ACC2EBFC5}" dt="2024-05-29T09:46:13.642" v="20" actId="33553"/>
          <ac:spMkLst>
            <pc:docMk/>
            <pc:sldMk cId="1274125081" sldId="286"/>
            <ac:spMk id="2" creationId="{6BA1E501-E3E4-8A04-52D4-8956115AAC10}"/>
          </ac:spMkLst>
        </pc:spChg>
        <pc:picChg chg="mod">
          <ac:chgData name="Genevieve Bouquet" userId="9ee00270-1c76-4fb6-80ff-36b31e77115e" providerId="ADAL" clId="{813873E4-E3B9-4D81-BF4C-BC4ACC2EBFC5}" dt="2024-05-29T09:45:28.385" v="4" actId="962"/>
          <ac:picMkLst>
            <pc:docMk/>
            <pc:sldMk cId="1274125081" sldId="286"/>
            <ac:picMk id="5" creationId="{17A3BAD5-A27D-AE20-3F4C-957381702AEE}"/>
          </ac:picMkLst>
        </pc:picChg>
      </pc:sldChg>
      <pc:sldChg chg="modSp mod">
        <pc:chgData name="Genevieve Bouquet" userId="9ee00270-1c76-4fb6-80ff-36b31e77115e" providerId="ADAL" clId="{813873E4-E3B9-4D81-BF4C-BC4ACC2EBFC5}" dt="2024-05-29T09:46:11.850" v="19" actId="33553"/>
        <pc:sldMkLst>
          <pc:docMk/>
          <pc:sldMk cId="4014841743" sldId="287"/>
        </pc:sldMkLst>
        <pc:spChg chg="mod">
          <ac:chgData name="Genevieve Bouquet" userId="9ee00270-1c76-4fb6-80ff-36b31e77115e" providerId="ADAL" clId="{813873E4-E3B9-4D81-BF4C-BC4ACC2EBFC5}" dt="2024-05-29T09:46:11.850" v="19" actId="33553"/>
          <ac:spMkLst>
            <pc:docMk/>
            <pc:sldMk cId="4014841743" sldId="287"/>
            <ac:spMk id="2" creationId="{6BA1E501-E3E4-8A04-52D4-8956115AAC10}"/>
          </ac:spMkLst>
        </pc:spChg>
      </pc:sldChg>
      <pc:sldChg chg="modSp mod">
        <pc:chgData name="Genevieve Bouquet" userId="9ee00270-1c76-4fb6-80ff-36b31e77115e" providerId="ADAL" clId="{813873E4-E3B9-4D81-BF4C-BC4ACC2EBFC5}" dt="2024-05-29T09:46:15.581" v="21" actId="33553"/>
        <pc:sldMkLst>
          <pc:docMk/>
          <pc:sldMk cId="2518658331" sldId="289"/>
        </pc:sldMkLst>
        <pc:spChg chg="mod">
          <ac:chgData name="Genevieve Bouquet" userId="9ee00270-1c76-4fb6-80ff-36b31e77115e" providerId="ADAL" clId="{813873E4-E3B9-4D81-BF4C-BC4ACC2EBFC5}" dt="2024-05-29T09:46:15.581" v="21" actId="33553"/>
          <ac:spMkLst>
            <pc:docMk/>
            <pc:sldMk cId="2518658331" sldId="289"/>
            <ac:spMk id="2" creationId="{6BA1E501-E3E4-8A04-52D4-8956115AAC10}"/>
          </ac:spMkLst>
        </pc:spChg>
      </pc:sldChg>
      <pc:sldChg chg="modSp mod">
        <pc:chgData name="Genevieve Bouquet" userId="9ee00270-1c76-4fb6-80ff-36b31e77115e" providerId="ADAL" clId="{813873E4-E3B9-4D81-BF4C-BC4ACC2EBFC5}" dt="2024-05-29T09:49:03.889" v="84" actId="33553"/>
        <pc:sldMkLst>
          <pc:docMk/>
          <pc:sldMk cId="1711771701" sldId="290"/>
        </pc:sldMkLst>
        <pc:spChg chg="mod">
          <ac:chgData name="Genevieve Bouquet" userId="9ee00270-1c76-4fb6-80ff-36b31e77115e" providerId="ADAL" clId="{813873E4-E3B9-4D81-BF4C-BC4ACC2EBFC5}" dt="2024-05-29T09:49:03.889" v="84" actId="33553"/>
          <ac:spMkLst>
            <pc:docMk/>
            <pc:sldMk cId="1711771701" sldId="290"/>
            <ac:spMk id="2" creationId="{65147F26-5268-AD44-A85B-A32A665B3839}"/>
          </ac:spMkLst>
        </pc:spChg>
      </pc:sldChg>
      <pc:sldChg chg="modSp mod">
        <pc:chgData name="Genevieve Bouquet" userId="9ee00270-1c76-4fb6-80ff-36b31e77115e" providerId="ADAL" clId="{813873E4-E3B9-4D81-BF4C-BC4ACC2EBFC5}" dt="2024-05-29T09:46:53.897" v="40" actId="20577"/>
        <pc:sldMkLst>
          <pc:docMk/>
          <pc:sldMk cId="2873117579" sldId="292"/>
        </pc:sldMkLst>
        <pc:spChg chg="mod">
          <ac:chgData name="Genevieve Bouquet" userId="9ee00270-1c76-4fb6-80ff-36b31e77115e" providerId="ADAL" clId="{813873E4-E3B9-4D81-BF4C-BC4ACC2EBFC5}" dt="2024-05-29T09:46:53.897" v="40" actId="20577"/>
          <ac:spMkLst>
            <pc:docMk/>
            <pc:sldMk cId="2873117579" sldId="292"/>
            <ac:spMk id="2" creationId="{6BA1E501-E3E4-8A04-52D4-8956115AAC10}"/>
          </ac:spMkLst>
        </pc:spChg>
      </pc:sldChg>
      <pc:sldChg chg="modSp mod">
        <pc:chgData name="Genevieve Bouquet" userId="9ee00270-1c76-4fb6-80ff-36b31e77115e" providerId="ADAL" clId="{813873E4-E3B9-4D81-BF4C-BC4ACC2EBFC5}" dt="2024-05-29T09:47:04.849" v="44" actId="20577"/>
        <pc:sldMkLst>
          <pc:docMk/>
          <pc:sldMk cId="191789625" sldId="293"/>
        </pc:sldMkLst>
        <pc:spChg chg="mod">
          <ac:chgData name="Genevieve Bouquet" userId="9ee00270-1c76-4fb6-80ff-36b31e77115e" providerId="ADAL" clId="{813873E4-E3B9-4D81-BF4C-BC4ACC2EBFC5}" dt="2024-05-29T09:47:04.849" v="44" actId="20577"/>
          <ac:spMkLst>
            <pc:docMk/>
            <pc:sldMk cId="191789625" sldId="293"/>
            <ac:spMk id="2" creationId="{6BA1E501-E3E4-8A04-52D4-8956115AAC10}"/>
          </ac:spMkLst>
        </pc:spChg>
      </pc:sldChg>
      <pc:sldChg chg="modSp mod">
        <pc:chgData name="Genevieve Bouquet" userId="9ee00270-1c76-4fb6-80ff-36b31e77115e" providerId="ADAL" clId="{813873E4-E3B9-4D81-BF4C-BC4ACC2EBFC5}" dt="2024-05-29T09:46:03.604" v="14" actId="33553"/>
        <pc:sldMkLst>
          <pc:docMk/>
          <pc:sldMk cId="11863832" sldId="294"/>
        </pc:sldMkLst>
        <pc:spChg chg="mod">
          <ac:chgData name="Genevieve Bouquet" userId="9ee00270-1c76-4fb6-80ff-36b31e77115e" providerId="ADAL" clId="{813873E4-E3B9-4D81-BF4C-BC4ACC2EBFC5}" dt="2024-05-29T09:46:03.604" v="14" actId="33553"/>
          <ac:spMkLst>
            <pc:docMk/>
            <pc:sldMk cId="11863832" sldId="294"/>
            <ac:spMk id="4" creationId="{E87E353E-C6D1-4793-7B9C-DBA8F0C02664}"/>
          </ac:spMkLst>
        </pc:spChg>
      </pc:sldChg>
      <pc:sldChg chg="modSp mod">
        <pc:chgData name="Genevieve Bouquet" userId="9ee00270-1c76-4fb6-80ff-36b31e77115e" providerId="ADAL" clId="{813873E4-E3B9-4D81-BF4C-BC4ACC2EBFC5}" dt="2024-05-29T09:49:23.960" v="92" actId="33553"/>
        <pc:sldMkLst>
          <pc:docMk/>
          <pc:sldMk cId="398867098" sldId="295"/>
        </pc:sldMkLst>
        <pc:spChg chg="mod">
          <ac:chgData name="Genevieve Bouquet" userId="9ee00270-1c76-4fb6-80ff-36b31e77115e" providerId="ADAL" clId="{813873E4-E3B9-4D81-BF4C-BC4ACC2EBFC5}" dt="2024-05-29T09:49:23.960" v="92" actId="33553"/>
          <ac:spMkLst>
            <pc:docMk/>
            <pc:sldMk cId="398867098" sldId="295"/>
            <ac:spMk id="2" creationId="{A6B4F1DD-2CB3-090F-16A1-EB9EF8F4B1FB}"/>
          </ac:spMkLst>
        </pc:spChg>
      </pc:sldChg>
      <pc:sldChg chg="modSp mod">
        <pc:chgData name="Genevieve Bouquet" userId="9ee00270-1c76-4fb6-80ff-36b31e77115e" providerId="ADAL" clId="{813873E4-E3B9-4D81-BF4C-BC4ACC2EBFC5}" dt="2024-05-29T09:46:20.802" v="24" actId="33553"/>
        <pc:sldMkLst>
          <pc:docMk/>
          <pc:sldMk cId="696684065" sldId="296"/>
        </pc:sldMkLst>
        <pc:spChg chg="mod">
          <ac:chgData name="Genevieve Bouquet" userId="9ee00270-1c76-4fb6-80ff-36b31e77115e" providerId="ADAL" clId="{813873E4-E3B9-4D81-BF4C-BC4ACC2EBFC5}" dt="2024-05-29T09:46:20.802" v="24" actId="33553"/>
          <ac:spMkLst>
            <pc:docMk/>
            <pc:sldMk cId="696684065" sldId="296"/>
            <ac:spMk id="2" creationId="{A6B4F1DD-2CB3-090F-16A1-EB9EF8F4B1FB}"/>
          </ac:spMkLst>
        </pc:spChg>
      </pc:sldChg>
      <pc:sldChg chg="modSp mod">
        <pc:chgData name="Genevieve Bouquet" userId="9ee00270-1c76-4fb6-80ff-36b31e77115e" providerId="ADAL" clId="{813873E4-E3B9-4D81-BF4C-BC4ACC2EBFC5}" dt="2024-05-29T09:46:05.617" v="15" actId="33553"/>
        <pc:sldMkLst>
          <pc:docMk/>
          <pc:sldMk cId="1194945242" sldId="297"/>
        </pc:sldMkLst>
        <pc:spChg chg="mod">
          <ac:chgData name="Genevieve Bouquet" userId="9ee00270-1c76-4fb6-80ff-36b31e77115e" providerId="ADAL" clId="{813873E4-E3B9-4D81-BF4C-BC4ACC2EBFC5}" dt="2024-05-29T09:46:05.617" v="15" actId="33553"/>
          <ac:spMkLst>
            <pc:docMk/>
            <pc:sldMk cId="1194945242" sldId="297"/>
            <ac:spMk id="2" creationId="{A6B4F1DD-2CB3-090F-16A1-EB9EF8F4B1FB}"/>
          </ac:spMkLst>
        </pc:spChg>
      </pc:sldChg>
      <pc:sldChg chg="modSp mod">
        <pc:chgData name="Genevieve Bouquet" userId="9ee00270-1c76-4fb6-80ff-36b31e77115e" providerId="ADAL" clId="{813873E4-E3B9-4D81-BF4C-BC4ACC2EBFC5}" dt="2024-05-29T09:46:17.272" v="22" actId="33553"/>
        <pc:sldMkLst>
          <pc:docMk/>
          <pc:sldMk cId="1192444576" sldId="298"/>
        </pc:sldMkLst>
        <pc:spChg chg="mod">
          <ac:chgData name="Genevieve Bouquet" userId="9ee00270-1c76-4fb6-80ff-36b31e77115e" providerId="ADAL" clId="{813873E4-E3B9-4D81-BF4C-BC4ACC2EBFC5}" dt="2024-05-29T09:46:17.272" v="22" actId="33553"/>
          <ac:spMkLst>
            <pc:docMk/>
            <pc:sldMk cId="1192444576" sldId="298"/>
            <ac:spMk id="2" creationId="{A6B4F1DD-2CB3-090F-16A1-EB9EF8F4B1FB}"/>
          </ac:spMkLst>
        </pc:spChg>
      </pc:sldChg>
      <pc:sldChg chg="modSp mod">
        <pc:chgData name="Genevieve Bouquet" userId="9ee00270-1c76-4fb6-80ff-36b31e77115e" providerId="ADAL" clId="{813873E4-E3B9-4D81-BF4C-BC4ACC2EBFC5}" dt="2024-05-29T09:49:15.398" v="89" actId="33553"/>
        <pc:sldMkLst>
          <pc:docMk/>
          <pc:sldMk cId="3744672051" sldId="299"/>
        </pc:sldMkLst>
        <pc:spChg chg="mod">
          <ac:chgData name="Genevieve Bouquet" userId="9ee00270-1c76-4fb6-80ff-36b31e77115e" providerId="ADAL" clId="{813873E4-E3B9-4D81-BF4C-BC4ACC2EBFC5}" dt="2024-05-29T09:49:15.398" v="89" actId="33553"/>
          <ac:spMkLst>
            <pc:docMk/>
            <pc:sldMk cId="3744672051" sldId="299"/>
            <ac:spMk id="2" creationId="{A6B4F1DD-2CB3-090F-16A1-EB9EF8F4B1FB}"/>
          </ac:spMkLst>
        </pc:spChg>
      </pc:sldChg>
      <pc:sldChg chg="modSp mod">
        <pc:chgData name="Genevieve Bouquet" userId="9ee00270-1c76-4fb6-80ff-36b31e77115e" providerId="ADAL" clId="{813873E4-E3B9-4D81-BF4C-BC4ACC2EBFC5}" dt="2024-05-29T09:49:12.630" v="88" actId="33553"/>
        <pc:sldMkLst>
          <pc:docMk/>
          <pc:sldMk cId="4198239600" sldId="300"/>
        </pc:sldMkLst>
        <pc:spChg chg="mod">
          <ac:chgData name="Genevieve Bouquet" userId="9ee00270-1c76-4fb6-80ff-36b31e77115e" providerId="ADAL" clId="{813873E4-E3B9-4D81-BF4C-BC4ACC2EBFC5}" dt="2024-05-29T09:49:12.630" v="88" actId="33553"/>
          <ac:spMkLst>
            <pc:docMk/>
            <pc:sldMk cId="4198239600" sldId="300"/>
            <ac:spMk id="2" creationId="{A6B4F1DD-2CB3-090F-16A1-EB9EF8F4B1FB}"/>
          </ac:spMkLst>
        </pc:spChg>
      </pc:sldChg>
      <pc:sldChg chg="modSp mod">
        <pc:chgData name="Genevieve Bouquet" userId="9ee00270-1c76-4fb6-80ff-36b31e77115e" providerId="ADAL" clId="{813873E4-E3B9-4D81-BF4C-BC4ACC2EBFC5}" dt="2024-05-29T09:46:40.062" v="35" actId="33553"/>
        <pc:sldMkLst>
          <pc:docMk/>
          <pc:sldMk cId="3837983577" sldId="301"/>
        </pc:sldMkLst>
        <pc:spChg chg="mod">
          <ac:chgData name="Genevieve Bouquet" userId="9ee00270-1c76-4fb6-80ff-36b31e77115e" providerId="ADAL" clId="{813873E4-E3B9-4D81-BF4C-BC4ACC2EBFC5}" dt="2024-05-29T09:46:40.062" v="35" actId="33553"/>
          <ac:spMkLst>
            <pc:docMk/>
            <pc:sldMk cId="3837983577" sldId="301"/>
            <ac:spMk id="2" creationId="{A6B4F1DD-2CB3-090F-16A1-EB9EF8F4B1FB}"/>
          </ac:spMkLst>
        </pc:spChg>
      </pc:sldChg>
      <pc:sldChg chg="modSp mod">
        <pc:chgData name="Genevieve Bouquet" userId="9ee00270-1c76-4fb6-80ff-36b31e77115e" providerId="ADAL" clId="{813873E4-E3B9-4D81-BF4C-BC4ACC2EBFC5}" dt="2024-05-29T09:46:38.660" v="34" actId="33553"/>
        <pc:sldMkLst>
          <pc:docMk/>
          <pc:sldMk cId="2138897622" sldId="302"/>
        </pc:sldMkLst>
        <pc:spChg chg="mod">
          <ac:chgData name="Genevieve Bouquet" userId="9ee00270-1c76-4fb6-80ff-36b31e77115e" providerId="ADAL" clId="{813873E4-E3B9-4D81-BF4C-BC4ACC2EBFC5}" dt="2024-05-29T09:46:38.660" v="34" actId="33553"/>
          <ac:spMkLst>
            <pc:docMk/>
            <pc:sldMk cId="2138897622" sldId="302"/>
            <ac:spMk id="2" creationId="{A6B4F1DD-2CB3-090F-16A1-EB9EF8F4B1FB}"/>
          </ac:spMkLst>
        </pc:spChg>
      </pc:sldChg>
      <pc:sldChg chg="modSp mod">
        <pc:chgData name="Genevieve Bouquet" userId="9ee00270-1c76-4fb6-80ff-36b31e77115e" providerId="ADAL" clId="{813873E4-E3B9-4D81-BF4C-BC4ACC2EBFC5}" dt="2024-05-29T09:46:22.649" v="25" actId="33553"/>
        <pc:sldMkLst>
          <pc:docMk/>
          <pc:sldMk cId="2178309794" sldId="303"/>
        </pc:sldMkLst>
        <pc:spChg chg="mod">
          <ac:chgData name="Genevieve Bouquet" userId="9ee00270-1c76-4fb6-80ff-36b31e77115e" providerId="ADAL" clId="{813873E4-E3B9-4D81-BF4C-BC4ACC2EBFC5}" dt="2024-05-29T09:46:22.649" v="25" actId="33553"/>
          <ac:spMkLst>
            <pc:docMk/>
            <pc:sldMk cId="2178309794" sldId="303"/>
            <ac:spMk id="2" creationId="{A6B4F1DD-2CB3-090F-16A1-EB9EF8F4B1FB}"/>
          </ac:spMkLst>
        </pc:spChg>
      </pc:sldChg>
      <pc:sldChg chg="modSp mod">
        <pc:chgData name="Genevieve Bouquet" userId="9ee00270-1c76-4fb6-80ff-36b31e77115e" providerId="ADAL" clId="{813873E4-E3B9-4D81-BF4C-BC4ACC2EBFC5}" dt="2024-05-29T09:49:17.543" v="90" actId="33553"/>
        <pc:sldMkLst>
          <pc:docMk/>
          <pc:sldMk cId="2834772685" sldId="304"/>
        </pc:sldMkLst>
        <pc:spChg chg="mod">
          <ac:chgData name="Genevieve Bouquet" userId="9ee00270-1c76-4fb6-80ff-36b31e77115e" providerId="ADAL" clId="{813873E4-E3B9-4D81-BF4C-BC4ACC2EBFC5}" dt="2024-05-29T09:49:17.543" v="90" actId="33553"/>
          <ac:spMkLst>
            <pc:docMk/>
            <pc:sldMk cId="2834772685" sldId="304"/>
            <ac:spMk id="2" creationId="{A6B4F1DD-2CB3-090F-16A1-EB9EF8F4B1FB}"/>
          </ac:spMkLst>
        </pc:spChg>
      </pc:sldChg>
      <pc:sldChg chg="modSp mod">
        <pc:chgData name="Genevieve Bouquet" userId="9ee00270-1c76-4fb6-80ff-36b31e77115e" providerId="ADAL" clId="{813873E4-E3B9-4D81-BF4C-BC4ACC2EBFC5}" dt="2024-05-29T09:48:25.142" v="73" actId="33553"/>
        <pc:sldMkLst>
          <pc:docMk/>
          <pc:sldMk cId="2326263959" sldId="305"/>
        </pc:sldMkLst>
        <pc:spChg chg="mod">
          <ac:chgData name="Genevieve Bouquet" userId="9ee00270-1c76-4fb6-80ff-36b31e77115e" providerId="ADAL" clId="{813873E4-E3B9-4D81-BF4C-BC4ACC2EBFC5}" dt="2024-05-29T09:48:25.142" v="73" actId="33553"/>
          <ac:spMkLst>
            <pc:docMk/>
            <pc:sldMk cId="2326263959" sldId="305"/>
            <ac:spMk id="2" creationId="{A6B4F1DD-2CB3-090F-16A1-EB9EF8F4B1FB}"/>
          </ac:spMkLst>
        </pc:spChg>
      </pc:sldChg>
      <pc:sldChg chg="modSp mod">
        <pc:chgData name="Genevieve Bouquet" userId="9ee00270-1c76-4fb6-80ff-36b31e77115e" providerId="ADAL" clId="{813873E4-E3B9-4D81-BF4C-BC4ACC2EBFC5}" dt="2024-05-29T09:48:20.826" v="72" actId="33553"/>
        <pc:sldMkLst>
          <pc:docMk/>
          <pc:sldMk cId="2696719722" sldId="306"/>
        </pc:sldMkLst>
        <pc:spChg chg="mod">
          <ac:chgData name="Genevieve Bouquet" userId="9ee00270-1c76-4fb6-80ff-36b31e77115e" providerId="ADAL" clId="{813873E4-E3B9-4D81-BF4C-BC4ACC2EBFC5}" dt="2024-05-29T09:48:20.826" v="72" actId="33553"/>
          <ac:spMkLst>
            <pc:docMk/>
            <pc:sldMk cId="2696719722" sldId="306"/>
            <ac:spMk id="2" creationId="{A6B4F1DD-2CB3-090F-16A1-EB9EF8F4B1FB}"/>
          </ac:spMkLst>
        </pc:spChg>
        <pc:picChg chg="mod">
          <ac:chgData name="Genevieve Bouquet" userId="9ee00270-1c76-4fb6-80ff-36b31e77115e" providerId="ADAL" clId="{813873E4-E3B9-4D81-BF4C-BC4ACC2EBFC5}" dt="2024-05-29T09:45:33.867" v="6" actId="962"/>
          <ac:picMkLst>
            <pc:docMk/>
            <pc:sldMk cId="2696719722" sldId="306"/>
            <ac:picMk id="4" creationId="{CF4C5D9A-757A-9258-2A65-C0D1D6F89170}"/>
          </ac:picMkLst>
        </pc:picChg>
      </pc:sldChg>
      <pc:sldChg chg="modSp mod">
        <pc:chgData name="Genevieve Bouquet" userId="9ee00270-1c76-4fb6-80ff-36b31e77115e" providerId="ADAL" clId="{813873E4-E3B9-4D81-BF4C-BC4ACC2EBFC5}" dt="2024-05-29T09:46:18.977" v="23" actId="33553"/>
        <pc:sldMkLst>
          <pc:docMk/>
          <pc:sldMk cId="508983910" sldId="307"/>
        </pc:sldMkLst>
        <pc:spChg chg="mod">
          <ac:chgData name="Genevieve Bouquet" userId="9ee00270-1c76-4fb6-80ff-36b31e77115e" providerId="ADAL" clId="{813873E4-E3B9-4D81-BF4C-BC4ACC2EBFC5}" dt="2024-05-29T09:46:18.977" v="23" actId="33553"/>
          <ac:spMkLst>
            <pc:docMk/>
            <pc:sldMk cId="508983910" sldId="307"/>
            <ac:spMk id="2" creationId="{A6B4F1DD-2CB3-090F-16A1-EB9EF8F4B1FB}"/>
          </ac:spMkLst>
        </pc:spChg>
      </pc:sldChg>
      <pc:sldChg chg="modSp mod">
        <pc:chgData name="Genevieve Bouquet" userId="9ee00270-1c76-4fb6-80ff-36b31e77115e" providerId="ADAL" clId="{813873E4-E3B9-4D81-BF4C-BC4ACC2EBFC5}" dt="2024-05-29T09:47:11.446" v="48" actId="20577"/>
        <pc:sldMkLst>
          <pc:docMk/>
          <pc:sldMk cId="1653604610" sldId="308"/>
        </pc:sldMkLst>
        <pc:spChg chg="mod">
          <ac:chgData name="Genevieve Bouquet" userId="9ee00270-1c76-4fb6-80ff-36b31e77115e" providerId="ADAL" clId="{813873E4-E3B9-4D81-BF4C-BC4ACC2EBFC5}" dt="2024-05-29T09:47:11.446" v="48" actId="20577"/>
          <ac:spMkLst>
            <pc:docMk/>
            <pc:sldMk cId="1653604610" sldId="308"/>
            <ac:spMk id="2" creationId="{6BA1E501-E3E4-8A04-52D4-8956115AAC10}"/>
          </ac:spMkLst>
        </pc:spChg>
      </pc:sldChg>
      <pc:sldChg chg="modSp mod">
        <pc:chgData name="Genevieve Bouquet" userId="9ee00270-1c76-4fb6-80ff-36b31e77115e" providerId="ADAL" clId="{813873E4-E3B9-4D81-BF4C-BC4ACC2EBFC5}" dt="2024-05-29T09:47:23.237" v="52" actId="20577"/>
        <pc:sldMkLst>
          <pc:docMk/>
          <pc:sldMk cId="576042895" sldId="309"/>
        </pc:sldMkLst>
        <pc:spChg chg="mod">
          <ac:chgData name="Genevieve Bouquet" userId="9ee00270-1c76-4fb6-80ff-36b31e77115e" providerId="ADAL" clId="{813873E4-E3B9-4D81-BF4C-BC4ACC2EBFC5}" dt="2024-05-29T09:47:23.237" v="52" actId="20577"/>
          <ac:spMkLst>
            <pc:docMk/>
            <pc:sldMk cId="576042895" sldId="309"/>
            <ac:spMk id="2" creationId="{6BA1E501-E3E4-8A04-52D4-8956115AAC10}"/>
          </ac:spMkLst>
        </pc:spChg>
        <pc:graphicFrameChg chg="mod">
          <ac:chgData name="Genevieve Bouquet" userId="9ee00270-1c76-4fb6-80ff-36b31e77115e" providerId="ADAL" clId="{813873E4-E3B9-4D81-BF4C-BC4ACC2EBFC5}" dt="2024-05-29T09:45:30.258" v="5" actId="962"/>
          <ac:graphicFrameMkLst>
            <pc:docMk/>
            <pc:sldMk cId="576042895" sldId="309"/>
            <ac:graphicFrameMk id="11" creationId="{D872A820-8597-6E9E-D7ED-F085FD036D1E}"/>
          </ac:graphicFrameMkLst>
        </pc:graphicFrameChg>
      </pc:sldChg>
      <pc:sldChg chg="modSp mod">
        <pc:chgData name="Genevieve Bouquet" userId="9ee00270-1c76-4fb6-80ff-36b31e77115e" providerId="ADAL" clId="{813873E4-E3B9-4D81-BF4C-BC4ACC2EBFC5}" dt="2024-05-29T09:47:29.100" v="56" actId="20577"/>
        <pc:sldMkLst>
          <pc:docMk/>
          <pc:sldMk cId="2153095120" sldId="310"/>
        </pc:sldMkLst>
        <pc:spChg chg="mod">
          <ac:chgData name="Genevieve Bouquet" userId="9ee00270-1c76-4fb6-80ff-36b31e77115e" providerId="ADAL" clId="{813873E4-E3B9-4D81-BF4C-BC4ACC2EBFC5}" dt="2024-05-29T09:47:29.100" v="56" actId="20577"/>
          <ac:spMkLst>
            <pc:docMk/>
            <pc:sldMk cId="2153095120" sldId="310"/>
            <ac:spMk id="2" creationId="{6BA1E501-E3E4-8A04-52D4-8956115AAC10}"/>
          </ac:spMkLst>
        </pc:spChg>
      </pc:sldChg>
      <pc:sldChg chg="modSp mod">
        <pc:chgData name="Genevieve Bouquet" userId="9ee00270-1c76-4fb6-80ff-36b31e77115e" providerId="ADAL" clId="{813873E4-E3B9-4D81-BF4C-BC4ACC2EBFC5}" dt="2024-05-29T09:47:55.870" v="65" actId="27636"/>
        <pc:sldMkLst>
          <pc:docMk/>
          <pc:sldMk cId="1930752160" sldId="311"/>
        </pc:sldMkLst>
        <pc:spChg chg="mod">
          <ac:chgData name="Genevieve Bouquet" userId="9ee00270-1c76-4fb6-80ff-36b31e77115e" providerId="ADAL" clId="{813873E4-E3B9-4D81-BF4C-BC4ACC2EBFC5}" dt="2024-05-29T09:47:55.870" v="65" actId="27636"/>
          <ac:spMkLst>
            <pc:docMk/>
            <pc:sldMk cId="1930752160" sldId="311"/>
            <ac:spMk id="2" creationId="{6BA1E501-E3E4-8A04-52D4-8956115AAC10}"/>
          </ac:spMkLst>
        </pc:spChg>
      </pc:sldChg>
      <pc:sldChg chg="modSp mod">
        <pc:chgData name="Genevieve Bouquet" userId="9ee00270-1c76-4fb6-80ff-36b31e77115e" providerId="ADAL" clId="{813873E4-E3B9-4D81-BF4C-BC4ACC2EBFC5}" dt="2024-05-29T09:48:06.405" v="71" actId="20577"/>
        <pc:sldMkLst>
          <pc:docMk/>
          <pc:sldMk cId="2720062732" sldId="312"/>
        </pc:sldMkLst>
        <pc:spChg chg="mod">
          <ac:chgData name="Genevieve Bouquet" userId="9ee00270-1c76-4fb6-80ff-36b31e77115e" providerId="ADAL" clId="{813873E4-E3B9-4D81-BF4C-BC4ACC2EBFC5}" dt="2024-05-29T09:48:06.405" v="71" actId="20577"/>
          <ac:spMkLst>
            <pc:docMk/>
            <pc:sldMk cId="2720062732" sldId="312"/>
            <ac:spMk id="2" creationId="{6BA1E501-E3E4-8A04-52D4-8956115AAC10}"/>
          </ac:spMkLst>
        </pc:spChg>
      </pc:sldChg>
      <pc:sldChg chg="modSp mod">
        <pc:chgData name="Genevieve Bouquet" userId="9ee00270-1c76-4fb6-80ff-36b31e77115e" providerId="ADAL" clId="{813873E4-E3B9-4D81-BF4C-BC4ACC2EBFC5}" dt="2024-05-29T09:49:22.101" v="91" actId="33553"/>
        <pc:sldMkLst>
          <pc:docMk/>
          <pc:sldMk cId="1090353363" sldId="313"/>
        </pc:sldMkLst>
        <pc:spChg chg="mod">
          <ac:chgData name="Genevieve Bouquet" userId="9ee00270-1c76-4fb6-80ff-36b31e77115e" providerId="ADAL" clId="{813873E4-E3B9-4D81-BF4C-BC4ACC2EBFC5}" dt="2024-05-29T09:49:22.101" v="91" actId="33553"/>
          <ac:spMkLst>
            <pc:docMk/>
            <pc:sldMk cId="1090353363" sldId="313"/>
            <ac:spMk id="3" creationId="{526B8836-0210-9E43-8E5B-E3F9F16CD267}"/>
          </ac:spMkLst>
        </pc:spChg>
      </pc:sldChg>
      <pc:sldChg chg="addSp delSp modSp del mod">
        <pc:chgData name="Genevieve Bouquet" userId="9ee00270-1c76-4fb6-80ff-36b31e77115e" providerId="ADAL" clId="{813873E4-E3B9-4D81-BF4C-BC4ACC2EBFC5}" dt="2024-05-29T09:49:55.218" v="96" actId="2696"/>
        <pc:sldMkLst>
          <pc:docMk/>
          <pc:sldMk cId="2875127615" sldId="316"/>
        </pc:sldMkLst>
        <pc:spChg chg="add del mod">
          <ac:chgData name="Genevieve Bouquet" userId="9ee00270-1c76-4fb6-80ff-36b31e77115e" providerId="ADAL" clId="{813873E4-E3B9-4D81-BF4C-BC4ACC2EBFC5}" dt="2024-05-29T09:45:50.081" v="12" actId="962"/>
          <ac:spMkLst>
            <pc:docMk/>
            <pc:sldMk cId="2875127615" sldId="316"/>
            <ac:spMk id="2" creationId="{6BA1E501-E3E4-8A04-52D4-8956115AAC10}"/>
          </ac:spMkLst>
        </pc:spChg>
        <pc:spChg chg="add del mod">
          <ac:chgData name="Genevieve Bouquet" userId="9ee00270-1c76-4fb6-80ff-36b31e77115e" providerId="ADAL" clId="{813873E4-E3B9-4D81-BF4C-BC4ACC2EBFC5}" dt="2024-05-29T09:45:44.328" v="11" actId="478"/>
          <ac:spMkLst>
            <pc:docMk/>
            <pc:sldMk cId="2875127615" sldId="316"/>
            <ac:spMk id="5" creationId="{2A9FAAFC-7530-5064-4B13-F3AD3D824EA0}"/>
          </ac:spMkLst>
        </pc:spChg>
        <pc:picChg chg="add del">
          <ac:chgData name="Genevieve Bouquet" userId="9ee00270-1c76-4fb6-80ff-36b31e77115e" providerId="ADAL" clId="{813873E4-E3B9-4D81-BF4C-BC4ACC2EBFC5}" dt="2024-05-29T09:45:43.907" v="10" actId="478"/>
          <ac:picMkLst>
            <pc:docMk/>
            <pc:sldMk cId="2875127615" sldId="316"/>
            <ac:picMk id="3" creationId="{0B5DDC5C-3DC8-497C-D49E-0EF7DEC16E92}"/>
          </ac:picMkLst>
        </pc:picChg>
      </pc:sldChg>
      <pc:sldChg chg="modSp mod">
        <pc:chgData name="Genevieve Bouquet" userId="9ee00270-1c76-4fb6-80ff-36b31e77115e" providerId="ADAL" clId="{813873E4-E3B9-4D81-BF4C-BC4ACC2EBFC5}" dt="2024-05-29T09:49:33.070" v="95" actId="33553"/>
        <pc:sldMkLst>
          <pc:docMk/>
          <pc:sldMk cId="2234674328" sldId="317"/>
        </pc:sldMkLst>
        <pc:spChg chg="mod">
          <ac:chgData name="Genevieve Bouquet" userId="9ee00270-1c76-4fb6-80ff-36b31e77115e" providerId="ADAL" clId="{813873E4-E3B9-4D81-BF4C-BC4ACC2EBFC5}" dt="2024-05-29T09:49:33.070" v="95" actId="33553"/>
          <ac:spMkLst>
            <pc:docMk/>
            <pc:sldMk cId="2234674328" sldId="317"/>
            <ac:spMk id="2" creationId="{A6B4F1DD-2CB3-090F-16A1-EB9EF8F4B1FB}"/>
          </ac:spMkLst>
        </pc:spChg>
      </pc:sldChg>
      <pc:sldChg chg="del">
        <pc:chgData name="Genevieve Bouquet" userId="9ee00270-1c76-4fb6-80ff-36b31e77115e" providerId="ADAL" clId="{813873E4-E3B9-4D81-BF4C-BC4ACC2EBFC5}" dt="2024-05-29T09:45:09.952" v="0" actId="47"/>
        <pc:sldMkLst>
          <pc:docMk/>
          <pc:sldMk cId="1181267469" sldId="318"/>
        </pc:sldMkLst>
      </pc:sldChg>
      <pc:sldChg chg="del">
        <pc:chgData name="Genevieve Bouquet" userId="9ee00270-1c76-4fb6-80ff-36b31e77115e" providerId="ADAL" clId="{813873E4-E3B9-4D81-BF4C-BC4ACC2EBFC5}" dt="2024-05-29T09:45:11.410" v="1" actId="47"/>
        <pc:sldMkLst>
          <pc:docMk/>
          <pc:sldMk cId="3688690229" sldId="319"/>
        </pc:sldMkLst>
      </pc:sldChg>
      <pc:sldChg chg="modSp mod">
        <pc:chgData name="Genevieve Bouquet" userId="9ee00270-1c76-4fb6-80ff-36b31e77115e" providerId="ADAL" clId="{813873E4-E3B9-4D81-BF4C-BC4ACC2EBFC5}" dt="2024-05-29T09:48:51.347" v="82" actId="12"/>
        <pc:sldMkLst>
          <pc:docMk/>
          <pc:sldMk cId="4177477667" sldId="323"/>
        </pc:sldMkLst>
        <pc:spChg chg="mod">
          <ac:chgData name="Genevieve Bouquet" userId="9ee00270-1c76-4fb6-80ff-36b31e77115e" providerId="ADAL" clId="{813873E4-E3B9-4D81-BF4C-BC4ACC2EBFC5}" dt="2024-05-29T09:48:41.737" v="76" actId="27636"/>
          <ac:spMkLst>
            <pc:docMk/>
            <pc:sldMk cId="4177477667" sldId="323"/>
            <ac:spMk id="2" creationId="{65147F26-5268-AD44-A85B-A32A665B3839}"/>
          </ac:spMkLst>
        </pc:spChg>
        <pc:spChg chg="mod">
          <ac:chgData name="Genevieve Bouquet" userId="9ee00270-1c76-4fb6-80ff-36b31e77115e" providerId="ADAL" clId="{813873E4-E3B9-4D81-BF4C-BC4ACC2EBFC5}" dt="2024-05-29T09:48:51.347" v="82" actId="12"/>
          <ac:spMkLst>
            <pc:docMk/>
            <pc:sldMk cId="4177477667" sldId="323"/>
            <ac:spMk id="3" creationId="{D7270899-7577-7946-8C11-D00894087C66}"/>
          </ac:spMkLst>
        </pc:spChg>
      </pc:sldChg>
      <pc:sldChg chg="modSp mod">
        <pc:chgData name="Genevieve Bouquet" userId="9ee00270-1c76-4fb6-80ff-36b31e77115e" providerId="ADAL" clId="{813873E4-E3B9-4D81-BF4C-BC4ACC2EBFC5}" dt="2024-05-29T09:49:01.565" v="83" actId="33553"/>
        <pc:sldMkLst>
          <pc:docMk/>
          <pc:sldMk cId="3339109901" sldId="324"/>
        </pc:sldMkLst>
        <pc:spChg chg="mod">
          <ac:chgData name="Genevieve Bouquet" userId="9ee00270-1c76-4fb6-80ff-36b31e77115e" providerId="ADAL" clId="{813873E4-E3B9-4D81-BF4C-BC4ACC2EBFC5}" dt="2024-05-29T09:49:01.565" v="83" actId="33553"/>
          <ac:spMkLst>
            <pc:docMk/>
            <pc:sldMk cId="3339109901" sldId="324"/>
            <ac:spMk id="2" creationId="{65147F26-5268-AD44-A85B-A32A665B3839}"/>
          </ac:spMkLst>
        </pc:spChg>
      </pc:sldChg>
      <pc:sldChg chg="modSp mod">
        <pc:chgData name="Genevieve Bouquet" userId="9ee00270-1c76-4fb6-80ff-36b31e77115e" providerId="ADAL" clId="{813873E4-E3B9-4D81-BF4C-BC4ACC2EBFC5}" dt="2024-05-29T09:49:06.481" v="85" actId="33553"/>
        <pc:sldMkLst>
          <pc:docMk/>
          <pc:sldMk cId="424619069" sldId="325"/>
        </pc:sldMkLst>
        <pc:spChg chg="mod">
          <ac:chgData name="Genevieve Bouquet" userId="9ee00270-1c76-4fb6-80ff-36b31e77115e" providerId="ADAL" clId="{813873E4-E3B9-4D81-BF4C-BC4ACC2EBFC5}" dt="2024-05-29T09:49:06.481" v="85" actId="33553"/>
          <ac:spMkLst>
            <pc:docMk/>
            <pc:sldMk cId="424619069" sldId="325"/>
            <ac:spMk id="2" creationId="{65147F26-5268-AD44-A85B-A32A665B3839}"/>
          </ac:spMkLst>
        </pc:spChg>
      </pc:sldChg>
      <pc:sldChg chg="modSp mod">
        <pc:chgData name="Genevieve Bouquet" userId="9ee00270-1c76-4fb6-80ff-36b31e77115e" providerId="ADAL" clId="{813873E4-E3B9-4D81-BF4C-BC4ACC2EBFC5}" dt="2024-05-29T09:49:08.531" v="86" actId="33553"/>
        <pc:sldMkLst>
          <pc:docMk/>
          <pc:sldMk cId="2698883259" sldId="326"/>
        </pc:sldMkLst>
        <pc:spChg chg="mod">
          <ac:chgData name="Genevieve Bouquet" userId="9ee00270-1c76-4fb6-80ff-36b31e77115e" providerId="ADAL" clId="{813873E4-E3B9-4D81-BF4C-BC4ACC2EBFC5}" dt="2024-05-29T09:49:08.531" v="86" actId="33553"/>
          <ac:spMkLst>
            <pc:docMk/>
            <pc:sldMk cId="2698883259" sldId="326"/>
            <ac:spMk id="2" creationId="{65147F26-5268-AD44-A85B-A32A665B3839}"/>
          </ac:spMkLst>
        </pc:spChg>
      </pc:sldChg>
      <pc:sldChg chg="modSp mod">
        <pc:chgData name="Genevieve Bouquet" userId="9ee00270-1c76-4fb6-80ff-36b31e77115e" providerId="ADAL" clId="{813873E4-E3B9-4D81-BF4C-BC4ACC2EBFC5}" dt="2024-05-29T09:49:10.469" v="87" actId="33553"/>
        <pc:sldMkLst>
          <pc:docMk/>
          <pc:sldMk cId="2455061047" sldId="327"/>
        </pc:sldMkLst>
        <pc:spChg chg="mod">
          <ac:chgData name="Genevieve Bouquet" userId="9ee00270-1c76-4fb6-80ff-36b31e77115e" providerId="ADAL" clId="{813873E4-E3B9-4D81-BF4C-BC4ACC2EBFC5}" dt="2024-05-29T09:49:10.469" v="87" actId="33553"/>
          <ac:spMkLst>
            <pc:docMk/>
            <pc:sldMk cId="2455061047" sldId="327"/>
            <ac:spMk id="2" creationId="{65147F26-5268-AD44-A85B-A32A665B3839}"/>
          </ac:spMkLst>
        </pc:spChg>
      </pc:sldChg>
      <pc:sldChg chg="modSp mod">
        <pc:chgData name="Genevieve Bouquet" userId="9ee00270-1c76-4fb6-80ff-36b31e77115e" providerId="ADAL" clId="{813873E4-E3B9-4D81-BF4C-BC4ACC2EBFC5}" dt="2024-05-29T09:46:09.678" v="18" actId="27636"/>
        <pc:sldMkLst>
          <pc:docMk/>
          <pc:sldMk cId="486692716" sldId="329"/>
        </pc:sldMkLst>
        <pc:spChg chg="mod">
          <ac:chgData name="Genevieve Bouquet" userId="9ee00270-1c76-4fb6-80ff-36b31e77115e" providerId="ADAL" clId="{813873E4-E3B9-4D81-BF4C-BC4ACC2EBFC5}" dt="2024-05-29T09:46:09.678" v="18" actId="27636"/>
          <ac:spMkLst>
            <pc:docMk/>
            <pc:sldMk cId="486692716" sldId="329"/>
            <ac:spMk id="2" creationId="{6BA1E501-E3E4-8A04-52D4-8956115AAC10}"/>
          </ac:spMkLst>
        </pc:spChg>
      </pc:sldChg>
      <pc:sldChg chg="modSp mod">
        <pc:chgData name="Genevieve Bouquet" userId="9ee00270-1c76-4fb6-80ff-36b31e77115e" providerId="ADAL" clId="{813873E4-E3B9-4D81-BF4C-BC4ACC2EBFC5}" dt="2024-05-29T09:49:30.495" v="94" actId="27636"/>
        <pc:sldMkLst>
          <pc:docMk/>
          <pc:sldMk cId="1485685878" sldId="330"/>
        </pc:sldMkLst>
        <pc:spChg chg="mod">
          <ac:chgData name="Genevieve Bouquet" userId="9ee00270-1c76-4fb6-80ff-36b31e77115e" providerId="ADAL" clId="{813873E4-E3B9-4D81-BF4C-BC4ACC2EBFC5}" dt="2024-05-29T09:49:30.495" v="94" actId="27636"/>
          <ac:spMkLst>
            <pc:docMk/>
            <pc:sldMk cId="1485685878" sldId="330"/>
            <ac:spMk id="4" creationId="{2B120041-AE32-4048-97A9-CB0005086336}"/>
          </ac:spMkLst>
        </pc:spChg>
      </pc:sldChg>
      <pc:sldChg chg="addSp delSp modSp mod">
        <pc:chgData name="Genevieve Bouquet" userId="9ee00270-1c76-4fb6-80ff-36b31e77115e" providerId="ADAL" clId="{813873E4-E3B9-4D81-BF4C-BC4ACC2EBFC5}" dt="2024-05-29T09:45:37.048" v="7" actId="478"/>
        <pc:sldMkLst>
          <pc:docMk/>
          <pc:sldMk cId="1688118162" sldId="332"/>
        </pc:sldMkLst>
        <pc:spChg chg="del">
          <ac:chgData name="Genevieve Bouquet" userId="9ee00270-1c76-4fb6-80ff-36b31e77115e" providerId="ADAL" clId="{813873E4-E3B9-4D81-BF4C-BC4ACC2EBFC5}" dt="2024-05-29T09:45:37.048" v="7" actId="478"/>
          <ac:spMkLst>
            <pc:docMk/>
            <pc:sldMk cId="1688118162" sldId="332"/>
            <ac:spMk id="4" creationId="{2B120041-AE32-4048-97A9-CB0005086336}"/>
          </ac:spMkLst>
        </pc:spChg>
        <pc:spChg chg="add mod">
          <ac:chgData name="Genevieve Bouquet" userId="9ee00270-1c76-4fb6-80ff-36b31e77115e" providerId="ADAL" clId="{813873E4-E3B9-4D81-BF4C-BC4ACC2EBFC5}" dt="2024-05-29T09:45:37.048" v="7" actId="478"/>
          <ac:spMkLst>
            <pc:docMk/>
            <pc:sldMk cId="1688118162" sldId="332"/>
            <ac:spMk id="7" creationId="{2A00F689-8CBA-99F0-2E62-0F23ED5089F4}"/>
          </ac:spMkLst>
        </pc:spChg>
      </pc:sldChg>
      <pc:sldMasterChg chg="del delSldLayout">
        <pc:chgData name="Genevieve Bouquet" userId="9ee00270-1c76-4fb6-80ff-36b31e77115e" providerId="ADAL" clId="{813873E4-E3B9-4D81-BF4C-BC4ACC2EBFC5}" dt="2024-05-29T09:50:00.969" v="97" actId="2696"/>
        <pc:sldMasterMkLst>
          <pc:docMk/>
          <pc:sldMasterMk cId="0" sldId="2147483648"/>
        </pc:sldMasterMkLst>
        <pc:sldLayoutChg chg="del">
          <pc:chgData name="Genevieve Bouquet" userId="9ee00270-1c76-4fb6-80ff-36b31e77115e" providerId="ADAL" clId="{813873E4-E3B9-4D81-BF4C-BC4ACC2EBFC5}" dt="2024-05-29T09:50:00.969" v="97" actId="2696"/>
          <pc:sldLayoutMkLst>
            <pc:docMk/>
            <pc:sldMasterMk cId="0" sldId="2147483648"/>
            <pc:sldLayoutMk cId="0" sldId="2147483649"/>
          </pc:sldLayoutMkLst>
        </pc:sldLayoutChg>
        <pc:sldLayoutChg chg="del">
          <pc:chgData name="Genevieve Bouquet" userId="9ee00270-1c76-4fb6-80ff-36b31e77115e" providerId="ADAL" clId="{813873E4-E3B9-4D81-BF4C-BC4ACC2EBFC5}" dt="2024-05-29T09:50:00.969" v="97" actId="2696"/>
          <pc:sldLayoutMkLst>
            <pc:docMk/>
            <pc:sldMasterMk cId="0" sldId="2147483648"/>
            <pc:sldLayoutMk cId="0" sldId="2147483652"/>
          </pc:sldLayoutMkLst>
        </pc:sldLayoutChg>
        <pc:sldLayoutChg chg="del">
          <pc:chgData name="Genevieve Bouquet" userId="9ee00270-1c76-4fb6-80ff-36b31e77115e" providerId="ADAL" clId="{813873E4-E3B9-4D81-BF4C-BC4ACC2EBFC5}" dt="2024-05-29T09:50:00.969" v="97" actId="2696"/>
          <pc:sldLayoutMkLst>
            <pc:docMk/>
            <pc:sldMasterMk cId="0" sldId="2147483648"/>
            <pc:sldLayoutMk cId="0" sldId="2147483653"/>
          </pc:sldLayoutMkLst>
        </pc:sldLayoutChg>
        <pc:sldLayoutChg chg="del">
          <pc:chgData name="Genevieve Bouquet" userId="9ee00270-1c76-4fb6-80ff-36b31e77115e" providerId="ADAL" clId="{813873E4-E3B9-4D81-BF4C-BC4ACC2EBFC5}" dt="2024-05-29T09:50:00.969" v="97" actId="2696"/>
          <pc:sldLayoutMkLst>
            <pc:docMk/>
            <pc:sldMasterMk cId="0" sldId="2147483648"/>
            <pc:sldLayoutMk cId="0" sldId="2147483654"/>
          </pc:sldLayoutMkLst>
        </pc:sldLayoutChg>
        <pc:sldLayoutChg chg="del">
          <pc:chgData name="Genevieve Bouquet" userId="9ee00270-1c76-4fb6-80ff-36b31e77115e" providerId="ADAL" clId="{813873E4-E3B9-4D81-BF4C-BC4ACC2EBFC5}" dt="2024-05-29T09:50:00.969" v="97" actId="2696"/>
          <pc:sldLayoutMkLst>
            <pc:docMk/>
            <pc:sldMasterMk cId="0" sldId="2147483648"/>
            <pc:sldLayoutMk cId="0" sldId="2147483655"/>
          </pc:sldLayoutMkLst>
        </pc:sldLayoutChg>
        <pc:sldLayoutChg chg="del">
          <pc:chgData name="Genevieve Bouquet" userId="9ee00270-1c76-4fb6-80ff-36b31e77115e" providerId="ADAL" clId="{813873E4-E3B9-4D81-BF4C-BC4ACC2EBFC5}" dt="2024-05-29T09:50:00.969" v="97" actId="2696"/>
          <pc:sldLayoutMkLst>
            <pc:docMk/>
            <pc:sldMasterMk cId="0" sldId="2147483648"/>
            <pc:sldLayoutMk cId="0" sldId="2147483656"/>
          </pc:sldLayoutMkLst>
        </pc:sldLayoutChg>
        <pc:sldLayoutChg chg="del">
          <pc:chgData name="Genevieve Bouquet" userId="9ee00270-1c76-4fb6-80ff-36b31e77115e" providerId="ADAL" clId="{813873E4-E3B9-4D81-BF4C-BC4ACC2EBFC5}" dt="2024-05-29T09:50:00.969" v="97" actId="2696"/>
          <pc:sldLayoutMkLst>
            <pc:docMk/>
            <pc:sldMasterMk cId="0" sldId="2147483648"/>
            <pc:sldLayoutMk cId="0" sldId="2147483657"/>
          </pc:sldLayoutMkLst>
        </pc:sldLayoutChg>
        <pc:sldLayoutChg chg="del">
          <pc:chgData name="Genevieve Bouquet" userId="9ee00270-1c76-4fb6-80ff-36b31e77115e" providerId="ADAL" clId="{813873E4-E3B9-4D81-BF4C-BC4ACC2EBFC5}" dt="2024-05-29T09:50:00.969" v="97" actId="2696"/>
          <pc:sldLayoutMkLst>
            <pc:docMk/>
            <pc:sldMasterMk cId="0" sldId="2147483648"/>
            <pc:sldLayoutMk cId="0" sldId="214748365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9B1E5C"/>
              </a:solidFill>
              <a:ln w="19050">
                <a:solidFill>
                  <a:schemeClr val="lt1"/>
                </a:solidFill>
              </a:ln>
              <a:effectLst/>
            </c:spPr>
            <c:extLst>
              <c:ext xmlns:c16="http://schemas.microsoft.com/office/drawing/2014/chart" uri="{C3380CC4-5D6E-409C-BE32-E72D297353CC}">
                <c16:uniqueId val="{00000001-F462-0B41-8F63-C0DE3E0E5F07}"/>
              </c:ext>
            </c:extLst>
          </c:dPt>
          <c:dPt>
            <c:idx val="1"/>
            <c:bubble3D val="0"/>
            <c:spPr>
              <a:solidFill>
                <a:srgbClr val="F26631"/>
              </a:solidFill>
              <a:ln w="19050">
                <a:solidFill>
                  <a:schemeClr val="lt1"/>
                </a:solidFill>
              </a:ln>
              <a:effectLst/>
            </c:spPr>
            <c:extLst>
              <c:ext xmlns:c16="http://schemas.microsoft.com/office/drawing/2014/chart" uri="{C3380CC4-5D6E-409C-BE32-E72D297353CC}">
                <c16:uniqueId val="{00000003-F462-0B41-8F63-C0DE3E0E5F07}"/>
              </c:ext>
            </c:extLst>
          </c:dPt>
          <c:dPt>
            <c:idx val="2"/>
            <c:bubble3D val="0"/>
            <c:spPr>
              <a:solidFill>
                <a:srgbClr val="009290"/>
              </a:solidFill>
              <a:ln w="19050">
                <a:solidFill>
                  <a:schemeClr val="lt1"/>
                </a:solidFill>
              </a:ln>
              <a:effectLst/>
            </c:spPr>
            <c:extLst>
              <c:ext xmlns:c16="http://schemas.microsoft.com/office/drawing/2014/chart" uri="{C3380CC4-5D6E-409C-BE32-E72D297353CC}">
                <c16:uniqueId val="{00000005-F462-0B41-8F63-C0DE3E0E5F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62-0B41-8F63-C0DE3E0E5F0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462-0B41-8F63-C0DE3E0E5F0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9B1E5C"/>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3E-A14E-9CB0-3C5889EE19FA}"/>
            </c:ext>
          </c:extLst>
        </c:ser>
        <c:ser>
          <c:idx val="1"/>
          <c:order val="1"/>
          <c:tx>
            <c:strRef>
              <c:f>Sheet1!$C$1</c:f>
              <c:strCache>
                <c:ptCount val="1"/>
                <c:pt idx="0">
                  <c:v>Series 2</c:v>
                </c:pt>
              </c:strCache>
            </c:strRef>
          </c:tx>
          <c:spPr>
            <a:solidFill>
              <a:srgbClr val="F2663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3E-A14E-9CB0-3C5889EE19FA}"/>
            </c:ext>
          </c:extLst>
        </c:ser>
        <c:ser>
          <c:idx val="2"/>
          <c:order val="2"/>
          <c:tx>
            <c:strRef>
              <c:f>Sheet1!$D$1</c:f>
              <c:strCache>
                <c:ptCount val="1"/>
                <c:pt idx="0">
                  <c:v>Series 3</c:v>
                </c:pt>
              </c:strCache>
            </c:strRef>
          </c:tx>
          <c:spPr>
            <a:solidFill>
              <a:srgbClr val="00929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3E-A14E-9CB0-3C5889EE19FA}"/>
            </c:ext>
          </c:extLst>
        </c:ser>
        <c:dLbls>
          <c:showLegendKey val="0"/>
          <c:showVal val="0"/>
          <c:showCatName val="0"/>
          <c:showSerName val="0"/>
          <c:showPercent val="0"/>
          <c:showBubbleSize val="0"/>
        </c:dLbls>
        <c:gapWidth val="219"/>
        <c:overlap val="-27"/>
        <c:axId val="515113440"/>
        <c:axId val="515111472"/>
      </c:barChart>
      <c:catAx>
        <c:axId val="51511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1472"/>
        <c:crosses val="autoZero"/>
        <c:auto val="1"/>
        <c:lblAlgn val="ctr"/>
        <c:lblOffset val="100"/>
        <c:noMultiLvlLbl val="0"/>
      </c:catAx>
      <c:valAx>
        <c:axId val="51511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C36D8-93E0-4056-B867-FA008A59178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D825BDA-ED28-444C-93FE-60BD5C708AF8}">
      <dgm:prSet/>
      <dgm:spPr/>
      <dgm:t>
        <a:bodyPr/>
        <a:lstStyle/>
        <a:p>
          <a:r>
            <a:rPr lang="en-US" b="1"/>
            <a:t>Inclusive Courses</a:t>
          </a:r>
          <a:endParaRPr lang="en-US"/>
        </a:p>
      </dgm:t>
    </dgm:pt>
    <dgm:pt modelId="{176BDA93-51C7-43B2-8C3B-79D6FD684529}" type="parTrans" cxnId="{630A13E2-F3CE-4752-B302-84E141756B06}">
      <dgm:prSet/>
      <dgm:spPr/>
      <dgm:t>
        <a:bodyPr/>
        <a:lstStyle/>
        <a:p>
          <a:endParaRPr lang="en-US"/>
        </a:p>
      </dgm:t>
    </dgm:pt>
    <dgm:pt modelId="{BB859991-4D31-477C-AD04-952C3622BCD0}" type="sibTrans" cxnId="{630A13E2-F3CE-4752-B302-84E141756B06}">
      <dgm:prSet/>
      <dgm:spPr/>
      <dgm:t>
        <a:bodyPr/>
        <a:lstStyle/>
        <a:p>
          <a:endParaRPr lang="en-US"/>
        </a:p>
      </dgm:t>
    </dgm:pt>
    <dgm:pt modelId="{6D0851DF-D97E-43A4-92AE-E2997FA2F5F7}">
      <dgm:prSet/>
      <dgm:spPr/>
      <dgm:t>
        <a:bodyPr/>
        <a:lstStyle/>
        <a:p>
          <a:r>
            <a:rPr lang="en-US" b="1">
              <a:latin typeface="Arial"/>
              <a:cs typeface="Arial"/>
            </a:rPr>
            <a:t>Phoenix</a:t>
          </a:r>
          <a:r>
            <a:rPr lang="en-US" b="1"/>
            <a:t> Purple</a:t>
          </a:r>
          <a:r>
            <a:rPr lang="en-US"/>
            <a:t> – It offers autistic students the opportunity to develop confidence, communication and qualifications to progress onto future study options or employment.</a:t>
          </a:r>
        </a:p>
      </dgm:t>
    </dgm:pt>
    <dgm:pt modelId="{A5E0FDB7-AE1D-4197-B6CD-4E3AB46918BA}" type="parTrans" cxnId="{BCF0FBE2-FB86-4FEB-9B9C-BEDDE904D7BE}">
      <dgm:prSet/>
      <dgm:spPr/>
      <dgm:t>
        <a:bodyPr/>
        <a:lstStyle/>
        <a:p>
          <a:endParaRPr lang="en-US"/>
        </a:p>
      </dgm:t>
    </dgm:pt>
    <dgm:pt modelId="{8F297CA6-87B7-4056-B5E6-0DCBACD80220}" type="sibTrans" cxnId="{BCF0FBE2-FB86-4FEB-9B9C-BEDDE904D7BE}">
      <dgm:prSet/>
      <dgm:spPr/>
      <dgm:t>
        <a:bodyPr/>
        <a:lstStyle/>
        <a:p>
          <a:endParaRPr lang="en-US"/>
        </a:p>
      </dgm:t>
    </dgm:pt>
    <dgm:pt modelId="{047EE0F2-18C3-4C25-A394-C3CF7E8E64E0}">
      <dgm:prSet/>
      <dgm:spPr/>
      <dgm:t>
        <a:bodyPr/>
        <a:lstStyle/>
        <a:p>
          <a:r>
            <a:rPr lang="en-US" b="1"/>
            <a:t>Progression </a:t>
          </a:r>
          <a:r>
            <a:rPr lang="en-US"/>
            <a:t>– This is a vocational specific </a:t>
          </a:r>
          <a:r>
            <a:rPr lang="en-US" err="1"/>
            <a:t>programme</a:t>
          </a:r>
          <a:r>
            <a:rPr lang="en-US"/>
            <a:t> offering support, skills and confidence in moving to catering, retail, creative, hospitality and practical skills.</a:t>
          </a:r>
        </a:p>
      </dgm:t>
    </dgm:pt>
    <dgm:pt modelId="{FC68488A-59D6-47D9-A86C-56F9E8D46506}" type="parTrans" cxnId="{33152579-8240-4AC7-AA41-3409687A4798}">
      <dgm:prSet/>
      <dgm:spPr/>
      <dgm:t>
        <a:bodyPr/>
        <a:lstStyle/>
        <a:p>
          <a:endParaRPr lang="en-US"/>
        </a:p>
      </dgm:t>
    </dgm:pt>
    <dgm:pt modelId="{58D9890B-7A21-4A28-BBA0-4FA65E90C1CB}" type="sibTrans" cxnId="{33152579-8240-4AC7-AA41-3409687A4798}">
      <dgm:prSet/>
      <dgm:spPr/>
      <dgm:t>
        <a:bodyPr/>
        <a:lstStyle/>
        <a:p>
          <a:endParaRPr lang="en-US"/>
        </a:p>
      </dgm:t>
    </dgm:pt>
    <dgm:pt modelId="{5F19B07C-8C58-4DB7-941E-A5DC47D7E209}">
      <dgm:prSet/>
      <dgm:spPr/>
      <dgm:t>
        <a:bodyPr/>
        <a:lstStyle/>
        <a:p>
          <a:pPr rtl="0"/>
          <a:r>
            <a:rPr lang="en-US" b="1"/>
            <a:t>Fresh Start in Construction</a:t>
          </a:r>
          <a:r>
            <a:rPr lang="en-US"/>
            <a:t> – It is suitable for young people who have been out of education and are keen to learn a trade.</a:t>
          </a:r>
          <a:endParaRPr lang="en-US">
            <a:latin typeface="Calibri Light" panose="020F0302020204030204"/>
          </a:endParaRPr>
        </a:p>
      </dgm:t>
    </dgm:pt>
    <dgm:pt modelId="{B27B8EB3-C9ED-44F9-9F0A-919AE2857511}" type="parTrans" cxnId="{246D4569-79CF-469C-AD38-E8258465F408}">
      <dgm:prSet/>
      <dgm:spPr/>
      <dgm:t>
        <a:bodyPr/>
        <a:lstStyle/>
        <a:p>
          <a:endParaRPr lang="en-US"/>
        </a:p>
      </dgm:t>
    </dgm:pt>
    <dgm:pt modelId="{3E0D572E-8475-4469-8318-E9F68C1FE98C}" type="sibTrans" cxnId="{246D4569-79CF-469C-AD38-E8258465F408}">
      <dgm:prSet/>
      <dgm:spPr/>
      <dgm:t>
        <a:bodyPr/>
        <a:lstStyle/>
        <a:p>
          <a:endParaRPr lang="en-US"/>
        </a:p>
      </dgm:t>
    </dgm:pt>
    <dgm:pt modelId="{64D5BB2E-5341-492C-906F-9921A06E6988}">
      <dgm:prSet phldr="0"/>
      <dgm:spPr/>
      <dgm:t>
        <a:bodyPr/>
        <a:lstStyle/>
        <a:p>
          <a:r>
            <a:rPr lang="en-US" b="1">
              <a:latin typeface="Arial"/>
              <a:cs typeface="Arial"/>
            </a:rPr>
            <a:t>Creative Courses </a:t>
          </a:r>
        </a:p>
      </dgm:t>
    </dgm:pt>
    <dgm:pt modelId="{C32EAAFD-F865-433C-9762-89C7162C5AD0}" type="parTrans" cxnId="{0B43BD4F-0B54-45D0-9840-6F371C1825C0}">
      <dgm:prSet/>
      <dgm:spPr/>
      <dgm:t>
        <a:bodyPr/>
        <a:lstStyle/>
        <a:p>
          <a:endParaRPr lang="en-GB"/>
        </a:p>
      </dgm:t>
    </dgm:pt>
    <dgm:pt modelId="{C90623B0-7D1F-473B-B1EC-2EDA9AAD4937}" type="sibTrans" cxnId="{0B43BD4F-0B54-45D0-9840-6F371C1825C0}">
      <dgm:prSet/>
      <dgm:spPr/>
      <dgm:t>
        <a:bodyPr/>
        <a:lstStyle/>
        <a:p>
          <a:endParaRPr lang="en-GB"/>
        </a:p>
      </dgm:t>
    </dgm:pt>
    <dgm:pt modelId="{8D1F0DCA-1F63-45C4-BDB9-3C572BCF3D0E}" type="pres">
      <dgm:prSet presAssocID="{853C36D8-93E0-4056-B867-FA008A591782}" presName="cycle" presStyleCnt="0">
        <dgm:presLayoutVars>
          <dgm:dir/>
          <dgm:resizeHandles val="exact"/>
        </dgm:presLayoutVars>
      </dgm:prSet>
      <dgm:spPr/>
    </dgm:pt>
    <dgm:pt modelId="{AE466D7C-715B-47E3-A38D-E94185F3BFCA}" type="pres">
      <dgm:prSet presAssocID="{BD825BDA-ED28-444C-93FE-60BD5C708AF8}" presName="dummy" presStyleCnt="0"/>
      <dgm:spPr/>
    </dgm:pt>
    <dgm:pt modelId="{59961D9F-BA9D-4E63-93E4-4A11C9E40792}" type="pres">
      <dgm:prSet presAssocID="{BD825BDA-ED28-444C-93FE-60BD5C708AF8}" presName="node" presStyleLbl="revTx" presStyleIdx="0" presStyleCnt="5">
        <dgm:presLayoutVars>
          <dgm:bulletEnabled val="1"/>
        </dgm:presLayoutVars>
      </dgm:prSet>
      <dgm:spPr/>
    </dgm:pt>
    <dgm:pt modelId="{3C5754E2-EFF6-4F7B-A4D3-C3F569A595AD}" type="pres">
      <dgm:prSet presAssocID="{BB859991-4D31-477C-AD04-952C3622BCD0}" presName="sibTrans" presStyleLbl="node1" presStyleIdx="0" presStyleCnt="5"/>
      <dgm:spPr/>
    </dgm:pt>
    <dgm:pt modelId="{15E29D78-06EA-4612-B8E0-BFFFDDC7B358}" type="pres">
      <dgm:prSet presAssocID="{6D0851DF-D97E-43A4-92AE-E2997FA2F5F7}" presName="dummy" presStyleCnt="0"/>
      <dgm:spPr/>
    </dgm:pt>
    <dgm:pt modelId="{2EC430D7-A1CD-4C02-8E58-52200ED84398}" type="pres">
      <dgm:prSet presAssocID="{6D0851DF-D97E-43A4-92AE-E2997FA2F5F7}" presName="node" presStyleLbl="revTx" presStyleIdx="1" presStyleCnt="5">
        <dgm:presLayoutVars>
          <dgm:bulletEnabled val="1"/>
        </dgm:presLayoutVars>
      </dgm:prSet>
      <dgm:spPr/>
    </dgm:pt>
    <dgm:pt modelId="{7D0B3333-B10D-422E-983F-6C15A55A0F04}" type="pres">
      <dgm:prSet presAssocID="{8F297CA6-87B7-4056-B5E6-0DCBACD80220}" presName="sibTrans" presStyleLbl="node1" presStyleIdx="1" presStyleCnt="5"/>
      <dgm:spPr/>
    </dgm:pt>
    <dgm:pt modelId="{6DEFF001-33FC-4C68-86E6-34BB0C01BDD4}" type="pres">
      <dgm:prSet presAssocID="{047EE0F2-18C3-4C25-A394-C3CF7E8E64E0}" presName="dummy" presStyleCnt="0"/>
      <dgm:spPr/>
    </dgm:pt>
    <dgm:pt modelId="{9FDB64D9-376E-4585-84EE-EB24E80995AB}" type="pres">
      <dgm:prSet presAssocID="{047EE0F2-18C3-4C25-A394-C3CF7E8E64E0}" presName="node" presStyleLbl="revTx" presStyleIdx="2" presStyleCnt="5">
        <dgm:presLayoutVars>
          <dgm:bulletEnabled val="1"/>
        </dgm:presLayoutVars>
      </dgm:prSet>
      <dgm:spPr/>
    </dgm:pt>
    <dgm:pt modelId="{AD5D8523-72FF-42DE-A0C8-46EB7D6C5205}" type="pres">
      <dgm:prSet presAssocID="{58D9890B-7A21-4A28-BBA0-4FA65E90C1CB}" presName="sibTrans" presStyleLbl="node1" presStyleIdx="2" presStyleCnt="5"/>
      <dgm:spPr/>
    </dgm:pt>
    <dgm:pt modelId="{B51E4734-F354-4217-A00B-E880F5B556DF}" type="pres">
      <dgm:prSet presAssocID="{5F19B07C-8C58-4DB7-941E-A5DC47D7E209}" presName="dummy" presStyleCnt="0"/>
      <dgm:spPr/>
    </dgm:pt>
    <dgm:pt modelId="{2D0EF97E-4BB2-4CAA-9DF0-D3ED6D4F107A}" type="pres">
      <dgm:prSet presAssocID="{5F19B07C-8C58-4DB7-941E-A5DC47D7E209}" presName="node" presStyleLbl="revTx" presStyleIdx="3" presStyleCnt="5">
        <dgm:presLayoutVars>
          <dgm:bulletEnabled val="1"/>
        </dgm:presLayoutVars>
      </dgm:prSet>
      <dgm:spPr/>
    </dgm:pt>
    <dgm:pt modelId="{5551B387-2121-4523-A879-ED6AA2C194C8}" type="pres">
      <dgm:prSet presAssocID="{3E0D572E-8475-4469-8318-E9F68C1FE98C}" presName="sibTrans" presStyleLbl="node1" presStyleIdx="3" presStyleCnt="5"/>
      <dgm:spPr/>
    </dgm:pt>
    <dgm:pt modelId="{6CEC884A-2AB2-430B-AA92-7954BA4E6458}" type="pres">
      <dgm:prSet presAssocID="{64D5BB2E-5341-492C-906F-9921A06E6988}" presName="dummy" presStyleCnt="0"/>
      <dgm:spPr/>
    </dgm:pt>
    <dgm:pt modelId="{DCAB2F7F-4785-43F2-B7C4-1F374850A631}" type="pres">
      <dgm:prSet presAssocID="{64D5BB2E-5341-492C-906F-9921A06E6988}" presName="node" presStyleLbl="revTx" presStyleIdx="4" presStyleCnt="5">
        <dgm:presLayoutVars>
          <dgm:bulletEnabled val="1"/>
        </dgm:presLayoutVars>
      </dgm:prSet>
      <dgm:spPr/>
    </dgm:pt>
    <dgm:pt modelId="{AAED287B-596D-4100-9290-FA9F4F7233B8}" type="pres">
      <dgm:prSet presAssocID="{C90623B0-7D1F-473B-B1EC-2EDA9AAD4937}" presName="sibTrans" presStyleLbl="node1" presStyleIdx="4" presStyleCnt="5"/>
      <dgm:spPr/>
    </dgm:pt>
  </dgm:ptLst>
  <dgm:cxnLst>
    <dgm:cxn modelId="{3165B010-1C13-42C0-9546-641AE7C23A6B}" type="presOf" srcId="{3E0D572E-8475-4469-8318-E9F68C1FE98C}" destId="{5551B387-2121-4523-A879-ED6AA2C194C8}" srcOrd="0" destOrd="0" presId="urn:microsoft.com/office/officeart/2005/8/layout/cycle1"/>
    <dgm:cxn modelId="{E0BC2217-C617-4B82-8634-C7E2B92E114D}" type="presOf" srcId="{BD825BDA-ED28-444C-93FE-60BD5C708AF8}" destId="{59961D9F-BA9D-4E63-93E4-4A11C9E40792}" srcOrd="0" destOrd="0" presId="urn:microsoft.com/office/officeart/2005/8/layout/cycle1"/>
    <dgm:cxn modelId="{D907ED26-20E5-42DC-8D8D-24635E2C9D6A}" type="presOf" srcId="{853C36D8-93E0-4056-B867-FA008A591782}" destId="{8D1F0DCA-1F63-45C4-BDB9-3C572BCF3D0E}" srcOrd="0" destOrd="0" presId="urn:microsoft.com/office/officeart/2005/8/layout/cycle1"/>
    <dgm:cxn modelId="{CAEF562E-92DD-4D5C-B2FB-15A41C407023}" type="presOf" srcId="{5F19B07C-8C58-4DB7-941E-A5DC47D7E209}" destId="{2D0EF97E-4BB2-4CAA-9DF0-D3ED6D4F107A}" srcOrd="0" destOrd="0" presId="urn:microsoft.com/office/officeart/2005/8/layout/cycle1"/>
    <dgm:cxn modelId="{6AA61839-2FAD-431B-B4CF-2222062C44CF}" type="presOf" srcId="{C90623B0-7D1F-473B-B1EC-2EDA9AAD4937}" destId="{AAED287B-596D-4100-9290-FA9F4F7233B8}" srcOrd="0" destOrd="0" presId="urn:microsoft.com/office/officeart/2005/8/layout/cycle1"/>
    <dgm:cxn modelId="{246D4569-79CF-469C-AD38-E8258465F408}" srcId="{853C36D8-93E0-4056-B867-FA008A591782}" destId="{5F19B07C-8C58-4DB7-941E-A5DC47D7E209}" srcOrd="3" destOrd="0" parTransId="{B27B8EB3-C9ED-44F9-9F0A-919AE2857511}" sibTransId="{3E0D572E-8475-4469-8318-E9F68C1FE98C}"/>
    <dgm:cxn modelId="{A949194E-96D3-482A-85B4-510FEBA2BD8B}" type="presOf" srcId="{64D5BB2E-5341-492C-906F-9921A06E6988}" destId="{DCAB2F7F-4785-43F2-B7C4-1F374850A631}" srcOrd="0" destOrd="0" presId="urn:microsoft.com/office/officeart/2005/8/layout/cycle1"/>
    <dgm:cxn modelId="{0B43BD4F-0B54-45D0-9840-6F371C1825C0}" srcId="{853C36D8-93E0-4056-B867-FA008A591782}" destId="{64D5BB2E-5341-492C-906F-9921A06E6988}" srcOrd="4" destOrd="0" parTransId="{C32EAAFD-F865-433C-9762-89C7162C5AD0}" sibTransId="{C90623B0-7D1F-473B-B1EC-2EDA9AAD4937}"/>
    <dgm:cxn modelId="{33152579-8240-4AC7-AA41-3409687A4798}" srcId="{853C36D8-93E0-4056-B867-FA008A591782}" destId="{047EE0F2-18C3-4C25-A394-C3CF7E8E64E0}" srcOrd="2" destOrd="0" parTransId="{FC68488A-59D6-47D9-A86C-56F9E8D46506}" sibTransId="{58D9890B-7A21-4A28-BBA0-4FA65E90C1CB}"/>
    <dgm:cxn modelId="{6CE3A57D-40F4-418C-B553-3F2BB3BF6846}" type="presOf" srcId="{047EE0F2-18C3-4C25-A394-C3CF7E8E64E0}" destId="{9FDB64D9-376E-4585-84EE-EB24E80995AB}" srcOrd="0" destOrd="0" presId="urn:microsoft.com/office/officeart/2005/8/layout/cycle1"/>
    <dgm:cxn modelId="{52866AA1-93C1-4EA4-B3BC-AA38210B80B0}" type="presOf" srcId="{6D0851DF-D97E-43A4-92AE-E2997FA2F5F7}" destId="{2EC430D7-A1CD-4C02-8E58-52200ED84398}" srcOrd="0" destOrd="0" presId="urn:microsoft.com/office/officeart/2005/8/layout/cycle1"/>
    <dgm:cxn modelId="{630A13E2-F3CE-4752-B302-84E141756B06}" srcId="{853C36D8-93E0-4056-B867-FA008A591782}" destId="{BD825BDA-ED28-444C-93FE-60BD5C708AF8}" srcOrd="0" destOrd="0" parTransId="{176BDA93-51C7-43B2-8C3B-79D6FD684529}" sibTransId="{BB859991-4D31-477C-AD04-952C3622BCD0}"/>
    <dgm:cxn modelId="{BCF0FBE2-FB86-4FEB-9B9C-BEDDE904D7BE}" srcId="{853C36D8-93E0-4056-B867-FA008A591782}" destId="{6D0851DF-D97E-43A4-92AE-E2997FA2F5F7}" srcOrd="1" destOrd="0" parTransId="{A5E0FDB7-AE1D-4197-B6CD-4E3AB46918BA}" sibTransId="{8F297CA6-87B7-4056-B5E6-0DCBACD80220}"/>
    <dgm:cxn modelId="{9CDB48E6-4F4D-45AD-88BE-4DE51227D766}" type="presOf" srcId="{BB859991-4D31-477C-AD04-952C3622BCD0}" destId="{3C5754E2-EFF6-4F7B-A4D3-C3F569A595AD}" srcOrd="0" destOrd="0" presId="urn:microsoft.com/office/officeart/2005/8/layout/cycle1"/>
    <dgm:cxn modelId="{CDE9CAE7-0924-4681-A031-94D2CE3A9101}" type="presOf" srcId="{8F297CA6-87B7-4056-B5E6-0DCBACD80220}" destId="{7D0B3333-B10D-422E-983F-6C15A55A0F04}" srcOrd="0" destOrd="0" presId="urn:microsoft.com/office/officeart/2005/8/layout/cycle1"/>
    <dgm:cxn modelId="{BD1361EE-B28A-4A76-8834-49F6DE4D4454}" type="presOf" srcId="{58D9890B-7A21-4A28-BBA0-4FA65E90C1CB}" destId="{AD5D8523-72FF-42DE-A0C8-46EB7D6C5205}" srcOrd="0" destOrd="0" presId="urn:microsoft.com/office/officeart/2005/8/layout/cycle1"/>
    <dgm:cxn modelId="{991E8A4E-BDDF-423F-A13A-604B3D273CC4}" type="presParOf" srcId="{8D1F0DCA-1F63-45C4-BDB9-3C572BCF3D0E}" destId="{AE466D7C-715B-47E3-A38D-E94185F3BFCA}" srcOrd="0" destOrd="0" presId="urn:microsoft.com/office/officeart/2005/8/layout/cycle1"/>
    <dgm:cxn modelId="{8DDED4BE-9171-4622-A7B9-540980FF1DEA}" type="presParOf" srcId="{8D1F0DCA-1F63-45C4-BDB9-3C572BCF3D0E}" destId="{59961D9F-BA9D-4E63-93E4-4A11C9E40792}" srcOrd="1" destOrd="0" presId="urn:microsoft.com/office/officeart/2005/8/layout/cycle1"/>
    <dgm:cxn modelId="{40C4CD51-B99F-48EC-BE35-7908F5362E9E}" type="presParOf" srcId="{8D1F0DCA-1F63-45C4-BDB9-3C572BCF3D0E}" destId="{3C5754E2-EFF6-4F7B-A4D3-C3F569A595AD}" srcOrd="2" destOrd="0" presId="urn:microsoft.com/office/officeart/2005/8/layout/cycle1"/>
    <dgm:cxn modelId="{82476D8F-2A0F-4D13-830B-15852EDACB2C}" type="presParOf" srcId="{8D1F0DCA-1F63-45C4-BDB9-3C572BCF3D0E}" destId="{15E29D78-06EA-4612-B8E0-BFFFDDC7B358}" srcOrd="3" destOrd="0" presId="urn:microsoft.com/office/officeart/2005/8/layout/cycle1"/>
    <dgm:cxn modelId="{203DC0B8-5915-4E1B-8229-1172485039F9}" type="presParOf" srcId="{8D1F0DCA-1F63-45C4-BDB9-3C572BCF3D0E}" destId="{2EC430D7-A1CD-4C02-8E58-52200ED84398}" srcOrd="4" destOrd="0" presId="urn:microsoft.com/office/officeart/2005/8/layout/cycle1"/>
    <dgm:cxn modelId="{C466E6DF-BD37-46ED-AD69-EBF85A575D8C}" type="presParOf" srcId="{8D1F0DCA-1F63-45C4-BDB9-3C572BCF3D0E}" destId="{7D0B3333-B10D-422E-983F-6C15A55A0F04}" srcOrd="5" destOrd="0" presId="urn:microsoft.com/office/officeart/2005/8/layout/cycle1"/>
    <dgm:cxn modelId="{4C394E9B-4390-4BA9-8EC6-9801CC0FF8EE}" type="presParOf" srcId="{8D1F0DCA-1F63-45C4-BDB9-3C572BCF3D0E}" destId="{6DEFF001-33FC-4C68-86E6-34BB0C01BDD4}" srcOrd="6" destOrd="0" presId="urn:microsoft.com/office/officeart/2005/8/layout/cycle1"/>
    <dgm:cxn modelId="{13B65483-5D8B-401D-A81D-85BC5F29E903}" type="presParOf" srcId="{8D1F0DCA-1F63-45C4-BDB9-3C572BCF3D0E}" destId="{9FDB64D9-376E-4585-84EE-EB24E80995AB}" srcOrd="7" destOrd="0" presId="urn:microsoft.com/office/officeart/2005/8/layout/cycle1"/>
    <dgm:cxn modelId="{202924C2-E205-461C-80D7-41363D1655F0}" type="presParOf" srcId="{8D1F0DCA-1F63-45C4-BDB9-3C572BCF3D0E}" destId="{AD5D8523-72FF-42DE-A0C8-46EB7D6C5205}" srcOrd="8" destOrd="0" presId="urn:microsoft.com/office/officeart/2005/8/layout/cycle1"/>
    <dgm:cxn modelId="{EADEFBAA-70B6-48EF-A7E5-D57FC7DDA2E9}" type="presParOf" srcId="{8D1F0DCA-1F63-45C4-BDB9-3C572BCF3D0E}" destId="{B51E4734-F354-4217-A00B-E880F5B556DF}" srcOrd="9" destOrd="0" presId="urn:microsoft.com/office/officeart/2005/8/layout/cycle1"/>
    <dgm:cxn modelId="{AB031BC0-0391-43F4-97F9-84FBFEA89937}" type="presParOf" srcId="{8D1F0DCA-1F63-45C4-BDB9-3C572BCF3D0E}" destId="{2D0EF97E-4BB2-4CAA-9DF0-D3ED6D4F107A}" srcOrd="10" destOrd="0" presId="urn:microsoft.com/office/officeart/2005/8/layout/cycle1"/>
    <dgm:cxn modelId="{05DC5898-1D45-41BA-8A36-B9F6F989A035}" type="presParOf" srcId="{8D1F0DCA-1F63-45C4-BDB9-3C572BCF3D0E}" destId="{5551B387-2121-4523-A879-ED6AA2C194C8}" srcOrd="11" destOrd="0" presId="urn:microsoft.com/office/officeart/2005/8/layout/cycle1"/>
    <dgm:cxn modelId="{D0D33F07-BFCF-456D-9760-1AADE65E6480}" type="presParOf" srcId="{8D1F0DCA-1F63-45C4-BDB9-3C572BCF3D0E}" destId="{6CEC884A-2AB2-430B-AA92-7954BA4E6458}" srcOrd="12" destOrd="0" presId="urn:microsoft.com/office/officeart/2005/8/layout/cycle1"/>
    <dgm:cxn modelId="{5F253C46-C2B2-415B-B602-898ADA0135CE}" type="presParOf" srcId="{8D1F0DCA-1F63-45C4-BDB9-3C572BCF3D0E}" destId="{DCAB2F7F-4785-43F2-B7C4-1F374850A631}" srcOrd="13" destOrd="0" presId="urn:microsoft.com/office/officeart/2005/8/layout/cycle1"/>
    <dgm:cxn modelId="{95CB74C2-C09A-4DD1-BBD1-60AC671AA352}" type="presParOf" srcId="{8D1F0DCA-1F63-45C4-BDB9-3C572BCF3D0E}" destId="{AAED287B-596D-4100-9290-FA9F4F7233B8}"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61D9F-BA9D-4E63-93E4-4A11C9E40792}">
      <dsp:nvSpPr>
        <dsp:cNvPr id="0" name=""/>
        <dsp:cNvSpPr/>
      </dsp:nvSpPr>
      <dsp:spPr>
        <a:xfrm>
          <a:off x="6243413" y="30624"/>
          <a:ext cx="1053864" cy="105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t>Inclusive Courses</a:t>
          </a:r>
          <a:endParaRPr lang="en-US" sz="800" kern="1200"/>
        </a:p>
      </dsp:txBody>
      <dsp:txXfrm>
        <a:off x="6243413" y="30624"/>
        <a:ext cx="1053864" cy="1053864"/>
      </dsp:txXfrm>
    </dsp:sp>
    <dsp:sp modelId="{3C5754E2-EFF6-4F7B-A4D3-C3F569A595AD}">
      <dsp:nvSpPr>
        <dsp:cNvPr id="0" name=""/>
        <dsp:cNvSpPr/>
      </dsp:nvSpPr>
      <dsp:spPr>
        <a:xfrm>
          <a:off x="3764974" y="212"/>
          <a:ext cx="3950444" cy="3950444"/>
        </a:xfrm>
        <a:prstGeom prst="circularArrow">
          <a:avLst>
            <a:gd name="adj1" fmla="val 5202"/>
            <a:gd name="adj2" fmla="val 336050"/>
            <a:gd name="adj3" fmla="val 21292685"/>
            <a:gd name="adj4" fmla="val 19766727"/>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430D7-A1CD-4C02-8E58-52200ED84398}">
      <dsp:nvSpPr>
        <dsp:cNvPr id="0" name=""/>
        <dsp:cNvSpPr/>
      </dsp:nvSpPr>
      <dsp:spPr>
        <a:xfrm>
          <a:off x="6880080" y="1990084"/>
          <a:ext cx="1053864" cy="105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latin typeface="Arial"/>
              <a:cs typeface="Arial"/>
            </a:rPr>
            <a:t>Phoenix</a:t>
          </a:r>
          <a:r>
            <a:rPr lang="en-US" sz="800" b="1" kern="1200"/>
            <a:t> Purple</a:t>
          </a:r>
          <a:r>
            <a:rPr lang="en-US" sz="800" kern="1200"/>
            <a:t> – It offers autistic students the opportunity to develop confidence, communication and qualifications to progress onto future study options or employment.</a:t>
          </a:r>
        </a:p>
      </dsp:txBody>
      <dsp:txXfrm>
        <a:off x="6880080" y="1990084"/>
        <a:ext cx="1053864" cy="1053864"/>
      </dsp:txXfrm>
    </dsp:sp>
    <dsp:sp modelId="{7D0B3333-B10D-422E-983F-6C15A55A0F04}">
      <dsp:nvSpPr>
        <dsp:cNvPr id="0" name=""/>
        <dsp:cNvSpPr/>
      </dsp:nvSpPr>
      <dsp:spPr>
        <a:xfrm>
          <a:off x="3764974" y="212"/>
          <a:ext cx="3950444" cy="3950444"/>
        </a:xfrm>
        <a:prstGeom prst="circularArrow">
          <a:avLst>
            <a:gd name="adj1" fmla="val 5202"/>
            <a:gd name="adj2" fmla="val 336050"/>
            <a:gd name="adj3" fmla="val 4014121"/>
            <a:gd name="adj4" fmla="val 2253963"/>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DB64D9-376E-4585-84EE-EB24E80995AB}">
      <dsp:nvSpPr>
        <dsp:cNvPr id="0" name=""/>
        <dsp:cNvSpPr/>
      </dsp:nvSpPr>
      <dsp:spPr>
        <a:xfrm>
          <a:off x="5213264" y="3201096"/>
          <a:ext cx="1053864" cy="105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t>Progression </a:t>
          </a:r>
          <a:r>
            <a:rPr lang="en-US" sz="800" kern="1200"/>
            <a:t>– This is a vocational specific </a:t>
          </a:r>
          <a:r>
            <a:rPr lang="en-US" sz="800" kern="1200" err="1"/>
            <a:t>programme</a:t>
          </a:r>
          <a:r>
            <a:rPr lang="en-US" sz="800" kern="1200"/>
            <a:t> offering support, skills and confidence in moving to catering, retail, creative, hospitality and practical skills.</a:t>
          </a:r>
        </a:p>
      </dsp:txBody>
      <dsp:txXfrm>
        <a:off x="5213264" y="3201096"/>
        <a:ext cx="1053864" cy="1053864"/>
      </dsp:txXfrm>
    </dsp:sp>
    <dsp:sp modelId="{AD5D8523-72FF-42DE-A0C8-46EB7D6C5205}">
      <dsp:nvSpPr>
        <dsp:cNvPr id="0" name=""/>
        <dsp:cNvSpPr/>
      </dsp:nvSpPr>
      <dsp:spPr>
        <a:xfrm>
          <a:off x="3764974" y="212"/>
          <a:ext cx="3950444" cy="3950444"/>
        </a:xfrm>
        <a:prstGeom prst="circularArrow">
          <a:avLst>
            <a:gd name="adj1" fmla="val 5202"/>
            <a:gd name="adj2" fmla="val 336050"/>
            <a:gd name="adj3" fmla="val 8209988"/>
            <a:gd name="adj4" fmla="val 6449829"/>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EF97E-4BB2-4CAA-9DF0-D3ED6D4F107A}">
      <dsp:nvSpPr>
        <dsp:cNvPr id="0" name=""/>
        <dsp:cNvSpPr/>
      </dsp:nvSpPr>
      <dsp:spPr>
        <a:xfrm>
          <a:off x="3546449" y="1990084"/>
          <a:ext cx="1053864" cy="105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b="1" kern="1200"/>
            <a:t>Fresh Start in Construction</a:t>
          </a:r>
          <a:r>
            <a:rPr lang="en-US" sz="800" kern="1200"/>
            <a:t> – It is suitable for young people who have been out of education and are keen to learn a trade.</a:t>
          </a:r>
          <a:endParaRPr lang="en-US" sz="800" kern="1200">
            <a:latin typeface="Calibri Light" panose="020F0302020204030204"/>
          </a:endParaRPr>
        </a:p>
      </dsp:txBody>
      <dsp:txXfrm>
        <a:off x="3546449" y="1990084"/>
        <a:ext cx="1053864" cy="1053864"/>
      </dsp:txXfrm>
    </dsp:sp>
    <dsp:sp modelId="{5551B387-2121-4523-A879-ED6AA2C194C8}">
      <dsp:nvSpPr>
        <dsp:cNvPr id="0" name=""/>
        <dsp:cNvSpPr/>
      </dsp:nvSpPr>
      <dsp:spPr>
        <a:xfrm>
          <a:off x="3764974" y="212"/>
          <a:ext cx="3950444" cy="3950444"/>
        </a:xfrm>
        <a:prstGeom prst="circularArrow">
          <a:avLst>
            <a:gd name="adj1" fmla="val 5202"/>
            <a:gd name="adj2" fmla="val 336050"/>
            <a:gd name="adj3" fmla="val 12297223"/>
            <a:gd name="adj4" fmla="val 10771265"/>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B2F7F-4785-43F2-B7C4-1F374850A631}">
      <dsp:nvSpPr>
        <dsp:cNvPr id="0" name=""/>
        <dsp:cNvSpPr/>
      </dsp:nvSpPr>
      <dsp:spPr>
        <a:xfrm>
          <a:off x="4183116" y="30624"/>
          <a:ext cx="1053864" cy="105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latin typeface="Arial"/>
              <a:cs typeface="Arial"/>
            </a:rPr>
            <a:t>Creative Courses </a:t>
          </a:r>
        </a:p>
      </dsp:txBody>
      <dsp:txXfrm>
        <a:off x="4183116" y="30624"/>
        <a:ext cx="1053864" cy="1053864"/>
      </dsp:txXfrm>
    </dsp:sp>
    <dsp:sp modelId="{AAED287B-596D-4100-9290-FA9F4F7233B8}">
      <dsp:nvSpPr>
        <dsp:cNvPr id="0" name=""/>
        <dsp:cNvSpPr/>
      </dsp:nvSpPr>
      <dsp:spPr>
        <a:xfrm>
          <a:off x="3764974" y="212"/>
          <a:ext cx="3950444" cy="3950444"/>
        </a:xfrm>
        <a:prstGeom prst="circularArrow">
          <a:avLst>
            <a:gd name="adj1" fmla="val 5202"/>
            <a:gd name="adj2" fmla="val 336050"/>
            <a:gd name="adj3" fmla="val 16865111"/>
            <a:gd name="adj4" fmla="val 15198839"/>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EA5AB-FF2C-451C-9E22-5ECD1E7AA43D}" type="datetimeFigureOut">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3388B-976B-45CF-B3AD-AF0D58542856}" type="slidenum">
              <a:t>‹#›</a:t>
            </a:fld>
            <a:endParaRPr lang="en-US"/>
          </a:p>
        </p:txBody>
      </p:sp>
    </p:spTree>
    <p:extLst>
      <p:ext uri="{BB962C8B-B14F-4D97-AF65-F5344CB8AC3E}">
        <p14:creationId xmlns:p14="http://schemas.microsoft.com/office/powerpoint/2010/main" val="374716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93C320"/>
        </a:solidFill>
        <a:effectLst/>
      </p:bgPr>
    </p:bg>
    <p:spTree>
      <p:nvGrpSpPr>
        <p:cNvPr id="1" name=""/>
        <p:cNvGrpSpPr/>
        <p:nvPr/>
      </p:nvGrpSpPr>
      <p:grpSpPr>
        <a:xfrm>
          <a:off x="0" y="0"/>
          <a:ext cx="0" cy="0"/>
          <a:chOff x="0" y="0"/>
          <a:chExt cx="0" cy="0"/>
        </a:xfrm>
      </p:grpSpPr>
      <p:sp>
        <p:nvSpPr>
          <p:cNvPr id="4" name="Picture Placeholder 25">
            <a:extLst>
              <a:ext uri="{FF2B5EF4-FFF2-40B4-BE49-F238E27FC236}">
                <a16:creationId xmlns:a16="http://schemas.microsoft.com/office/drawing/2014/main" id="{7E5C2347-4666-5946-9594-EAE37C74A7CE}"/>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
        <p:nvSpPr>
          <p:cNvPr id="5" name="Title Placeholder 1">
            <a:extLst>
              <a:ext uri="{FF2B5EF4-FFF2-40B4-BE49-F238E27FC236}">
                <a16:creationId xmlns:a16="http://schemas.microsoft.com/office/drawing/2014/main" id="{91AFFEFE-AC3C-164A-A261-A8A5351F292D}"/>
              </a:ext>
            </a:extLst>
          </p:cNvPr>
          <p:cNvSpPr>
            <a:spLocks noGrp="1"/>
          </p:cNvSpPr>
          <p:nvPr>
            <p:ph type="title" hasCustomPrompt="1"/>
          </p:nvPr>
        </p:nvSpPr>
        <p:spPr>
          <a:xfrm>
            <a:off x="616959" y="750493"/>
            <a:ext cx="5438857"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7" name="Text Placeholder 6">
            <a:extLst>
              <a:ext uri="{FF2B5EF4-FFF2-40B4-BE49-F238E27FC236}">
                <a16:creationId xmlns:a16="http://schemas.microsoft.com/office/drawing/2014/main" id="{C948E4D7-CA8B-F34E-AD87-74E5A642FF3A}"/>
              </a:ext>
            </a:extLst>
          </p:cNvPr>
          <p:cNvSpPr>
            <a:spLocks noGrp="1"/>
          </p:cNvSpPr>
          <p:nvPr>
            <p:ph type="body" sz="quarter" idx="10" hasCustomPrompt="1"/>
          </p:nvPr>
        </p:nvSpPr>
        <p:spPr>
          <a:xfrm>
            <a:off x="616959" y="3394604"/>
            <a:ext cx="5438775"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359843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F8F5078-F39A-524C-A02D-CD2E2B4C669A}"/>
              </a:ext>
            </a:extLst>
          </p:cNvPr>
          <p:cNvGraphicFramePr/>
          <p:nvPr userDrawn="1">
            <p:extLst>
              <p:ext uri="{D42A27DB-BD31-4B8C-83A1-F6EECF244321}">
                <p14:modId xmlns:p14="http://schemas.microsoft.com/office/powerpoint/2010/main" val="1563217352"/>
              </p:ext>
            </p:extLst>
          </p:nvPr>
        </p:nvGraphicFramePr>
        <p:xfrm>
          <a:off x="2443069" y="1357390"/>
          <a:ext cx="7353623" cy="49024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32105E56-9D3C-4546-8FA0-C7E8F5698F9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A47B1B8-9F87-0246-9CF0-AA0B16DCA1E5}"/>
              </a:ext>
              <a:ext uri="{C183D7F6-B498-43B3-948B-1728B52AA6E4}">
                <adec:decorative xmlns:adec="http://schemas.microsoft.com/office/drawing/2017/decorative" val="1"/>
              </a:ext>
            </a:extLst>
          </p:cNvPr>
          <p:cNvSpPr/>
          <p:nvPr userDrawn="1"/>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 name="Text Placeholder 2">
            <a:extLst>
              <a:ext uri="{FF2B5EF4-FFF2-40B4-BE49-F238E27FC236}">
                <a16:creationId xmlns:a16="http://schemas.microsoft.com/office/drawing/2014/main" id="{E308285D-5B1F-1740-85E0-449B6833EA69}"/>
              </a:ext>
            </a:extLst>
          </p:cNvPr>
          <p:cNvSpPr>
            <a:spLocks noGrp="1"/>
          </p:cNvSpPr>
          <p:nvPr>
            <p:ph type="body" sz="quarter" idx="10" hasCustomPrompt="1"/>
          </p:nvPr>
        </p:nvSpPr>
        <p:spPr>
          <a:xfrm>
            <a:off x="593196" y="584729"/>
            <a:ext cx="8449204"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178489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39"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Text Placeholder 4"/>
          <p:cNvSpPr>
            <a:spLocks noGrp="1"/>
          </p:cNvSpPr>
          <p:nvPr>
            <p:ph type="body" sz="quarter" idx="13"/>
          </p:nvPr>
        </p:nvSpPr>
        <p:spPr>
          <a:xfrm>
            <a:off x="6172200" y="1681163"/>
            <a:ext cx="5183188" cy="823914"/>
          </a:xfrm>
          <a:prstGeom prst="rect">
            <a:avLst/>
          </a:prstGeom>
        </p:spPr>
        <p:txBody>
          <a:bodyPr anchor="b"/>
          <a:lstStyle/>
          <a:p>
            <a:pPr lvl="0"/>
            <a:r>
              <a:rPr lang="en-US"/>
              <a:t>Click to edit Master text styles</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637906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1D2A5A"/>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2B01F2-4660-6842-AADA-25706914EFB4}"/>
              </a:ext>
            </a:extLst>
          </p:cNvPr>
          <p:cNvSpPr txBox="1"/>
          <p:nvPr userDrawn="1"/>
        </p:nvSpPr>
        <p:spPr>
          <a:xfrm>
            <a:off x="616959" y="572549"/>
            <a:ext cx="5057795" cy="3139321"/>
          </a:xfrm>
          <a:prstGeom prst="rect">
            <a:avLst/>
          </a:prstGeom>
          <a:noFill/>
        </p:spPr>
        <p:txBody>
          <a:bodyPr wrap="square" rtlCol="0">
            <a:normAutofit/>
          </a:bodyPr>
          <a:lstStyle/>
          <a:p>
            <a:endParaRPr lang="en-US"/>
          </a:p>
        </p:txBody>
      </p:sp>
      <p:sp>
        <p:nvSpPr>
          <p:cNvPr id="4" name="Title Placeholder 1">
            <a:extLst>
              <a:ext uri="{FF2B5EF4-FFF2-40B4-BE49-F238E27FC236}">
                <a16:creationId xmlns:a16="http://schemas.microsoft.com/office/drawing/2014/main" id="{DE5B43DA-4C27-C24C-B28C-259AF2185C05}"/>
              </a:ext>
            </a:extLst>
          </p:cNvPr>
          <p:cNvSpPr>
            <a:spLocks noGrp="1"/>
          </p:cNvSpPr>
          <p:nvPr>
            <p:ph type="title" hasCustomPrompt="1"/>
          </p:nvPr>
        </p:nvSpPr>
        <p:spPr>
          <a:xfrm>
            <a:off x="616959" y="750493"/>
            <a:ext cx="5182708"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5" name="Text Placeholder 6">
            <a:extLst>
              <a:ext uri="{FF2B5EF4-FFF2-40B4-BE49-F238E27FC236}">
                <a16:creationId xmlns:a16="http://schemas.microsoft.com/office/drawing/2014/main" id="{77F0D6D6-5918-F349-B8B3-FE16E45BCFF5}"/>
              </a:ext>
            </a:extLst>
          </p:cNvPr>
          <p:cNvSpPr>
            <a:spLocks noGrp="1"/>
          </p:cNvSpPr>
          <p:nvPr>
            <p:ph type="body" sz="quarter" idx="10" hasCustomPrompt="1"/>
          </p:nvPr>
        </p:nvSpPr>
        <p:spPr>
          <a:xfrm>
            <a:off x="616959" y="3394604"/>
            <a:ext cx="5218227"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6" name="Picture Placeholder 25">
            <a:extLst>
              <a:ext uri="{FF2B5EF4-FFF2-40B4-BE49-F238E27FC236}">
                <a16:creationId xmlns:a16="http://schemas.microsoft.com/office/drawing/2014/main" id="{E4A23AF9-77FC-9F4E-B60B-3A5A951BD743}"/>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Tree>
    <p:extLst>
      <p:ext uri="{BB962C8B-B14F-4D97-AF65-F5344CB8AC3E}">
        <p14:creationId xmlns:p14="http://schemas.microsoft.com/office/powerpoint/2010/main" val="82534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819B1-B41E-7D4A-961E-A0B84C5E46BA}"/>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813149-95A4-7043-8E05-D88A6479980F}"/>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extBox 10">
            <a:extLst>
              <a:ext uri="{FF2B5EF4-FFF2-40B4-BE49-F238E27FC236}">
                <a16:creationId xmlns:a16="http://schemas.microsoft.com/office/drawing/2014/main" id="{79E823E2-FC61-4743-B16C-3CAE0D43D05D}"/>
              </a:ext>
            </a:extLst>
          </p:cNvPr>
          <p:cNvSpPr txBox="1"/>
          <p:nvPr userDrawn="1"/>
        </p:nvSpPr>
        <p:spPr>
          <a:xfrm>
            <a:off x="5561317" y="479535"/>
            <a:ext cx="3096395" cy="308170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a:solidFill>
                <a:schemeClr val="bg1"/>
              </a:solidFill>
            </a:endParaRPr>
          </a:p>
        </p:txBody>
      </p:sp>
      <p:sp>
        <p:nvSpPr>
          <p:cNvPr id="12" name="TextBox 11">
            <a:extLst>
              <a:ext uri="{FF2B5EF4-FFF2-40B4-BE49-F238E27FC236}">
                <a16:creationId xmlns:a16="http://schemas.microsoft.com/office/drawing/2014/main" id="{29C4F5E3-82E5-B648-9785-748B6600EE1B}"/>
              </a:ext>
            </a:extLst>
          </p:cNvPr>
          <p:cNvSpPr txBox="1"/>
          <p:nvPr userDrawn="1"/>
        </p:nvSpPr>
        <p:spPr>
          <a:xfrm>
            <a:off x="9100572" y="2475141"/>
            <a:ext cx="2443989" cy="2483018"/>
          </a:xfrm>
          <a:prstGeom prst="ellipse">
            <a:avLst/>
          </a:prstGeom>
          <a:solidFill>
            <a:srgbClr val="009290"/>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a:solidFill>
                <a:schemeClr val="bg1"/>
              </a:solidFill>
            </a:endParaRPr>
          </a:p>
        </p:txBody>
      </p:sp>
      <p:sp>
        <p:nvSpPr>
          <p:cNvPr id="13" name="TextBox 12">
            <a:extLst>
              <a:ext uri="{FF2B5EF4-FFF2-40B4-BE49-F238E27FC236}">
                <a16:creationId xmlns:a16="http://schemas.microsoft.com/office/drawing/2014/main" id="{98AAF668-82BE-4641-A5EC-2F298E95D3FC}"/>
              </a:ext>
            </a:extLst>
          </p:cNvPr>
          <p:cNvSpPr txBox="1"/>
          <p:nvPr userDrawn="1"/>
        </p:nvSpPr>
        <p:spPr>
          <a:xfrm>
            <a:off x="6572182" y="3662959"/>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4" name="Oval 13">
            <a:extLst>
              <a:ext uri="{FF2B5EF4-FFF2-40B4-BE49-F238E27FC236}">
                <a16:creationId xmlns:a16="http://schemas.microsoft.com/office/drawing/2014/main" id="{6BB6209F-11EE-7C4A-A3DE-CC77F153FD92}"/>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Text Placeholder 6">
            <a:extLst>
              <a:ext uri="{FF2B5EF4-FFF2-40B4-BE49-F238E27FC236}">
                <a16:creationId xmlns:a16="http://schemas.microsoft.com/office/drawing/2014/main" id="{25BB4167-7948-C14B-9E3A-B6D02CB84DA7}"/>
              </a:ext>
            </a:extLst>
          </p:cNvPr>
          <p:cNvSpPr>
            <a:spLocks noGrp="1"/>
          </p:cNvSpPr>
          <p:nvPr>
            <p:ph type="body" sz="quarter" idx="14" hasCustomPrompt="1"/>
          </p:nvPr>
        </p:nvSpPr>
        <p:spPr>
          <a:xfrm>
            <a:off x="9100572" y="2475141"/>
            <a:ext cx="2443989" cy="2483018"/>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6" name="Text Placeholder 6">
            <a:extLst>
              <a:ext uri="{FF2B5EF4-FFF2-40B4-BE49-F238E27FC236}">
                <a16:creationId xmlns:a16="http://schemas.microsoft.com/office/drawing/2014/main" id="{8F3C573A-A337-2148-86DF-9737B45C9B15}"/>
              </a:ext>
            </a:extLst>
          </p:cNvPr>
          <p:cNvSpPr>
            <a:spLocks noGrp="1"/>
          </p:cNvSpPr>
          <p:nvPr>
            <p:ph type="body" sz="quarter" idx="15" hasCustomPrompt="1"/>
          </p:nvPr>
        </p:nvSpPr>
        <p:spPr>
          <a:xfrm>
            <a:off x="6572182" y="3659723"/>
            <a:ext cx="2580965" cy="2571957"/>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7" name="Text Placeholder 6">
            <a:extLst>
              <a:ext uri="{FF2B5EF4-FFF2-40B4-BE49-F238E27FC236}">
                <a16:creationId xmlns:a16="http://schemas.microsoft.com/office/drawing/2014/main" id="{BFF650BD-F57E-E34D-B81A-206F86F5F7EB}"/>
              </a:ext>
            </a:extLst>
          </p:cNvPr>
          <p:cNvSpPr>
            <a:spLocks noGrp="1"/>
          </p:cNvSpPr>
          <p:nvPr>
            <p:ph type="body" sz="quarter" idx="16" hasCustomPrompt="1"/>
          </p:nvPr>
        </p:nvSpPr>
        <p:spPr>
          <a:xfrm>
            <a:off x="5574013" y="479533"/>
            <a:ext cx="3083699" cy="3081709"/>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2">
            <a:extLst>
              <a:ext uri="{FF2B5EF4-FFF2-40B4-BE49-F238E27FC236}">
                <a16:creationId xmlns:a16="http://schemas.microsoft.com/office/drawing/2014/main" id="{478EF3A3-1957-0243-AEF2-9F5C3EE7CA53}"/>
              </a:ext>
            </a:extLst>
          </p:cNvPr>
          <p:cNvSpPr>
            <a:spLocks noGrp="1"/>
          </p:cNvSpPr>
          <p:nvPr>
            <p:ph type="body" sz="quarter" idx="10" hasCustomPrompt="1"/>
          </p:nvPr>
        </p:nvSpPr>
        <p:spPr>
          <a:xfrm>
            <a:off x="593196" y="584729"/>
            <a:ext cx="48144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9" name="Text Placeholder 4">
            <a:extLst>
              <a:ext uri="{FF2B5EF4-FFF2-40B4-BE49-F238E27FC236}">
                <a16:creationId xmlns:a16="http://schemas.microsoft.com/office/drawing/2014/main" id="{69EFA5F3-6697-1B45-B220-17966282D61F}"/>
              </a:ext>
            </a:extLst>
          </p:cNvPr>
          <p:cNvSpPr>
            <a:spLocks noGrp="1"/>
          </p:cNvSpPr>
          <p:nvPr>
            <p:ph type="body" sz="quarter" idx="11" hasCustomPrompt="1"/>
          </p:nvPr>
        </p:nvSpPr>
        <p:spPr>
          <a:xfrm>
            <a:off x="593725" y="1925950"/>
            <a:ext cx="4813888" cy="3111717"/>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331970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BE7F09-DD08-5E42-A613-FAF0EAE2B82C}"/>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TextBox 8">
            <a:extLst>
              <a:ext uri="{FF2B5EF4-FFF2-40B4-BE49-F238E27FC236}">
                <a16:creationId xmlns:a16="http://schemas.microsoft.com/office/drawing/2014/main" id="{65D4238A-A6FF-BD44-BF75-178052AEBDC5}"/>
              </a:ext>
            </a:extLst>
          </p:cNvPr>
          <p:cNvSpPr txBox="1"/>
          <p:nvPr userDrawn="1"/>
        </p:nvSpPr>
        <p:spPr>
          <a:xfrm>
            <a:off x="1245165" y="2035030"/>
            <a:ext cx="3286882" cy="3339371"/>
          </a:xfrm>
          <a:prstGeom prst="ellipse">
            <a:avLst/>
          </a:prstGeom>
          <a:solidFill>
            <a:srgbClr val="9B1E5C"/>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a:solidFill>
                <a:schemeClr val="bg1"/>
              </a:solidFill>
            </a:endParaRPr>
          </a:p>
        </p:txBody>
      </p:sp>
      <p:sp>
        <p:nvSpPr>
          <p:cNvPr id="10" name="TextBox 9">
            <a:extLst>
              <a:ext uri="{FF2B5EF4-FFF2-40B4-BE49-F238E27FC236}">
                <a16:creationId xmlns:a16="http://schemas.microsoft.com/office/drawing/2014/main" id="{13B1A1FE-E1B4-F144-9731-2A46DEF07764}"/>
              </a:ext>
            </a:extLst>
          </p:cNvPr>
          <p:cNvSpPr txBox="1"/>
          <p:nvPr userDrawn="1"/>
        </p:nvSpPr>
        <p:spPr>
          <a:xfrm>
            <a:off x="5391213" y="736028"/>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1" name="TextBox 10">
            <a:extLst>
              <a:ext uri="{FF2B5EF4-FFF2-40B4-BE49-F238E27FC236}">
                <a16:creationId xmlns:a16="http://schemas.microsoft.com/office/drawing/2014/main" id="{F8DD5F75-649D-7C43-B1AB-FA2C5244873A}"/>
              </a:ext>
            </a:extLst>
          </p:cNvPr>
          <p:cNvSpPr txBox="1"/>
          <p:nvPr userDrawn="1"/>
        </p:nvSpPr>
        <p:spPr>
          <a:xfrm>
            <a:off x="4767687" y="3524660"/>
            <a:ext cx="3011089" cy="2996806"/>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2" name="TextBox 11">
            <a:extLst>
              <a:ext uri="{FF2B5EF4-FFF2-40B4-BE49-F238E27FC236}">
                <a16:creationId xmlns:a16="http://schemas.microsoft.com/office/drawing/2014/main" id="{B36B3EDA-9C03-1246-A402-90938CF5BAF1}"/>
              </a:ext>
            </a:extLst>
          </p:cNvPr>
          <p:cNvSpPr txBox="1"/>
          <p:nvPr userDrawn="1"/>
        </p:nvSpPr>
        <p:spPr>
          <a:xfrm>
            <a:off x="8637942" y="1795616"/>
            <a:ext cx="2405461" cy="2394051"/>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a:solidFill>
                <a:schemeClr val="bg1"/>
              </a:solidFill>
            </a:endParaRPr>
          </a:p>
        </p:txBody>
      </p:sp>
      <p:sp>
        <p:nvSpPr>
          <p:cNvPr id="13" name="Rectangle 12">
            <a:extLst>
              <a:ext uri="{FF2B5EF4-FFF2-40B4-BE49-F238E27FC236}">
                <a16:creationId xmlns:a16="http://schemas.microsoft.com/office/drawing/2014/main" id="{9C26D848-1E2F-E34C-A524-1BC649EE891E}"/>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695EFB-2E86-CB4D-B83E-8DA0BCB72E7C}"/>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Text Placeholder 2">
            <a:extLst>
              <a:ext uri="{FF2B5EF4-FFF2-40B4-BE49-F238E27FC236}">
                <a16:creationId xmlns:a16="http://schemas.microsoft.com/office/drawing/2014/main" id="{4D58686B-F3EA-2A40-A762-65743704202F}"/>
              </a:ext>
            </a:extLst>
          </p:cNvPr>
          <p:cNvSpPr>
            <a:spLocks noGrp="1"/>
          </p:cNvSpPr>
          <p:nvPr>
            <p:ph type="body" sz="quarter" idx="10" hasCustomPrompt="1"/>
          </p:nvPr>
        </p:nvSpPr>
        <p:spPr>
          <a:xfrm>
            <a:off x="593196" y="584729"/>
            <a:ext cx="47980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7" name="Text Placeholder 6">
            <a:extLst>
              <a:ext uri="{FF2B5EF4-FFF2-40B4-BE49-F238E27FC236}">
                <a16:creationId xmlns:a16="http://schemas.microsoft.com/office/drawing/2014/main" id="{9DDACD1A-56A2-624A-A478-89BD61B62585}"/>
              </a:ext>
            </a:extLst>
          </p:cNvPr>
          <p:cNvSpPr>
            <a:spLocks noGrp="1"/>
          </p:cNvSpPr>
          <p:nvPr>
            <p:ph type="body" sz="quarter" idx="11" hasCustomPrompt="1"/>
          </p:nvPr>
        </p:nvSpPr>
        <p:spPr>
          <a:xfrm>
            <a:off x="1245166" y="2035030"/>
            <a:ext cx="3286882" cy="333937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6">
            <a:extLst>
              <a:ext uri="{FF2B5EF4-FFF2-40B4-BE49-F238E27FC236}">
                <a16:creationId xmlns:a16="http://schemas.microsoft.com/office/drawing/2014/main" id="{B8A91CF1-1644-5B4E-8FD7-DFA4CF5E3F60}"/>
              </a:ext>
            </a:extLst>
          </p:cNvPr>
          <p:cNvSpPr>
            <a:spLocks noGrp="1"/>
          </p:cNvSpPr>
          <p:nvPr>
            <p:ph type="body" sz="quarter" idx="12" hasCustomPrompt="1"/>
          </p:nvPr>
        </p:nvSpPr>
        <p:spPr>
          <a:xfrm>
            <a:off x="4767686" y="3524660"/>
            <a:ext cx="3011090" cy="2996806"/>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9" name="Text Placeholder 6">
            <a:extLst>
              <a:ext uri="{FF2B5EF4-FFF2-40B4-BE49-F238E27FC236}">
                <a16:creationId xmlns:a16="http://schemas.microsoft.com/office/drawing/2014/main" id="{D936796C-7C16-5647-A9A3-427B5AF2239F}"/>
              </a:ext>
            </a:extLst>
          </p:cNvPr>
          <p:cNvSpPr>
            <a:spLocks noGrp="1"/>
          </p:cNvSpPr>
          <p:nvPr>
            <p:ph type="body" sz="quarter" idx="13" hasCustomPrompt="1"/>
          </p:nvPr>
        </p:nvSpPr>
        <p:spPr>
          <a:xfrm>
            <a:off x="5391212" y="736028"/>
            <a:ext cx="2580966" cy="2568722"/>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20" name="Text Placeholder 6">
            <a:extLst>
              <a:ext uri="{FF2B5EF4-FFF2-40B4-BE49-F238E27FC236}">
                <a16:creationId xmlns:a16="http://schemas.microsoft.com/office/drawing/2014/main" id="{F89C444A-1FC0-A343-96C7-9B5586BAAA1B}"/>
              </a:ext>
            </a:extLst>
          </p:cNvPr>
          <p:cNvSpPr>
            <a:spLocks noGrp="1"/>
          </p:cNvSpPr>
          <p:nvPr>
            <p:ph type="body" sz="quarter" idx="14" hasCustomPrompt="1"/>
          </p:nvPr>
        </p:nvSpPr>
        <p:spPr>
          <a:xfrm>
            <a:off x="8600512" y="1795616"/>
            <a:ext cx="2442891" cy="239405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108877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2E5D55-1B91-D044-80D6-EE3FAA65C50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1FE4F5-9709-7B41-84FB-95794EE95134}"/>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 name="Text Placeholder 2">
            <a:extLst>
              <a:ext uri="{FF2B5EF4-FFF2-40B4-BE49-F238E27FC236}">
                <a16:creationId xmlns:a16="http://schemas.microsoft.com/office/drawing/2014/main" id="{7530E1FD-65CF-1440-AC9D-4AABA2614914}"/>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5" name="Text Placeholder 4">
            <a:extLst>
              <a:ext uri="{FF2B5EF4-FFF2-40B4-BE49-F238E27FC236}">
                <a16:creationId xmlns:a16="http://schemas.microsoft.com/office/drawing/2014/main" id="{36D2143F-5CE3-4642-8181-76EE5B1D0C67}"/>
              </a:ext>
            </a:extLst>
          </p:cNvPr>
          <p:cNvSpPr>
            <a:spLocks noGrp="1"/>
          </p:cNvSpPr>
          <p:nvPr>
            <p:ph type="body" sz="quarter" idx="11" hasCustomPrompt="1"/>
          </p:nvPr>
        </p:nvSpPr>
        <p:spPr>
          <a:xfrm>
            <a:off x="593725" y="1651000"/>
            <a:ext cx="10312400"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96167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20CC3D1-9F23-0E4D-919B-76CC32E31DC6}"/>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Rectangle 7">
            <a:extLst>
              <a:ext uri="{FF2B5EF4-FFF2-40B4-BE49-F238E27FC236}">
                <a16:creationId xmlns:a16="http://schemas.microsoft.com/office/drawing/2014/main" id="{DC4E18C9-0BEF-4542-9929-FFFD3C6F78E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9A4B5CEB-B1E0-1D46-BFE0-D561A27DA0FE}"/>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1" name="Text Placeholder 4">
            <a:extLst>
              <a:ext uri="{FF2B5EF4-FFF2-40B4-BE49-F238E27FC236}">
                <a16:creationId xmlns:a16="http://schemas.microsoft.com/office/drawing/2014/main" id="{CEB57D79-4702-4648-911E-0FA0A82B78C5}"/>
              </a:ext>
            </a:extLst>
          </p:cNvPr>
          <p:cNvSpPr>
            <a:spLocks noGrp="1"/>
          </p:cNvSpPr>
          <p:nvPr>
            <p:ph type="body" sz="quarter" idx="11" hasCustomPrompt="1"/>
          </p:nvPr>
        </p:nvSpPr>
        <p:spPr>
          <a:xfrm>
            <a:off x="593725" y="1651000"/>
            <a:ext cx="10312400" cy="3581400"/>
          </a:xfrm>
        </p:spPr>
        <p:txBody>
          <a:bodyPr>
            <a:normAutofit/>
          </a:bodyPr>
          <a:lstStyle>
            <a:lvl1pPr marL="342900" indent="-342900">
              <a:buClr>
                <a:srgbClr val="93C320"/>
              </a:buClr>
              <a:buFont typeface="Wingdings" pitchFamily="2" charset="2"/>
              <a:buChar char="ü"/>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96591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0" name="Media Placeholder 3">
            <a:extLst>
              <a:ext uri="{FF2B5EF4-FFF2-40B4-BE49-F238E27FC236}">
                <a16:creationId xmlns:a16="http://schemas.microsoft.com/office/drawing/2014/main" id="{09FDA4F8-ABB1-3041-89EB-B04EC797DAFF}"/>
              </a:ext>
            </a:extLst>
          </p:cNvPr>
          <p:cNvSpPr>
            <a:spLocks noGrp="1" noChangeAspect="1"/>
          </p:cNvSpPr>
          <p:nvPr>
            <p:ph type="media" sz="quarter" idx="10"/>
          </p:nvPr>
        </p:nvSpPr>
        <p:spPr>
          <a:xfrm>
            <a:off x="593196" y="1675526"/>
            <a:ext cx="7595541" cy="3458704"/>
          </a:xfrm>
          <a:prstGeom prst="rect">
            <a:avLst/>
          </a:prstGeom>
          <a:solidFill>
            <a:schemeClr val="bg1">
              <a:lumMod val="85000"/>
            </a:schemeClr>
          </a:solidFill>
        </p:spPr>
        <p:txBody>
          <a:bodyPr/>
          <a:lstStyle/>
          <a:p>
            <a:r>
              <a:rPr lang="en-US"/>
              <a:t>Click icon to add media</a:t>
            </a:r>
          </a:p>
        </p:txBody>
      </p:sp>
      <p:sp>
        <p:nvSpPr>
          <p:cNvPr id="11" name="Oval 10">
            <a:extLst>
              <a:ext uri="{FF2B5EF4-FFF2-40B4-BE49-F238E27FC236}">
                <a16:creationId xmlns:a16="http://schemas.microsoft.com/office/drawing/2014/main" id="{369FD3CF-D26D-DE48-B216-6F5CDBF3E456}"/>
              </a:ext>
              <a:ext uri="{C183D7F6-B498-43B3-948B-1728B52AA6E4}">
                <adec:decorative xmlns:adec="http://schemas.microsoft.com/office/drawing/2017/decorative" val="1"/>
              </a:ext>
            </a:extLst>
          </p:cNvPr>
          <p:cNvSpPr/>
          <p:nvPr userDrawn="1"/>
        </p:nvSpPr>
        <p:spPr>
          <a:xfrm>
            <a:off x="9154886" y="-2496469"/>
            <a:ext cx="4947941" cy="4989298"/>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Rectangle 11">
            <a:extLst>
              <a:ext uri="{FF2B5EF4-FFF2-40B4-BE49-F238E27FC236}">
                <a16:creationId xmlns:a16="http://schemas.microsoft.com/office/drawing/2014/main" id="{8577A35E-C17E-3347-95FB-0DBDC50F0E3F}"/>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F3F9D71-FF75-6747-B98F-0768AEE6685E}"/>
              </a:ext>
            </a:extLst>
          </p:cNvPr>
          <p:cNvSpPr>
            <a:spLocks noGrp="1"/>
          </p:cNvSpPr>
          <p:nvPr>
            <p:ph type="body" sz="quarter" idx="11"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72949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BF20E-674B-4443-98FB-658A4A738FA8}"/>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7698E1-F1BE-2A46-9FDB-D6AFDF26EDF9}"/>
              </a:ext>
              <a:ext uri="{C183D7F6-B498-43B3-948B-1728B52AA6E4}">
                <adec:decorative xmlns:adec="http://schemas.microsoft.com/office/drawing/2017/decorative" val="1"/>
              </a:ext>
            </a:extLst>
          </p:cNvPr>
          <p:cNvSpPr/>
          <p:nvPr userDrawn="1"/>
        </p:nvSpPr>
        <p:spPr>
          <a:xfrm>
            <a:off x="8382669" y="-4683724"/>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ext Placeholder 2">
            <a:extLst>
              <a:ext uri="{FF2B5EF4-FFF2-40B4-BE49-F238E27FC236}">
                <a16:creationId xmlns:a16="http://schemas.microsoft.com/office/drawing/2014/main" id="{5382746B-DD9A-7E45-8AA4-6881844B9A13}"/>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423202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4153E-43D4-E04A-B389-5661BA0FDF6C}"/>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6F7265DC-CEEB-894E-B27E-1232069239D3}"/>
              </a:ext>
            </a:extLst>
          </p:cNvPr>
          <p:cNvGraphicFramePr/>
          <p:nvPr userDrawn="1">
            <p:extLst>
              <p:ext uri="{D42A27DB-BD31-4B8C-83A1-F6EECF244321}">
                <p14:modId xmlns:p14="http://schemas.microsoft.com/office/powerpoint/2010/main" val="1847748935"/>
              </p:ext>
            </p:extLst>
          </p:nvPr>
        </p:nvGraphicFramePr>
        <p:xfrm>
          <a:off x="5336253" y="580169"/>
          <a:ext cx="7791919" cy="5194612"/>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a:extLst>
              <a:ext uri="{FF2B5EF4-FFF2-40B4-BE49-F238E27FC236}">
                <a16:creationId xmlns:a16="http://schemas.microsoft.com/office/drawing/2014/main" id="{05AC240B-4B06-9042-B665-A857F4156A1D}"/>
              </a:ext>
              <a:ext uri="{C183D7F6-B498-43B3-948B-1728B52AA6E4}">
                <adec:decorative xmlns:adec="http://schemas.microsoft.com/office/drawing/2017/decorative" val="1"/>
              </a:ext>
            </a:extLst>
          </p:cNvPr>
          <p:cNvSpPr/>
          <p:nvPr userDrawn="1"/>
        </p:nvSpPr>
        <p:spPr>
          <a:xfrm>
            <a:off x="4094353"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ext Placeholder 2">
            <a:extLst>
              <a:ext uri="{FF2B5EF4-FFF2-40B4-BE49-F238E27FC236}">
                <a16:creationId xmlns:a16="http://schemas.microsoft.com/office/drawing/2014/main" id="{AD3C8431-A7CA-0942-ABEC-4890CFA7473A}"/>
              </a:ext>
            </a:extLst>
          </p:cNvPr>
          <p:cNvSpPr>
            <a:spLocks noGrp="1"/>
          </p:cNvSpPr>
          <p:nvPr>
            <p:ph type="body" sz="quarter" idx="10" hasCustomPrompt="1"/>
          </p:nvPr>
        </p:nvSpPr>
        <p:spPr>
          <a:xfrm>
            <a:off x="593196" y="584729"/>
            <a:ext cx="607853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3" name="Text Placeholder 4">
            <a:extLst>
              <a:ext uri="{FF2B5EF4-FFF2-40B4-BE49-F238E27FC236}">
                <a16:creationId xmlns:a16="http://schemas.microsoft.com/office/drawing/2014/main" id="{EF8B8E52-7E4E-634C-9D4E-808E1D797E09}"/>
              </a:ext>
            </a:extLst>
          </p:cNvPr>
          <p:cNvSpPr>
            <a:spLocks noGrp="1"/>
          </p:cNvSpPr>
          <p:nvPr>
            <p:ph type="body" sz="quarter" idx="11" hasCustomPrompt="1"/>
          </p:nvPr>
        </p:nvSpPr>
        <p:spPr>
          <a:xfrm>
            <a:off x="593725" y="1651000"/>
            <a:ext cx="6078008"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208540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D2AC4-8874-294A-81A8-A92A267D1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B5C8A-B834-2743-9BA7-8B50715BD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2092-03A2-2744-BAAF-8B7A44C48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2D72-375A-5A48-BF08-9E2B576A4A5D}" type="datetimeFigureOut">
              <a:rPr lang="en-US" smtClean="0"/>
              <a:t>5/29/2024</a:t>
            </a:fld>
            <a:endParaRPr lang="en-US"/>
          </a:p>
        </p:txBody>
      </p:sp>
      <p:sp>
        <p:nvSpPr>
          <p:cNvPr id="5" name="Footer Placeholder 4">
            <a:extLst>
              <a:ext uri="{FF2B5EF4-FFF2-40B4-BE49-F238E27FC236}">
                <a16:creationId xmlns:a16="http://schemas.microsoft.com/office/drawing/2014/main" id="{2DA75FFA-9F8E-2F4A-A75D-F9CECBF05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8E9A8B-1FD2-C84A-A4D5-8B8864C37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E78A3-F829-E742-866A-540630A223CF}" type="slidenum">
              <a:rPr lang="en-US" smtClean="0"/>
              <a:t>‹#›</a:t>
            </a:fld>
            <a:endParaRPr lang="en-US"/>
          </a:p>
        </p:txBody>
      </p:sp>
      <p:sp>
        <p:nvSpPr>
          <p:cNvPr id="7" name="Oval 6">
            <a:extLst>
              <a:ext uri="{FF2B5EF4-FFF2-40B4-BE49-F238E27FC236}">
                <a16:creationId xmlns:a16="http://schemas.microsoft.com/office/drawing/2014/main" id="{F79A6959-6324-174B-9B39-E5D16F3B24E4}"/>
              </a:ext>
              <a:ext uri="{C183D7F6-B498-43B3-948B-1728B52AA6E4}">
                <adec:decorative xmlns:adec="http://schemas.microsoft.com/office/drawing/2017/decorative" val="1"/>
              </a:ext>
            </a:extLst>
          </p:cNvPr>
          <p:cNvSpPr/>
          <p:nvPr userDrawn="1"/>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Oval 7">
            <a:extLst>
              <a:ext uri="{FF2B5EF4-FFF2-40B4-BE49-F238E27FC236}">
                <a16:creationId xmlns:a16="http://schemas.microsoft.com/office/drawing/2014/main" id="{B1D2CA3D-87D4-B74C-A7BD-1646D1F760E2}"/>
              </a:ext>
              <a:ext uri="{C183D7F6-B498-43B3-948B-1728B52AA6E4}">
                <adec:decorative xmlns:adec="http://schemas.microsoft.com/office/drawing/2017/decorative" val="1"/>
              </a:ext>
            </a:extLst>
          </p:cNvPr>
          <p:cNvSpPr/>
          <p:nvPr userDrawn="1"/>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9" name="Picture 8">
            <a:extLst>
              <a:ext uri="{FF2B5EF4-FFF2-40B4-BE49-F238E27FC236}">
                <a16:creationId xmlns:a16="http://schemas.microsoft.com/office/drawing/2014/main" id="{D650897C-237F-AA43-A7C1-469A0463B915}"/>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324909" y="5906224"/>
            <a:ext cx="1784742" cy="555130"/>
          </a:xfrm>
          <a:prstGeom prst="rect">
            <a:avLst/>
          </a:prstGeom>
        </p:spPr>
      </p:pic>
    </p:spTree>
    <p:extLst>
      <p:ext uri="{BB962C8B-B14F-4D97-AF65-F5344CB8AC3E}">
        <p14:creationId xmlns:p14="http://schemas.microsoft.com/office/powerpoint/2010/main" val="3080574446"/>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51" r:id="rId3"/>
    <p:sldLayoutId id="2147483675" r:id="rId4"/>
    <p:sldLayoutId id="2147483676" r:id="rId5"/>
    <p:sldLayoutId id="2147483677" r:id="rId6"/>
    <p:sldLayoutId id="2147483678" r:id="rId7"/>
    <p:sldLayoutId id="2147483679" r:id="rId8"/>
    <p:sldLayoutId id="2147483680" r:id="rId9"/>
    <p:sldLayoutId id="2147483659"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diagramData" Target="../diagrams/data1.xml"/><Relationship Id="rId12"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11" Type="http://schemas.microsoft.com/office/2007/relationships/diagramDrawing" Target="../diagrams/drawing1.xml"/><Relationship Id="rId5" Type="http://schemas.openxmlformats.org/officeDocument/2006/relationships/image" Target="../media/image12.gif"/><Relationship Id="rId10" Type="http://schemas.openxmlformats.org/officeDocument/2006/relationships/diagramColors" Target="../diagrams/colors1.xml"/><Relationship Id="rId4" Type="http://schemas.openxmlformats.org/officeDocument/2006/relationships/image" Target="../media/image11.png"/><Relationship Id="rId9"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elpyouchoose.org/" TargetMode="Externa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8" Type="http://schemas.openxmlformats.org/officeDocument/2006/relationships/hyperlink" Target="https://www.helpyouchoose.org/information/education-learning/year-11-catch-up-and-revision" TargetMode="External"/><Relationship Id="rId13" Type="http://schemas.openxmlformats.org/officeDocument/2006/relationships/hyperlink" Target="https://www.helpyouchoose.org/information/neet-support" TargetMode="External"/><Relationship Id="rId18" Type="http://schemas.openxmlformats.org/officeDocument/2006/relationships/hyperlink" Target="https://nationalcareers.service.gov.uk/" TargetMode="External"/><Relationship Id="rId26" Type="http://schemas.openxmlformats.org/officeDocument/2006/relationships/hyperlink" Target="https://eur02.safelinks.protection.outlook.com/?url=https%3A%2F%2Fwww.norfolkandwaveneymind.org.uk%2Froutes-ips&amp;data=05%7C02%7Cmark.horton3%40norfolk.gov.uk%7C55c4628755df4ea9c36d08dc73335e80%7C1419177e57e04f0faff0fd61b549d10e%7C0%7C0%7C638511911658786951%7CUnknown%7CTWFpbGZsb3d8eyJWIjoiMC4wLjAwMDAiLCJQIjoiV2luMzIiLCJBTiI6Ik1haWwiLCJXVCI6Mn0%3D%7C0%7C%7C%7C&amp;sdata=2HQQL47YpV0Ha8yYUBfQyPsntC83psnGQeRL2U0CkPY%3D&amp;reserved=0" TargetMode="External"/><Relationship Id="rId3" Type="http://schemas.openxmlformats.org/officeDocument/2006/relationships/hyperlink" Target="https://www.helpyouchoose.org/" TargetMode="External"/><Relationship Id="rId21" Type="http://schemas.openxmlformats.org/officeDocument/2006/relationships/hyperlink" Target="https://eur02.safelinks.protection.outlook.com/?url=https%3A%2F%2Fwww.norfolk.gov.uk%2F42124&amp;data=05%7C02%7Cmark.horton3%40norfolk.gov.uk%7C55c4628755df4ea9c36d08dc73335e80%7C1419177e57e04f0faff0fd61b549d10e%7C0%7C0%7C638511911658746317%7CUnknown%7CTWFpbGZsb3d8eyJWIjoiMC4wLjAwMDAiLCJQIjoiV2luMzIiLCJBTiI6Ik1haWwiLCJXVCI6Mn0%3D%7C0%7C%7C%7C&amp;sdata=3%2BixJoMlICzRNpZzhBad8q9A1%2BRktgoVeymyGZi0mwk%3D&amp;reserved=0" TargetMode="External"/><Relationship Id="rId7" Type="http://schemas.openxmlformats.org/officeDocument/2006/relationships/hyperlink" Target="https://www.helpyouchoose.org/information/education-learning" TargetMode="External"/><Relationship Id="rId12" Type="http://schemas.openxmlformats.org/officeDocument/2006/relationships/hyperlink" Target="https://www.helpyouchoose.org/information/apprenticeships-training-for-work" TargetMode="External"/><Relationship Id="rId17" Type="http://schemas.openxmlformats.org/officeDocument/2006/relationships/hyperlink" Target="https://www.apprenticeships.gov.uk/apprentices" TargetMode="External"/><Relationship Id="rId25" Type="http://schemas.openxmlformats.org/officeDocument/2006/relationships/hyperlink" Target="https://eur02.safelinks.protection.outlook.com/?url=https%3A%2F%2Fwww.norfolk.gov.uk%2F38136&amp;data=05%7C02%7Cmark.horton3%40norfolk.gov.uk%7C55c4628755df4ea9c36d08dc73335e80%7C1419177e57e04f0faff0fd61b549d10e%7C0%7C0%7C638511911658780601%7CUnknown%7CTWFpbGZsb3d8eyJWIjoiMC4wLjAwMDAiLCJQIjoiV2luMzIiLCJBTiI6Ik1haWwiLCJXVCI6Mn0%3D%7C0%7C%7C%7C&amp;sdata=WZo%2Fnd5WbhX8uDiGKiGtRL6wFroFGxfcHS%2BRf8gys%2F4%3D&amp;reserved=0" TargetMode="External"/><Relationship Id="rId2" Type="http://schemas.openxmlformats.org/officeDocument/2006/relationships/hyperlink" Target="https://childlawadvice.org.uk/information-pages/participation-of-young-people-in-education-employment-or-training/" TargetMode="External"/><Relationship Id="rId16" Type="http://schemas.openxmlformats.org/officeDocument/2006/relationships/hyperlink" Target="https://www.helpyouchoose.org/information/health-wellbeing" TargetMode="External"/><Relationship Id="rId20" Type="http://schemas.openxmlformats.org/officeDocument/2006/relationships/hyperlink" Target="https://www.gov.uk/children-with-special-educational-needs/extra-SEN-help" TargetMode="External"/><Relationship Id="rId1" Type="http://schemas.openxmlformats.org/officeDocument/2006/relationships/slideLayout" Target="../slideLayouts/slideLayout8.xml"/><Relationship Id="rId6" Type="http://schemas.openxmlformats.org/officeDocument/2006/relationships/hyperlink" Target="https://www.helpyouchoose.org/information/decisions-choices/which-qualification1" TargetMode="External"/><Relationship Id="rId11" Type="http://schemas.openxmlformats.org/officeDocument/2006/relationships/hyperlink" Target="https://www.helpyouchoose.org/information/voluntary-work" TargetMode="External"/><Relationship Id="rId24" Type="http://schemas.openxmlformats.org/officeDocument/2006/relationships/hyperlink" Target="https://eur02.safelinks.protection.outlook.com/?url=https%3A%2F%2Fwww.gov.uk%2Faccess-to-work%2Feligibility&amp;data=05%7C02%7Cmark.horton3%40norfolk.gov.uk%7C55c4628755df4ea9c36d08dc73335e80%7C1419177e57e04f0faff0fd61b549d10e%7C0%7C0%7C638511911658774102%7CUnknown%7CTWFpbGZsb3d8eyJWIjoiMC4wLjAwMDAiLCJQIjoiV2luMzIiLCJBTiI6Ik1haWwiLCJXVCI6Mn0%3D%7C0%7C%7C%7C&amp;sdata=VcvWACbzEg3M6hDrE9lDMdq5wyGASIDKmPveqSvYTs8%3D&amp;reserved=0" TargetMode="External"/><Relationship Id="rId5" Type="http://schemas.openxmlformats.org/officeDocument/2006/relationships/hyperlink" Target="https://www.helpyouchoose.org/information/decisions-choices/choices-16" TargetMode="External"/><Relationship Id="rId15" Type="http://schemas.openxmlformats.org/officeDocument/2006/relationships/hyperlink" Target="https://www.helpyouchoose.org/information/work-experience" TargetMode="External"/><Relationship Id="rId23" Type="http://schemas.openxmlformats.org/officeDocument/2006/relationships/hyperlink" Target="https://eur02.safelinks.protection.outlook.com/?url=https%3A%2F%2Fwww.norfolk.gov.uk%2F42757&amp;data=05%7C02%7Cmark.horton3%40norfolk.gov.uk%7C55c4628755df4ea9c36d08dc73335e80%7C1419177e57e04f0faff0fd61b549d10e%7C0%7C0%7C638511911658758398%7CUnknown%7CTWFpbGZsb3d8eyJWIjoiMC4wLjAwMDAiLCJQIjoiV2luMzIiLCJBTiI6Ik1haWwiLCJXVCI6Mn0%3D%7C0%7C%7C%7C&amp;sdata=s6bjD3lwy1dgwr30OnqUtLwT9EFfrDNvk9CnFkfmg58%3D&amp;reserved=0" TargetMode="External"/><Relationship Id="rId28" Type="http://schemas.openxmlformats.org/officeDocument/2006/relationships/hyperlink" Target="https://www.helpyouchoose.org/send/employment-apprenticeships-traineeships-including-support-into-employment/supported-internships" TargetMode="External"/><Relationship Id="rId10" Type="http://schemas.openxmlformats.org/officeDocument/2006/relationships/hyperlink" Target="https://www.helpyouchoose.org/information/careers-information" TargetMode="External"/><Relationship Id="rId19" Type="http://schemas.openxmlformats.org/officeDocument/2006/relationships/hyperlink" Target="https://www.icanbea.org.uk/" TargetMode="External"/><Relationship Id="rId4" Type="http://schemas.openxmlformats.org/officeDocument/2006/relationships/hyperlink" Target="https://www.helpyouchoose.org/information/decisions-choices/choices-at-13-14" TargetMode="External"/><Relationship Id="rId9" Type="http://schemas.openxmlformats.org/officeDocument/2006/relationships/hyperlink" Target="https://www.helpyouchoose.org/courses/opportunities" TargetMode="External"/><Relationship Id="rId14" Type="http://schemas.openxmlformats.org/officeDocument/2006/relationships/hyperlink" Target="https://www.helpyouchoose.org/send" TargetMode="External"/><Relationship Id="rId22" Type="http://schemas.openxmlformats.org/officeDocument/2006/relationships/hyperlink" Target="https://eur02.safelinks.protection.outlook.com/?url=https%3A%2F%2Fwww.norfolk.gov.uk%2F40929&amp;data=05%7C02%7Cmark.horton3%40norfolk.gov.uk%7C55c4628755df4ea9c36d08dc73335e80%7C1419177e57e04f0faff0fd61b549d10e%7C0%7C0%7C638511911658767120%7CUnknown%7CTWFpbGZsb3d8eyJWIjoiMC4wLjAwMDAiLCJQIjoiV2luMzIiLCJBTiI6Ik1haWwiLCJXVCI6Mn0%3D%7C0%7C%7C%7C&amp;sdata=lZH%2FcJdhRG33bSGfnHK0h5RXiFGvutI%2BPo1biq6fUFg%3D&amp;reserved=0" TargetMode="External"/><Relationship Id="rId27" Type="http://schemas.openxmlformats.org/officeDocument/2006/relationships/hyperlink" Target="https://www.gov.uk/government/publications/supported-internships-for-young-people-with-learning-difficulties/supported-internship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mailto:ademola.ojeniyi@norfolk.gov.uk" TargetMode="External"/><Relationship Id="rId7" Type="http://schemas.openxmlformats.org/officeDocument/2006/relationships/image" Target="../media/image28.png"/><Relationship Id="rId2" Type="http://schemas.openxmlformats.org/officeDocument/2006/relationships/hyperlink" Target="mailto:Mark.horton3@norfolk.gov.uk"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mailto:Roger.allen@norfolk.gov.uk" TargetMode="External"/><Relationship Id="rId4" Type="http://schemas.openxmlformats.org/officeDocument/2006/relationships/hyperlink" Target="mailto:pamela.birt@norfolk.gov.uk"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childlawadvice.org.uk/information-pages/participation-of-young-people-in-education-employment-or-trainin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8B7FD-F029-F746-9354-F3D6F2D5B29A}"/>
              </a:ext>
            </a:extLst>
          </p:cNvPr>
          <p:cNvSpPr>
            <a:spLocks noGrp="1"/>
          </p:cNvSpPr>
          <p:nvPr>
            <p:ph type="title"/>
          </p:nvPr>
        </p:nvSpPr>
        <p:spPr/>
        <p:txBody>
          <a:bodyPr>
            <a:normAutofit fontScale="90000"/>
          </a:bodyPr>
          <a:lstStyle/>
          <a:p>
            <a:r>
              <a:rPr lang="en-US" dirty="0">
                <a:latin typeface="Calibri"/>
                <a:ea typeface="Calibri"/>
                <a:cs typeface="Arial"/>
              </a:rPr>
              <a:t>16-25 Learning and Employment Pathways</a:t>
            </a:r>
          </a:p>
        </p:txBody>
      </p:sp>
      <p:sp>
        <p:nvSpPr>
          <p:cNvPr id="4" name="Text Placeholder 3">
            <a:extLst>
              <a:ext uri="{FF2B5EF4-FFF2-40B4-BE49-F238E27FC236}">
                <a16:creationId xmlns:a16="http://schemas.microsoft.com/office/drawing/2014/main" id="{2B120041-AE32-4048-97A9-CB0005086336}"/>
              </a:ext>
            </a:extLst>
          </p:cNvPr>
          <p:cNvSpPr>
            <a:spLocks noGrp="1"/>
          </p:cNvSpPr>
          <p:nvPr>
            <p:ph type="body" sz="quarter" idx="10"/>
          </p:nvPr>
        </p:nvSpPr>
        <p:spPr>
          <a:xfrm>
            <a:off x="616877" y="4238626"/>
            <a:ext cx="5438857" cy="1416578"/>
          </a:xfrm>
        </p:spPr>
        <p:txBody>
          <a:bodyPr vert="horz" lIns="91440" tIns="45720" rIns="91440" bIns="45720" rtlCol="0" anchor="t">
            <a:normAutofit/>
          </a:bodyPr>
          <a:lstStyle/>
          <a:p>
            <a:r>
              <a:rPr lang="en-US">
                <a:latin typeface="Calibri"/>
                <a:ea typeface="Calibri"/>
                <a:cs typeface="Arial"/>
              </a:rPr>
              <a:t>Thursday 23 May 2024</a:t>
            </a:r>
            <a:endParaRPr lang="en-US">
              <a:latin typeface="Calibri"/>
              <a:ea typeface="Calibri"/>
            </a:endParaRPr>
          </a:p>
        </p:txBody>
      </p:sp>
      <p:pic>
        <p:nvPicPr>
          <p:cNvPr id="15" name="Picture Placeholder 14" descr="A group of students in uniform&#10;&#10;Description automatically generated">
            <a:extLst>
              <a:ext uri="{FF2B5EF4-FFF2-40B4-BE49-F238E27FC236}">
                <a16:creationId xmlns:a16="http://schemas.microsoft.com/office/drawing/2014/main" id="{44B0362B-1B17-37D5-866D-B89578BC04B8}"/>
              </a:ext>
            </a:extLst>
          </p:cNvPr>
          <p:cNvPicPr>
            <a:picLocks noGrp="1" noChangeAspect="1"/>
          </p:cNvPicPr>
          <p:nvPr>
            <p:ph type="pic" sz="quarter" idx="4294967295"/>
          </p:nvPr>
        </p:nvPicPr>
        <p:blipFill>
          <a:blip r:embed="rId2"/>
          <a:srcRect l="10908" r="10908"/>
          <a:stretch/>
        </p:blipFill>
        <p:spPr>
          <a:xfrm>
            <a:off x="6165421" y="457887"/>
            <a:ext cx="5626186" cy="5639788"/>
          </a:xfrm>
          <a:prstGeom prst="ellipse">
            <a:avLst/>
          </a:prstGeom>
          <a:solidFill>
            <a:schemeClr val="bg1">
              <a:lumMod val="65000"/>
            </a:schemeClr>
          </a:solidFill>
          <a:effectLst>
            <a:outerShdw dist="355600" dir="4080000" algn="tl" rotWithShape="0">
              <a:prstClr val="black">
                <a:alpha val="6000"/>
              </a:prstClr>
            </a:outerShdw>
          </a:effectLst>
        </p:spPr>
      </p:pic>
    </p:spTree>
    <p:extLst>
      <p:ext uri="{BB962C8B-B14F-4D97-AF65-F5344CB8AC3E}">
        <p14:creationId xmlns:p14="http://schemas.microsoft.com/office/powerpoint/2010/main" val="220436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Answer - B</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graphicFrame>
        <p:nvGraphicFramePr>
          <p:cNvPr id="3" name="Table 2">
            <a:extLst>
              <a:ext uri="{FF2B5EF4-FFF2-40B4-BE49-F238E27FC236}">
                <a16:creationId xmlns:a16="http://schemas.microsoft.com/office/drawing/2014/main" id="{37505F75-767A-A881-115D-81C21499D2AD}"/>
              </a:ext>
            </a:extLst>
          </p:cNvPr>
          <p:cNvGraphicFramePr>
            <a:graphicFrameLocks noGrp="1"/>
          </p:cNvGraphicFramePr>
          <p:nvPr>
            <p:extLst>
              <p:ext uri="{D42A27DB-BD31-4B8C-83A1-F6EECF244321}">
                <p14:modId xmlns:p14="http://schemas.microsoft.com/office/powerpoint/2010/main" val="1487723734"/>
              </p:ext>
            </p:extLst>
          </p:nvPr>
        </p:nvGraphicFramePr>
        <p:xfrm>
          <a:off x="772297" y="2337486"/>
          <a:ext cx="10238433" cy="1678459"/>
        </p:xfrm>
        <a:graphic>
          <a:graphicData uri="http://schemas.openxmlformats.org/drawingml/2006/table">
            <a:tbl>
              <a:tblPr firstRow="1" bandRow="1">
                <a:tableStyleId>{5C22544A-7EE6-4342-B048-85BDC9FD1C3A}</a:tableStyleId>
              </a:tblPr>
              <a:tblGrid>
                <a:gridCol w="3412811">
                  <a:extLst>
                    <a:ext uri="{9D8B030D-6E8A-4147-A177-3AD203B41FA5}">
                      <a16:colId xmlns:a16="http://schemas.microsoft.com/office/drawing/2014/main" val="137950046"/>
                    </a:ext>
                  </a:extLst>
                </a:gridCol>
                <a:gridCol w="3412811">
                  <a:extLst>
                    <a:ext uri="{9D8B030D-6E8A-4147-A177-3AD203B41FA5}">
                      <a16:colId xmlns:a16="http://schemas.microsoft.com/office/drawing/2014/main" val="236033324"/>
                    </a:ext>
                  </a:extLst>
                </a:gridCol>
                <a:gridCol w="3412811">
                  <a:extLst>
                    <a:ext uri="{9D8B030D-6E8A-4147-A177-3AD203B41FA5}">
                      <a16:colId xmlns:a16="http://schemas.microsoft.com/office/drawing/2014/main" val="1298877226"/>
                    </a:ext>
                  </a:extLst>
                </a:gridCol>
              </a:tblGrid>
              <a:tr h="1678459">
                <a:tc>
                  <a:txBody>
                    <a:bodyPr/>
                    <a:lstStyle/>
                    <a:p>
                      <a:r>
                        <a:rPr lang="en-US" sz="4400">
                          <a:solidFill>
                            <a:schemeClr val="tx1"/>
                          </a:solidFill>
                        </a:rPr>
                        <a:t>8300</a:t>
                      </a:r>
                    </a:p>
                  </a:txBody>
                  <a:tcPr>
                    <a:solidFill>
                      <a:schemeClr val="accent5">
                        <a:lumMod val="20000"/>
                        <a:lumOff val="80000"/>
                      </a:schemeClr>
                    </a:solidFill>
                  </a:tcPr>
                </a:tc>
                <a:tc>
                  <a:txBody>
                    <a:bodyPr/>
                    <a:lstStyle/>
                    <a:p>
                      <a:r>
                        <a:rPr lang="en-US" sz="4400">
                          <a:solidFill>
                            <a:srgbClr val="FF0000"/>
                          </a:solidFill>
                        </a:rPr>
                        <a:t>5474</a:t>
                      </a:r>
                    </a:p>
                  </a:txBody>
                  <a:tcPr>
                    <a:solidFill>
                      <a:schemeClr val="accent5">
                        <a:lumMod val="20000"/>
                        <a:lumOff val="80000"/>
                      </a:schemeClr>
                    </a:solidFill>
                  </a:tcPr>
                </a:tc>
                <a:tc>
                  <a:txBody>
                    <a:bodyPr/>
                    <a:lstStyle/>
                    <a:p>
                      <a:r>
                        <a:rPr lang="en-US" sz="4400">
                          <a:solidFill>
                            <a:schemeClr val="tx1"/>
                          </a:solidFill>
                        </a:rPr>
                        <a:t>3200</a:t>
                      </a:r>
                    </a:p>
                  </a:txBody>
                  <a:tcPr>
                    <a:solidFill>
                      <a:schemeClr val="accent5">
                        <a:lumMod val="20000"/>
                        <a:lumOff val="80000"/>
                      </a:schemeClr>
                    </a:solidFill>
                  </a:tcPr>
                </a:tc>
                <a:extLst>
                  <a:ext uri="{0D108BD9-81ED-4DB2-BD59-A6C34878D82A}">
                    <a16:rowId xmlns:a16="http://schemas.microsoft.com/office/drawing/2014/main" val="3989007880"/>
                  </a:ext>
                </a:extLst>
              </a:tr>
            </a:tbl>
          </a:graphicData>
        </a:graphic>
      </p:graphicFrame>
    </p:spTree>
    <p:extLst>
      <p:ext uri="{BB962C8B-B14F-4D97-AF65-F5344CB8AC3E}">
        <p14:creationId xmlns:p14="http://schemas.microsoft.com/office/powerpoint/2010/main" val="50898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8B7FD-F029-F746-9354-F3D6F2D5B29A}"/>
              </a:ext>
            </a:extLst>
          </p:cNvPr>
          <p:cNvSpPr>
            <a:spLocks noGrp="1"/>
          </p:cNvSpPr>
          <p:nvPr>
            <p:ph type="title"/>
          </p:nvPr>
        </p:nvSpPr>
        <p:spPr>
          <a:xfrm>
            <a:off x="616959" y="390699"/>
            <a:ext cx="8500679" cy="2939185"/>
          </a:xfrm>
        </p:spPr>
        <p:txBody>
          <a:bodyPr>
            <a:normAutofit fontScale="90000"/>
          </a:bodyPr>
          <a:lstStyle/>
          <a:p>
            <a:br>
              <a:rPr lang="en-US" sz="4000" dirty="0">
                <a:latin typeface="Arial"/>
                <a:cs typeface="Arial"/>
              </a:rPr>
            </a:br>
            <a:r>
              <a:rPr lang="en-US" sz="4000" dirty="0">
                <a:latin typeface="Calibri"/>
                <a:ea typeface="Calibri"/>
                <a:cs typeface="Arial"/>
              </a:rPr>
              <a:t>Support for Young People Not in Education Employment or Training (NEET)</a:t>
            </a:r>
            <a:br>
              <a:rPr lang="en-US" sz="4000" dirty="0">
                <a:latin typeface="Calibri"/>
                <a:cs typeface="Arial"/>
              </a:rPr>
            </a:br>
            <a:br>
              <a:rPr lang="en-US" sz="4000" dirty="0">
                <a:latin typeface="Calibri"/>
                <a:cs typeface="Arial"/>
              </a:rPr>
            </a:br>
            <a:r>
              <a:rPr lang="en-US" sz="4000" dirty="0">
                <a:latin typeface="Calibri"/>
                <a:ea typeface="Calibri"/>
                <a:cs typeface="Arial"/>
              </a:rPr>
              <a:t>Apprenticeships</a:t>
            </a:r>
            <a:br>
              <a:rPr lang="en-US" sz="4000" dirty="0">
                <a:cs typeface="Arial"/>
              </a:rPr>
            </a:br>
            <a:br>
              <a:rPr lang="en-US" sz="4000" dirty="0">
                <a:cs typeface="Arial"/>
              </a:rPr>
            </a:br>
            <a:endParaRPr lang="en-US" sz="4000" dirty="0">
              <a:cs typeface="Arial"/>
            </a:endParaRPr>
          </a:p>
        </p:txBody>
      </p:sp>
      <p:sp>
        <p:nvSpPr>
          <p:cNvPr id="4" name="Text Placeholder 3">
            <a:extLst>
              <a:ext uri="{FF2B5EF4-FFF2-40B4-BE49-F238E27FC236}">
                <a16:creationId xmlns:a16="http://schemas.microsoft.com/office/drawing/2014/main" id="{2B120041-AE32-4048-97A9-CB0005086336}"/>
              </a:ext>
            </a:extLst>
          </p:cNvPr>
          <p:cNvSpPr>
            <a:spLocks noGrp="1"/>
          </p:cNvSpPr>
          <p:nvPr>
            <p:ph type="body" sz="quarter" idx="10"/>
          </p:nvPr>
        </p:nvSpPr>
        <p:spPr>
          <a:xfrm>
            <a:off x="709636" y="3689429"/>
            <a:ext cx="9647410" cy="1562343"/>
          </a:xfrm>
        </p:spPr>
        <p:txBody>
          <a:bodyPr vert="horz" lIns="91440" tIns="45720" rIns="91440" bIns="45720" rtlCol="0" anchor="t">
            <a:normAutofit/>
          </a:bodyPr>
          <a:lstStyle/>
          <a:p>
            <a:pPr algn="ctr"/>
            <a:endParaRPr lang="en-US"/>
          </a:p>
          <a:p>
            <a:r>
              <a:rPr lang="en-GB" sz="2400" dirty="0">
                <a:latin typeface="Calibri"/>
                <a:ea typeface="Calibri"/>
                <a:cs typeface="Arial"/>
              </a:rPr>
              <a:t>Sean </a:t>
            </a:r>
            <a:r>
              <a:rPr lang="en-GB" sz="2400" dirty="0" err="1">
                <a:latin typeface="Calibri"/>
                <a:ea typeface="Calibri"/>
                <a:cs typeface="Arial"/>
              </a:rPr>
              <a:t>Ojeniyi</a:t>
            </a:r>
            <a:endParaRPr lang="en-GB" sz="2400" dirty="0" err="1">
              <a:effectLst/>
              <a:latin typeface="Calibri" panose="020F0502020204030204" pitchFamily="34" charset="0"/>
              <a:ea typeface="Calibri" panose="020F0502020204030204" pitchFamily="34" charset="0"/>
            </a:endParaRPr>
          </a:p>
          <a:p>
            <a:pPr algn="ctr"/>
            <a:endParaRPr lang="en-US"/>
          </a:p>
        </p:txBody>
      </p:sp>
      <p:pic>
        <p:nvPicPr>
          <p:cNvPr id="2" name="Picture 1" descr="A logo of a family&#10;&#10;Description automatically generated">
            <a:extLst>
              <a:ext uri="{FF2B5EF4-FFF2-40B4-BE49-F238E27FC236}">
                <a16:creationId xmlns:a16="http://schemas.microsoft.com/office/drawing/2014/main" id="{B1927AE5-D716-4E0B-E248-3459F07EC7A1}"/>
              </a:ext>
            </a:extLst>
          </p:cNvPr>
          <p:cNvPicPr>
            <a:picLocks noChangeAspect="1"/>
          </p:cNvPicPr>
          <p:nvPr/>
        </p:nvPicPr>
        <p:blipFill>
          <a:blip r:embed="rId2"/>
          <a:stretch>
            <a:fillRect/>
          </a:stretch>
        </p:blipFill>
        <p:spPr>
          <a:xfrm>
            <a:off x="9431680" y="516409"/>
            <a:ext cx="2143125" cy="800100"/>
          </a:xfrm>
          <a:prstGeom prst="rect">
            <a:avLst/>
          </a:prstGeom>
        </p:spPr>
      </p:pic>
    </p:spTree>
    <p:extLst>
      <p:ext uri="{BB962C8B-B14F-4D97-AF65-F5344CB8AC3E}">
        <p14:creationId xmlns:p14="http://schemas.microsoft.com/office/powerpoint/2010/main" val="249287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Question</a:t>
            </a:r>
            <a:endParaRPr kumimoji="0" lang="en-US" sz="4000" b="1" i="0" u="none" strike="noStrike" kern="1200" cap="none" spc="0" normalizeH="0" baseline="0" noProof="0" dirty="0">
              <a:ln>
                <a:noFill/>
              </a:ln>
              <a:solidFill>
                <a:srgbClr val="1D2A5A"/>
              </a:solidFill>
              <a:effectLst/>
              <a:uLnTx/>
              <a:uFillTx/>
              <a:latin typeface="Arial" panose="020B0604020202020204" pitchFamily="34" charset="0"/>
              <a:ea typeface="Calibri"/>
              <a:cs typeface="Arial" panose="020B0604020202020204" pitchFamily="34" charset="0"/>
            </a:endParaRPr>
          </a:p>
        </p:txBody>
      </p:sp>
      <p:sp>
        <p:nvSpPr>
          <p:cNvPr id="4" name="TextBox 3">
            <a:extLst>
              <a:ext uri="{FF2B5EF4-FFF2-40B4-BE49-F238E27FC236}">
                <a16:creationId xmlns:a16="http://schemas.microsoft.com/office/drawing/2014/main" id="{0D57A83C-CF21-AEB6-8BF8-D2C570EA38F4}"/>
              </a:ext>
            </a:extLst>
          </p:cNvPr>
          <p:cNvSpPr txBox="1"/>
          <p:nvPr/>
        </p:nvSpPr>
        <p:spPr>
          <a:xfrm>
            <a:off x="597244" y="1940789"/>
            <a:ext cx="910692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latin typeface="Calibri"/>
                <a:ea typeface="Calibri"/>
                <a:cs typeface="Arial"/>
              </a:rPr>
              <a:t>How many of Norfolk’s 16–18-year-olds are </a:t>
            </a:r>
            <a:r>
              <a:rPr lang="en-US" sz="3600" b="1">
                <a:latin typeface="Calibri"/>
                <a:ea typeface="Calibri"/>
                <a:cs typeface="Arial"/>
              </a:rPr>
              <a:t>not</a:t>
            </a:r>
            <a:r>
              <a:rPr lang="en-US" sz="3600">
                <a:latin typeface="Calibri"/>
                <a:ea typeface="Calibri"/>
                <a:cs typeface="Arial"/>
              </a:rPr>
              <a:t> in any education, employment or training?</a:t>
            </a:r>
          </a:p>
          <a:p>
            <a:endParaRPr lang="en-US" sz="3600">
              <a:latin typeface="Calibri"/>
              <a:ea typeface="Calibri"/>
              <a:cs typeface="Arial"/>
            </a:endParaRPr>
          </a:p>
          <a:p>
            <a:r>
              <a:rPr lang="en-US" sz="2400">
                <a:latin typeface="Calibri"/>
                <a:ea typeface="Calibri"/>
                <a:cs typeface="Arial"/>
              </a:rPr>
              <a:t>(A) 915</a:t>
            </a:r>
            <a:r>
              <a:rPr lang="en-US" sz="3600">
                <a:latin typeface="Calibri"/>
                <a:ea typeface="Calibri"/>
                <a:cs typeface="Arial"/>
              </a:rPr>
              <a:t> </a:t>
            </a:r>
            <a:r>
              <a:rPr lang="en-US" sz="2400">
                <a:latin typeface="Calibri"/>
                <a:ea typeface="Calibri"/>
                <a:cs typeface="Arial"/>
              </a:rPr>
              <a:t>(B) 515</a:t>
            </a:r>
            <a:r>
              <a:rPr lang="en-US" sz="3600">
                <a:latin typeface="Calibri"/>
                <a:ea typeface="Calibri"/>
                <a:cs typeface="Arial"/>
              </a:rPr>
              <a:t> </a:t>
            </a:r>
            <a:r>
              <a:rPr lang="en-US" sz="2400">
                <a:latin typeface="Calibri"/>
                <a:ea typeface="Calibri"/>
                <a:cs typeface="Arial"/>
              </a:rPr>
              <a:t>(C) 375</a:t>
            </a:r>
            <a:endParaRPr lang="en-US" sz="3600">
              <a:latin typeface="Calibri"/>
              <a:ea typeface="Calibri"/>
              <a:cs typeface="Arial"/>
            </a:endParaRPr>
          </a:p>
        </p:txBody>
      </p:sp>
      <p:pic>
        <p:nvPicPr>
          <p:cNvPr id="5" name="Picture 4" descr="A white background with black dots&#10;&#10;Description automatically generated">
            <a:extLst>
              <a:ext uri="{FF2B5EF4-FFF2-40B4-BE49-F238E27FC236}">
                <a16:creationId xmlns:a16="http://schemas.microsoft.com/office/drawing/2014/main" id="{A7810B47-F2FC-4726-6898-A740646245C6}"/>
              </a:ext>
            </a:extLst>
          </p:cNvPr>
          <p:cNvPicPr>
            <a:picLocks noChangeAspect="1"/>
          </p:cNvPicPr>
          <p:nvPr/>
        </p:nvPicPr>
        <p:blipFill>
          <a:blip r:embed="rId2"/>
          <a:stretch>
            <a:fillRect/>
          </a:stretch>
        </p:blipFill>
        <p:spPr>
          <a:xfrm>
            <a:off x="4824285" y="3369792"/>
            <a:ext cx="6971269" cy="3485634"/>
          </a:xfrm>
          <a:prstGeom prst="rect">
            <a:avLst/>
          </a:prstGeom>
        </p:spPr>
      </p:pic>
    </p:spTree>
    <p:extLst>
      <p:ext uri="{BB962C8B-B14F-4D97-AF65-F5344CB8AC3E}">
        <p14:creationId xmlns:p14="http://schemas.microsoft.com/office/powerpoint/2010/main" val="69668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Answer - A</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graphicFrame>
        <p:nvGraphicFramePr>
          <p:cNvPr id="3" name="Table 2">
            <a:extLst>
              <a:ext uri="{FF2B5EF4-FFF2-40B4-BE49-F238E27FC236}">
                <a16:creationId xmlns:a16="http://schemas.microsoft.com/office/drawing/2014/main" id="{06B852C8-3081-6575-9873-BE1E83041EE6}"/>
              </a:ext>
            </a:extLst>
          </p:cNvPr>
          <p:cNvGraphicFramePr>
            <a:graphicFrameLocks noGrp="1"/>
          </p:cNvGraphicFramePr>
          <p:nvPr>
            <p:extLst>
              <p:ext uri="{D42A27DB-BD31-4B8C-83A1-F6EECF244321}">
                <p14:modId xmlns:p14="http://schemas.microsoft.com/office/powerpoint/2010/main" val="1833351814"/>
              </p:ext>
            </p:extLst>
          </p:nvPr>
        </p:nvGraphicFramePr>
        <p:xfrm>
          <a:off x="895864" y="2502243"/>
          <a:ext cx="10289913" cy="1246045"/>
        </p:xfrm>
        <a:graphic>
          <a:graphicData uri="http://schemas.openxmlformats.org/drawingml/2006/table">
            <a:tbl>
              <a:tblPr firstRow="1" bandRow="1">
                <a:tableStyleId>{5C22544A-7EE6-4342-B048-85BDC9FD1C3A}</a:tableStyleId>
              </a:tblPr>
              <a:tblGrid>
                <a:gridCol w="3429971">
                  <a:extLst>
                    <a:ext uri="{9D8B030D-6E8A-4147-A177-3AD203B41FA5}">
                      <a16:colId xmlns:a16="http://schemas.microsoft.com/office/drawing/2014/main" val="780590987"/>
                    </a:ext>
                  </a:extLst>
                </a:gridCol>
                <a:gridCol w="3429971">
                  <a:extLst>
                    <a:ext uri="{9D8B030D-6E8A-4147-A177-3AD203B41FA5}">
                      <a16:colId xmlns:a16="http://schemas.microsoft.com/office/drawing/2014/main" val="218828518"/>
                    </a:ext>
                  </a:extLst>
                </a:gridCol>
                <a:gridCol w="3429971">
                  <a:extLst>
                    <a:ext uri="{9D8B030D-6E8A-4147-A177-3AD203B41FA5}">
                      <a16:colId xmlns:a16="http://schemas.microsoft.com/office/drawing/2014/main" val="2553035633"/>
                    </a:ext>
                  </a:extLst>
                </a:gridCol>
              </a:tblGrid>
              <a:tr h="1246045">
                <a:tc>
                  <a:txBody>
                    <a:bodyPr/>
                    <a:lstStyle/>
                    <a:p>
                      <a:r>
                        <a:rPr lang="en-US" sz="4400" b="1">
                          <a:solidFill>
                            <a:srgbClr val="FF0000"/>
                          </a:solidFill>
                        </a:rPr>
                        <a:t>915</a:t>
                      </a:r>
                    </a:p>
                  </a:txBody>
                  <a:tcPr>
                    <a:solidFill>
                      <a:schemeClr val="accent6">
                        <a:lumMod val="20000"/>
                        <a:lumOff val="80000"/>
                      </a:schemeClr>
                    </a:solidFill>
                  </a:tcPr>
                </a:tc>
                <a:tc>
                  <a:txBody>
                    <a:bodyPr/>
                    <a:lstStyle/>
                    <a:p>
                      <a:r>
                        <a:rPr lang="en-US" sz="4400" b="0">
                          <a:solidFill>
                            <a:schemeClr val="tx1"/>
                          </a:solidFill>
                        </a:rPr>
                        <a:t>515</a:t>
                      </a:r>
                    </a:p>
                  </a:txBody>
                  <a:tcPr>
                    <a:solidFill>
                      <a:schemeClr val="accent6">
                        <a:lumMod val="20000"/>
                        <a:lumOff val="80000"/>
                      </a:schemeClr>
                    </a:solidFill>
                  </a:tcPr>
                </a:tc>
                <a:tc>
                  <a:txBody>
                    <a:bodyPr/>
                    <a:lstStyle/>
                    <a:p>
                      <a:r>
                        <a:rPr lang="en-US" sz="4400" b="0">
                          <a:solidFill>
                            <a:schemeClr val="tx1"/>
                          </a:solidFill>
                        </a:rPr>
                        <a:t>375</a:t>
                      </a:r>
                    </a:p>
                  </a:txBody>
                  <a:tcPr>
                    <a:solidFill>
                      <a:schemeClr val="accent6">
                        <a:lumMod val="20000"/>
                        <a:lumOff val="80000"/>
                      </a:schemeClr>
                    </a:solidFill>
                  </a:tcPr>
                </a:tc>
                <a:extLst>
                  <a:ext uri="{0D108BD9-81ED-4DB2-BD59-A6C34878D82A}">
                    <a16:rowId xmlns:a16="http://schemas.microsoft.com/office/drawing/2014/main" val="2825331472"/>
                  </a:ext>
                </a:extLst>
              </a:tr>
            </a:tbl>
          </a:graphicData>
        </a:graphic>
      </p:graphicFrame>
    </p:spTree>
    <p:extLst>
      <p:ext uri="{BB962C8B-B14F-4D97-AF65-F5344CB8AC3E}">
        <p14:creationId xmlns:p14="http://schemas.microsoft.com/office/powerpoint/2010/main" val="2178309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E501-E3E4-8A04-52D4-8956115AAC10}"/>
              </a:ext>
            </a:extLst>
          </p:cNvPr>
          <p:cNvSpPr>
            <a:spLocks noGrp="1"/>
          </p:cNvSpPr>
          <p:nvPr>
            <p:ph type="title" idx="4294967295"/>
          </p:nvPr>
        </p:nvSpPr>
        <p:spPr>
          <a:xfrm>
            <a:off x="833438" y="584200"/>
            <a:ext cx="10072687" cy="633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NCC Guidance Advisers</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sp>
        <p:nvSpPr>
          <p:cNvPr id="3" name="TextBox 2">
            <a:extLst>
              <a:ext uri="{FF2B5EF4-FFF2-40B4-BE49-F238E27FC236}">
                <a16:creationId xmlns:a16="http://schemas.microsoft.com/office/drawing/2014/main" id="{5B45CA2C-3247-1475-782F-FE0214F5EF29}"/>
              </a:ext>
            </a:extLst>
          </p:cNvPr>
          <p:cNvSpPr txBox="1"/>
          <p:nvPr/>
        </p:nvSpPr>
        <p:spPr>
          <a:xfrm>
            <a:off x="839305" y="1717261"/>
            <a:ext cx="10425042"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Font typeface="Arial"/>
              <a:buChar char="•"/>
            </a:pPr>
            <a:r>
              <a:rPr lang="en-GB" sz="2200" kern="1200">
                <a:solidFill>
                  <a:srgbClr val="1D2A5A"/>
                </a:solidFill>
                <a:latin typeface="Calibri"/>
                <a:ea typeface="Calibri"/>
                <a:cs typeface="Arial"/>
              </a:rPr>
              <a:t>NCC Advisers offer a countywide service to 16–19-year-olds who are Not in Education Employment and Training (NEET) and who need support to progress into Further Education, Employment or Training</a:t>
            </a:r>
            <a:endParaRPr lang="en-US" sz="2200">
              <a:latin typeface="Calibri"/>
              <a:ea typeface="Calibri" panose="020F0502020204030204"/>
              <a:cs typeface="Calibri" panose="020F0502020204030204"/>
            </a:endParaRPr>
          </a:p>
          <a:p>
            <a:endParaRPr lang="en-GB" sz="2200">
              <a:solidFill>
                <a:srgbClr val="1D2A5A"/>
              </a:solidFill>
              <a:latin typeface="Calibri"/>
              <a:ea typeface="Calibri"/>
              <a:cs typeface="Arial"/>
            </a:endParaRPr>
          </a:p>
          <a:p>
            <a:pPr marL="342900" indent="-342900">
              <a:buFont typeface="Arial"/>
              <a:buChar char="•"/>
            </a:pPr>
            <a:r>
              <a:rPr lang="en-GB" sz="2200">
                <a:solidFill>
                  <a:srgbClr val="1D2A5A"/>
                </a:solidFill>
                <a:latin typeface="Calibri"/>
                <a:ea typeface="Calibri"/>
                <a:cs typeface="Arial"/>
              </a:rPr>
              <a:t>Guidance Advisers and Young Person's Advisers can offer information, advice and guidance to NEET young people from Year 12 upwards to access Post 16 options</a:t>
            </a:r>
            <a:endParaRPr lang="en-GB" sz="2200">
              <a:latin typeface="Calibri"/>
              <a:ea typeface="Calibri" panose="020F0502020204030204"/>
              <a:cs typeface="Calibri" panose="020F0502020204030204"/>
            </a:endParaRPr>
          </a:p>
          <a:p>
            <a:endParaRPr lang="en-GB" sz="2200">
              <a:solidFill>
                <a:srgbClr val="1D2A5A"/>
              </a:solidFill>
              <a:latin typeface="Calibri"/>
              <a:ea typeface="Calibri"/>
              <a:cs typeface="Arial"/>
            </a:endParaRPr>
          </a:p>
          <a:p>
            <a:pPr marL="342900" indent="-342900">
              <a:buFont typeface="Arial"/>
              <a:buChar char="•"/>
            </a:pPr>
            <a:r>
              <a:rPr lang="en-GB" sz="2200">
                <a:solidFill>
                  <a:srgbClr val="1D2A5A"/>
                </a:solidFill>
                <a:latin typeface="Calibri"/>
                <a:ea typeface="Calibri"/>
                <a:cs typeface="Arial"/>
              </a:rPr>
              <a:t>SEND Advisers offer support to NEET 16- to 25-year-olds who have EHCPs and wish to continue in further education or training</a:t>
            </a:r>
            <a:endParaRPr lang="en-GB" sz="2200">
              <a:latin typeface="Calibri"/>
              <a:ea typeface="Calibri" panose="020F0502020204030204"/>
              <a:cs typeface="Calibri" panose="020F0502020204030204"/>
            </a:endParaRPr>
          </a:p>
          <a:p>
            <a:endParaRPr lang="en-GB" sz="2000">
              <a:solidFill>
                <a:srgbClr val="1D2A5A"/>
              </a:solidFill>
              <a:latin typeface="Arial"/>
              <a:ea typeface="Calibri"/>
              <a:cs typeface="Arial"/>
            </a:endParaRPr>
          </a:p>
          <a:p>
            <a:endParaRPr lang="en-GB" sz="2000">
              <a:solidFill>
                <a:srgbClr val="1D2A5A"/>
              </a:solidFill>
              <a:latin typeface="Arial"/>
              <a:ea typeface="Calibri"/>
              <a:cs typeface="Arial"/>
            </a:endParaRPr>
          </a:p>
        </p:txBody>
      </p:sp>
    </p:spTree>
    <p:extLst>
      <p:ext uri="{BB962C8B-B14F-4D97-AF65-F5344CB8AC3E}">
        <p14:creationId xmlns:p14="http://schemas.microsoft.com/office/powerpoint/2010/main" val="287311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E501-E3E4-8A04-52D4-8956115AAC10}"/>
              </a:ext>
            </a:extLst>
          </p:cNvPr>
          <p:cNvSpPr>
            <a:spLocks noGrp="1"/>
          </p:cNvSpPr>
          <p:nvPr>
            <p:ph type="title" idx="4294967295"/>
          </p:nvPr>
        </p:nvSpPr>
        <p:spPr>
          <a:xfrm>
            <a:off x="833438" y="584200"/>
            <a:ext cx="10072687" cy="633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A journey to Post 16 Provision</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pic>
        <p:nvPicPr>
          <p:cNvPr id="4" name="Picture 3" descr="A road with colorful markers on it&#10;&#10;Description automatically generated">
            <a:extLst>
              <a:ext uri="{FF2B5EF4-FFF2-40B4-BE49-F238E27FC236}">
                <a16:creationId xmlns:a16="http://schemas.microsoft.com/office/drawing/2014/main" id="{7DA70EFC-652B-EB81-7DFC-6E51DDAE6676}"/>
              </a:ext>
            </a:extLst>
          </p:cNvPr>
          <p:cNvPicPr>
            <a:picLocks noChangeAspect="1"/>
          </p:cNvPicPr>
          <p:nvPr/>
        </p:nvPicPr>
        <p:blipFill>
          <a:blip r:embed="rId2"/>
          <a:stretch>
            <a:fillRect/>
          </a:stretch>
        </p:blipFill>
        <p:spPr>
          <a:xfrm>
            <a:off x="0" y="1356995"/>
            <a:ext cx="12192000" cy="4144009"/>
          </a:xfrm>
          <a:prstGeom prst="rect">
            <a:avLst/>
          </a:prstGeom>
        </p:spPr>
      </p:pic>
      <p:sp>
        <p:nvSpPr>
          <p:cNvPr id="5" name="TextBox 4">
            <a:extLst>
              <a:ext uri="{FF2B5EF4-FFF2-40B4-BE49-F238E27FC236}">
                <a16:creationId xmlns:a16="http://schemas.microsoft.com/office/drawing/2014/main" id="{FE632046-5209-C4DB-45D2-7083D5ADC395}"/>
              </a:ext>
            </a:extLst>
          </p:cNvPr>
          <p:cNvSpPr txBox="1"/>
          <p:nvPr/>
        </p:nvSpPr>
        <p:spPr>
          <a:xfrm>
            <a:off x="5287027" y="4645068"/>
            <a:ext cx="11612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Aspiration</a:t>
            </a:r>
            <a:endParaRPr lang="en-US"/>
          </a:p>
        </p:txBody>
      </p:sp>
      <p:sp>
        <p:nvSpPr>
          <p:cNvPr id="6" name="TextBox 5">
            <a:extLst>
              <a:ext uri="{FF2B5EF4-FFF2-40B4-BE49-F238E27FC236}">
                <a16:creationId xmlns:a16="http://schemas.microsoft.com/office/drawing/2014/main" id="{4DC0B979-7335-7ACD-4250-13A3035C3468}"/>
              </a:ext>
            </a:extLst>
          </p:cNvPr>
          <p:cNvSpPr txBox="1"/>
          <p:nvPr/>
        </p:nvSpPr>
        <p:spPr>
          <a:xfrm>
            <a:off x="2369506" y="3053218"/>
            <a:ext cx="13569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Barriers</a:t>
            </a:r>
            <a:endParaRPr lang="en-US"/>
          </a:p>
        </p:txBody>
      </p:sp>
      <p:sp>
        <p:nvSpPr>
          <p:cNvPr id="7" name="TextBox 6">
            <a:extLst>
              <a:ext uri="{FF2B5EF4-FFF2-40B4-BE49-F238E27FC236}">
                <a16:creationId xmlns:a16="http://schemas.microsoft.com/office/drawing/2014/main" id="{D6A99F0E-AAD4-175F-AA5B-39C3A2D82FE0}"/>
              </a:ext>
            </a:extLst>
          </p:cNvPr>
          <p:cNvSpPr txBox="1"/>
          <p:nvPr/>
        </p:nvSpPr>
        <p:spPr>
          <a:xfrm>
            <a:off x="5608006" y="2870547"/>
            <a:ext cx="15918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Transition plan</a:t>
            </a:r>
            <a:endParaRPr lang="en-US"/>
          </a:p>
        </p:txBody>
      </p:sp>
      <p:sp>
        <p:nvSpPr>
          <p:cNvPr id="8" name="TextBox 7">
            <a:extLst>
              <a:ext uri="{FF2B5EF4-FFF2-40B4-BE49-F238E27FC236}">
                <a16:creationId xmlns:a16="http://schemas.microsoft.com/office/drawing/2014/main" id="{0AA79A87-0E63-9EA2-AA1A-806070CCCBCD}"/>
              </a:ext>
            </a:extLst>
          </p:cNvPr>
          <p:cNvSpPr txBox="1"/>
          <p:nvPr/>
        </p:nvSpPr>
        <p:spPr>
          <a:xfrm>
            <a:off x="7633048" y="1957192"/>
            <a:ext cx="13413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Applications</a:t>
            </a:r>
            <a:endParaRPr lang="en-US"/>
          </a:p>
        </p:txBody>
      </p:sp>
      <p:sp>
        <p:nvSpPr>
          <p:cNvPr id="9" name="TextBox 8">
            <a:extLst>
              <a:ext uri="{FF2B5EF4-FFF2-40B4-BE49-F238E27FC236}">
                <a16:creationId xmlns:a16="http://schemas.microsoft.com/office/drawing/2014/main" id="{D17E80A2-E9EC-F98C-E9BC-B976E8DF3C38}"/>
              </a:ext>
            </a:extLst>
          </p:cNvPr>
          <p:cNvSpPr txBox="1"/>
          <p:nvPr/>
        </p:nvSpPr>
        <p:spPr>
          <a:xfrm>
            <a:off x="10474889" y="1711890"/>
            <a:ext cx="12552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Destination</a:t>
            </a:r>
            <a:endParaRPr lang="en-US"/>
          </a:p>
        </p:txBody>
      </p:sp>
    </p:spTree>
    <p:extLst>
      <p:ext uri="{BB962C8B-B14F-4D97-AF65-F5344CB8AC3E}">
        <p14:creationId xmlns:p14="http://schemas.microsoft.com/office/powerpoint/2010/main" val="191789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E501-E3E4-8A04-52D4-8956115AAC10}"/>
              </a:ext>
            </a:extLst>
          </p:cNvPr>
          <p:cNvSpPr>
            <a:spLocks noGrp="1"/>
          </p:cNvSpPr>
          <p:nvPr>
            <p:ph type="title" idx="4294967295"/>
          </p:nvPr>
        </p:nvSpPr>
        <p:spPr>
          <a:xfrm>
            <a:off x="833438" y="584200"/>
            <a:ext cx="10072687" cy="633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A journey to Post 16 Provision</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sp>
        <p:nvSpPr>
          <p:cNvPr id="3" name="TextBox 2">
            <a:extLst>
              <a:ext uri="{FF2B5EF4-FFF2-40B4-BE49-F238E27FC236}">
                <a16:creationId xmlns:a16="http://schemas.microsoft.com/office/drawing/2014/main" id="{A0A7D8FA-E04E-B507-6B31-CFC6140B48DC}"/>
              </a:ext>
            </a:extLst>
          </p:cNvPr>
          <p:cNvSpPr txBox="1"/>
          <p:nvPr/>
        </p:nvSpPr>
        <p:spPr>
          <a:xfrm>
            <a:off x="808972" y="1630993"/>
            <a:ext cx="10895034"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ea typeface="Calibri"/>
                <a:cs typeface="Arial"/>
              </a:rPr>
              <a:t>•</a:t>
            </a:r>
            <a:r>
              <a:rPr lang="en-US" sz="2000">
                <a:solidFill>
                  <a:srgbClr val="1D2A5A"/>
                </a:solidFill>
                <a:latin typeface="Calibri"/>
                <a:ea typeface="Calibri"/>
                <a:cs typeface="Arial"/>
              </a:rPr>
              <a:t>Courses vary from Entry Level to higher Level qualifications in line with young people’s aspirations and needs.</a:t>
            </a:r>
            <a:endParaRPr lang="en-US">
              <a:latin typeface="Calibri"/>
              <a:ea typeface="Calibri"/>
            </a:endParaRPr>
          </a:p>
          <a:p>
            <a:endParaRPr lang="en-US" sz="2000">
              <a:solidFill>
                <a:srgbClr val="1D2A5A"/>
              </a:solidFill>
              <a:latin typeface="Calibri"/>
              <a:ea typeface="Calibri"/>
              <a:cs typeface="Arial"/>
            </a:endParaRPr>
          </a:p>
          <a:p>
            <a:r>
              <a:rPr lang="en-US" sz="2000">
                <a:latin typeface="Calibri"/>
                <a:ea typeface="Calibri"/>
                <a:cs typeface="Arial"/>
              </a:rPr>
              <a:t>•</a:t>
            </a:r>
            <a:r>
              <a:rPr lang="en-US" sz="2000">
                <a:solidFill>
                  <a:srgbClr val="1D2A5A"/>
                </a:solidFill>
                <a:latin typeface="Calibri"/>
                <a:ea typeface="Calibri"/>
                <a:cs typeface="Arial"/>
              </a:rPr>
              <a:t>In some circumstances Inclusive courses may support young people to sustain learning and resilience to transition into vocational courses.</a:t>
            </a:r>
            <a:endParaRPr lang="en-US">
              <a:latin typeface="Calibri"/>
              <a:ea typeface="Calibri"/>
            </a:endParaRPr>
          </a:p>
          <a:p>
            <a:endParaRPr lang="en-US" sz="2000">
              <a:solidFill>
                <a:srgbClr val="1D2A5A"/>
              </a:solidFill>
              <a:latin typeface="Calibri"/>
              <a:ea typeface="Calibri"/>
              <a:cs typeface="Arial"/>
            </a:endParaRPr>
          </a:p>
          <a:p>
            <a:r>
              <a:rPr lang="en-US" sz="2000">
                <a:latin typeface="Calibri"/>
                <a:ea typeface="Calibri"/>
                <a:cs typeface="Arial"/>
              </a:rPr>
              <a:t>•</a:t>
            </a:r>
            <a:r>
              <a:rPr lang="en-US" sz="2000">
                <a:solidFill>
                  <a:srgbClr val="1D2A5A"/>
                </a:solidFill>
                <a:latin typeface="Calibri"/>
                <a:ea typeface="Calibri"/>
                <a:cs typeface="Arial"/>
              </a:rPr>
              <a:t>Full-time College timetable is normally for 3-4 days per week subject to the level of qualification and course young person is pursuing.</a:t>
            </a:r>
            <a:endParaRPr lang="en-US">
              <a:latin typeface="Calibri"/>
              <a:ea typeface="Calibri"/>
            </a:endParaRPr>
          </a:p>
          <a:p>
            <a:endParaRPr lang="en-US" sz="2000">
              <a:solidFill>
                <a:srgbClr val="1D2A5A"/>
              </a:solidFill>
              <a:latin typeface="Calibri"/>
              <a:ea typeface="Calibri"/>
              <a:cs typeface="Arial"/>
            </a:endParaRPr>
          </a:p>
          <a:p>
            <a:r>
              <a:rPr lang="en-US" sz="2000">
                <a:latin typeface="Calibri"/>
                <a:ea typeface="Calibri"/>
                <a:cs typeface="Arial"/>
              </a:rPr>
              <a:t>•</a:t>
            </a:r>
            <a:r>
              <a:rPr lang="en-US" sz="2000">
                <a:solidFill>
                  <a:srgbClr val="1D2A5A"/>
                </a:solidFill>
                <a:latin typeface="Calibri"/>
                <a:ea typeface="Calibri"/>
                <a:cs typeface="Arial"/>
              </a:rPr>
              <a:t>Supported Internships and Apprenticeships</a:t>
            </a:r>
            <a:endParaRPr lang="en-US">
              <a:latin typeface="Calibri"/>
              <a:ea typeface="Calibri"/>
            </a:endParaRPr>
          </a:p>
          <a:p>
            <a:endParaRPr lang="en-US" sz="2000">
              <a:solidFill>
                <a:srgbClr val="1D2A5A"/>
              </a:solidFill>
              <a:latin typeface="Calibri"/>
              <a:ea typeface="Calibri"/>
              <a:cs typeface="Arial"/>
            </a:endParaRPr>
          </a:p>
          <a:p>
            <a:r>
              <a:rPr lang="en-US" sz="2000">
                <a:latin typeface="Calibri"/>
                <a:ea typeface="Calibri"/>
                <a:cs typeface="Arial"/>
              </a:rPr>
              <a:t>•</a:t>
            </a:r>
            <a:r>
              <a:rPr lang="en-US" sz="2000">
                <a:solidFill>
                  <a:srgbClr val="1D2A5A"/>
                </a:solidFill>
                <a:latin typeface="Calibri"/>
                <a:ea typeface="Calibri"/>
                <a:cs typeface="Arial"/>
              </a:rPr>
              <a:t>Get to know educational providers in your locality</a:t>
            </a:r>
            <a:endParaRPr lang="en-US">
              <a:latin typeface="Calibri"/>
              <a:ea typeface="Calibri"/>
            </a:endParaRPr>
          </a:p>
          <a:p>
            <a:pPr algn="l"/>
            <a:endParaRPr lang="en-US">
              <a:cs typeface="Calibri"/>
            </a:endParaRPr>
          </a:p>
        </p:txBody>
      </p:sp>
    </p:spTree>
    <p:extLst>
      <p:ext uri="{BB962C8B-B14F-4D97-AF65-F5344CB8AC3E}">
        <p14:creationId xmlns:p14="http://schemas.microsoft.com/office/powerpoint/2010/main" val="1653604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E501-E3E4-8A04-52D4-8956115AAC10}"/>
              </a:ext>
            </a:extLst>
          </p:cNvPr>
          <p:cNvSpPr>
            <a:spLocks noGrp="1"/>
          </p:cNvSpPr>
          <p:nvPr>
            <p:ph type="title" idx="4294967295"/>
          </p:nvPr>
        </p:nvSpPr>
        <p:spPr>
          <a:xfrm>
            <a:off x="833438" y="584200"/>
            <a:ext cx="10072687" cy="633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A journey to Post 16 Provision</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pic>
        <p:nvPicPr>
          <p:cNvPr id="4" name="Picture 3" descr="Home | City College Norwich">
            <a:extLst>
              <a:ext uri="{FF2B5EF4-FFF2-40B4-BE49-F238E27FC236}">
                <a16:creationId xmlns:a16="http://schemas.microsoft.com/office/drawing/2014/main" id="{DEE6576E-0DCB-FF61-8141-827F46925BDD}"/>
              </a:ext>
            </a:extLst>
          </p:cNvPr>
          <p:cNvPicPr>
            <a:picLocks noChangeAspect="1"/>
          </p:cNvPicPr>
          <p:nvPr/>
        </p:nvPicPr>
        <p:blipFill>
          <a:blip r:embed="rId2"/>
          <a:stretch>
            <a:fillRect/>
          </a:stretch>
        </p:blipFill>
        <p:spPr>
          <a:xfrm>
            <a:off x="1001299" y="1105422"/>
            <a:ext cx="1932662" cy="1860116"/>
          </a:xfrm>
          <a:prstGeom prst="rect">
            <a:avLst/>
          </a:prstGeom>
        </p:spPr>
      </p:pic>
      <p:pic>
        <p:nvPicPr>
          <p:cNvPr id="5" name="Picture 4" descr="East Coast College logo goes to home page">
            <a:extLst>
              <a:ext uri="{FF2B5EF4-FFF2-40B4-BE49-F238E27FC236}">
                <a16:creationId xmlns:a16="http://schemas.microsoft.com/office/drawing/2014/main" id="{07642F04-384F-962D-BB7A-CC1D0472D487}"/>
              </a:ext>
            </a:extLst>
          </p:cNvPr>
          <p:cNvPicPr>
            <a:picLocks noChangeAspect="1"/>
          </p:cNvPicPr>
          <p:nvPr/>
        </p:nvPicPr>
        <p:blipFill>
          <a:blip r:embed="rId3"/>
          <a:stretch>
            <a:fillRect/>
          </a:stretch>
        </p:blipFill>
        <p:spPr>
          <a:xfrm>
            <a:off x="5030882" y="1554507"/>
            <a:ext cx="1242977" cy="815808"/>
          </a:xfrm>
          <a:prstGeom prst="rect">
            <a:avLst/>
          </a:prstGeom>
        </p:spPr>
      </p:pic>
      <p:pic>
        <p:nvPicPr>
          <p:cNvPr id="8" name="Picture 7" descr="College of West Anglia - YouTube">
            <a:extLst>
              <a:ext uri="{FF2B5EF4-FFF2-40B4-BE49-F238E27FC236}">
                <a16:creationId xmlns:a16="http://schemas.microsoft.com/office/drawing/2014/main" id="{D4999AC0-8A73-60F4-5044-7801865143B1}"/>
              </a:ext>
            </a:extLst>
          </p:cNvPr>
          <p:cNvPicPr>
            <a:picLocks noChangeAspect="1"/>
          </p:cNvPicPr>
          <p:nvPr/>
        </p:nvPicPr>
        <p:blipFill>
          <a:blip r:embed="rId4"/>
          <a:stretch>
            <a:fillRect/>
          </a:stretch>
        </p:blipFill>
        <p:spPr>
          <a:xfrm>
            <a:off x="3443874" y="1554271"/>
            <a:ext cx="1243732" cy="941543"/>
          </a:xfrm>
          <a:prstGeom prst="rect">
            <a:avLst/>
          </a:prstGeom>
        </p:spPr>
      </p:pic>
      <p:pic>
        <p:nvPicPr>
          <p:cNvPr id="3" name="Picture 2" descr="A blue and white logo&#10;&#10;Description automatically generated">
            <a:extLst>
              <a:ext uri="{FF2B5EF4-FFF2-40B4-BE49-F238E27FC236}">
                <a16:creationId xmlns:a16="http://schemas.microsoft.com/office/drawing/2014/main" id="{8F1B7852-0587-2BB1-D914-A2E498E0EA74}"/>
              </a:ext>
            </a:extLst>
          </p:cNvPr>
          <p:cNvPicPr>
            <a:picLocks noChangeAspect="1"/>
          </p:cNvPicPr>
          <p:nvPr/>
        </p:nvPicPr>
        <p:blipFill>
          <a:blip r:embed="rId5"/>
          <a:stretch>
            <a:fillRect/>
          </a:stretch>
        </p:blipFill>
        <p:spPr>
          <a:xfrm>
            <a:off x="6471585" y="1445809"/>
            <a:ext cx="1701681" cy="912182"/>
          </a:xfrm>
          <a:prstGeom prst="rect">
            <a:avLst/>
          </a:prstGeom>
        </p:spPr>
      </p:pic>
      <p:pic>
        <p:nvPicPr>
          <p:cNvPr id="6" name="Picture 5" descr="St Eds">
            <a:extLst>
              <a:ext uri="{FF2B5EF4-FFF2-40B4-BE49-F238E27FC236}">
                <a16:creationId xmlns:a16="http://schemas.microsoft.com/office/drawing/2014/main" id="{699DAAA7-AA6F-290C-4870-44FF8558CF71}"/>
              </a:ext>
            </a:extLst>
          </p:cNvPr>
          <p:cNvPicPr>
            <a:picLocks noChangeAspect="1"/>
          </p:cNvPicPr>
          <p:nvPr/>
        </p:nvPicPr>
        <p:blipFill>
          <a:blip r:embed="rId6"/>
          <a:stretch>
            <a:fillRect/>
          </a:stretch>
        </p:blipFill>
        <p:spPr>
          <a:xfrm>
            <a:off x="8176560" y="1462458"/>
            <a:ext cx="1486683" cy="910201"/>
          </a:xfrm>
          <a:prstGeom prst="rect">
            <a:avLst/>
          </a:prstGeom>
        </p:spPr>
      </p:pic>
      <p:graphicFrame>
        <p:nvGraphicFramePr>
          <p:cNvPr id="11" name="TextBox 8">
            <a:extLst>
              <a:ext uri="{FF2B5EF4-FFF2-40B4-BE49-F238E27FC236}">
                <a16:creationId xmlns:a16="http://schemas.microsoft.com/office/drawing/2014/main" id="{D872A820-8597-6E9E-D7ED-F085FD036D1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7942774"/>
              </p:ext>
            </p:extLst>
          </p:nvPr>
        </p:nvGraphicFramePr>
        <p:xfrm>
          <a:off x="572642" y="2489876"/>
          <a:ext cx="11480394" cy="42564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1" name="Picture 80" descr="Access Creative College Events - 1 Upcoming Activities and ...">
            <a:extLst>
              <a:ext uri="{FF2B5EF4-FFF2-40B4-BE49-F238E27FC236}">
                <a16:creationId xmlns:a16="http://schemas.microsoft.com/office/drawing/2014/main" id="{35350E5E-1C07-D04E-2C65-56DF2A9FFF8E}"/>
              </a:ext>
            </a:extLst>
          </p:cNvPr>
          <p:cNvPicPr>
            <a:picLocks noChangeAspect="1"/>
          </p:cNvPicPr>
          <p:nvPr/>
        </p:nvPicPr>
        <p:blipFill>
          <a:blip r:embed="rId12"/>
          <a:stretch>
            <a:fillRect/>
          </a:stretch>
        </p:blipFill>
        <p:spPr>
          <a:xfrm>
            <a:off x="10196512" y="1109662"/>
            <a:ext cx="1159246" cy="1076262"/>
          </a:xfrm>
          <a:prstGeom prst="rect">
            <a:avLst/>
          </a:prstGeom>
        </p:spPr>
      </p:pic>
      <p:pic>
        <p:nvPicPr>
          <p:cNvPr id="54" name="Picture 53" descr="A blue background with white text&#10;&#10;Description automatically generated">
            <a:extLst>
              <a:ext uri="{FF2B5EF4-FFF2-40B4-BE49-F238E27FC236}">
                <a16:creationId xmlns:a16="http://schemas.microsoft.com/office/drawing/2014/main" id="{93C315DE-5762-D235-0F99-B3691C8A5592}"/>
              </a:ext>
            </a:extLst>
          </p:cNvPr>
          <p:cNvPicPr>
            <a:picLocks noChangeAspect="1"/>
          </p:cNvPicPr>
          <p:nvPr/>
        </p:nvPicPr>
        <p:blipFill>
          <a:blip r:embed="rId13"/>
          <a:stretch>
            <a:fillRect/>
          </a:stretch>
        </p:blipFill>
        <p:spPr>
          <a:xfrm>
            <a:off x="142875" y="2962536"/>
            <a:ext cx="3753894" cy="1162572"/>
          </a:xfrm>
          <a:prstGeom prst="rect">
            <a:avLst/>
          </a:prstGeom>
        </p:spPr>
      </p:pic>
    </p:spTree>
    <p:extLst>
      <p:ext uri="{BB962C8B-B14F-4D97-AF65-F5344CB8AC3E}">
        <p14:creationId xmlns:p14="http://schemas.microsoft.com/office/powerpoint/2010/main" val="576042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Question</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sp>
        <p:nvSpPr>
          <p:cNvPr id="4" name="TextBox 3">
            <a:extLst>
              <a:ext uri="{FF2B5EF4-FFF2-40B4-BE49-F238E27FC236}">
                <a16:creationId xmlns:a16="http://schemas.microsoft.com/office/drawing/2014/main" id="{C41964EF-1CB8-79D0-6E8D-C2F59EC2B998}"/>
              </a:ext>
            </a:extLst>
          </p:cNvPr>
          <p:cNvSpPr txBox="1"/>
          <p:nvPr/>
        </p:nvSpPr>
        <p:spPr>
          <a:xfrm>
            <a:off x="597244" y="2162024"/>
            <a:ext cx="790214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Calibri"/>
                <a:ea typeface="Calibri"/>
                <a:cs typeface="Arial"/>
              </a:rPr>
              <a:t>What percentage of young people in Norfolk are on an Apprenticeship?</a:t>
            </a:r>
          </a:p>
          <a:p>
            <a:r>
              <a:rPr lang="en-US" sz="1600" dirty="0">
                <a:latin typeface="Calibri"/>
                <a:ea typeface="Calibri"/>
                <a:cs typeface="Arial"/>
              </a:rPr>
              <a:t>(Core+ Date:  March 2023)</a:t>
            </a:r>
            <a:r>
              <a:rPr lang="en-US" sz="4000" dirty="0">
                <a:latin typeface="Calibri"/>
                <a:ea typeface="Calibri"/>
                <a:cs typeface="Arial"/>
              </a:rPr>
              <a:t> </a:t>
            </a:r>
          </a:p>
          <a:p>
            <a:r>
              <a:rPr lang="en-US" sz="2400" dirty="0">
                <a:latin typeface="Calibri"/>
                <a:ea typeface="Calibri"/>
                <a:cs typeface="Arial"/>
              </a:rPr>
              <a:t>(A) 10%</a:t>
            </a:r>
            <a:r>
              <a:rPr lang="en-US" sz="4000" dirty="0">
                <a:latin typeface="Calibri"/>
                <a:ea typeface="Calibri"/>
                <a:cs typeface="Arial"/>
              </a:rPr>
              <a:t> </a:t>
            </a:r>
            <a:r>
              <a:rPr lang="en-US" sz="2400" dirty="0">
                <a:latin typeface="Calibri"/>
                <a:ea typeface="Calibri"/>
                <a:cs typeface="Arial"/>
              </a:rPr>
              <a:t>(B) 22%</a:t>
            </a:r>
            <a:r>
              <a:rPr lang="en-US" sz="4000" dirty="0">
                <a:latin typeface="Calibri"/>
                <a:ea typeface="Calibri"/>
                <a:cs typeface="Arial"/>
              </a:rPr>
              <a:t> </a:t>
            </a:r>
            <a:r>
              <a:rPr lang="en-US" sz="2400" dirty="0">
                <a:latin typeface="Calibri"/>
                <a:ea typeface="Calibri"/>
                <a:cs typeface="Arial"/>
              </a:rPr>
              <a:t>(C) 6%</a:t>
            </a:r>
            <a:endParaRPr lang="en-US" sz="4000" dirty="0">
              <a:latin typeface="Calibri"/>
              <a:ea typeface="Calibri"/>
              <a:cs typeface="Arial"/>
            </a:endParaRPr>
          </a:p>
        </p:txBody>
      </p:sp>
      <p:pic>
        <p:nvPicPr>
          <p:cNvPr id="5" name="Picture 4" descr="A white background with black and white clouds&#10;&#10;Description automatically generated">
            <a:extLst>
              <a:ext uri="{FF2B5EF4-FFF2-40B4-BE49-F238E27FC236}">
                <a16:creationId xmlns:a16="http://schemas.microsoft.com/office/drawing/2014/main" id="{A2CEDC98-DE38-FE36-5682-F4829BBE96CC}"/>
              </a:ext>
            </a:extLst>
          </p:cNvPr>
          <p:cNvPicPr>
            <a:picLocks noChangeAspect="1"/>
          </p:cNvPicPr>
          <p:nvPr/>
        </p:nvPicPr>
        <p:blipFill>
          <a:blip r:embed="rId2"/>
          <a:stretch>
            <a:fillRect/>
          </a:stretch>
        </p:blipFill>
        <p:spPr>
          <a:xfrm>
            <a:off x="5061123" y="3555144"/>
            <a:ext cx="6744728" cy="3300282"/>
          </a:xfrm>
          <a:prstGeom prst="rect">
            <a:avLst/>
          </a:prstGeom>
        </p:spPr>
      </p:pic>
    </p:spTree>
    <p:extLst>
      <p:ext uri="{BB962C8B-B14F-4D97-AF65-F5344CB8AC3E}">
        <p14:creationId xmlns:p14="http://schemas.microsoft.com/office/powerpoint/2010/main" val="2138897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Answer - C</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graphicFrame>
        <p:nvGraphicFramePr>
          <p:cNvPr id="3" name="Table 2">
            <a:extLst>
              <a:ext uri="{FF2B5EF4-FFF2-40B4-BE49-F238E27FC236}">
                <a16:creationId xmlns:a16="http://schemas.microsoft.com/office/drawing/2014/main" id="{6D3AA283-8C72-6059-57FF-F341B0CD7B36}"/>
              </a:ext>
            </a:extLst>
          </p:cNvPr>
          <p:cNvGraphicFramePr>
            <a:graphicFrameLocks noGrp="1"/>
          </p:cNvGraphicFramePr>
          <p:nvPr>
            <p:extLst>
              <p:ext uri="{D42A27DB-BD31-4B8C-83A1-F6EECF244321}">
                <p14:modId xmlns:p14="http://schemas.microsoft.com/office/powerpoint/2010/main" val="2058117035"/>
              </p:ext>
            </p:extLst>
          </p:nvPr>
        </p:nvGraphicFramePr>
        <p:xfrm>
          <a:off x="751702" y="2296297"/>
          <a:ext cx="10197228" cy="1575404"/>
        </p:xfrm>
        <a:graphic>
          <a:graphicData uri="http://schemas.openxmlformats.org/drawingml/2006/table">
            <a:tbl>
              <a:tblPr firstRow="1" bandRow="1">
                <a:tableStyleId>{5C22544A-7EE6-4342-B048-85BDC9FD1C3A}</a:tableStyleId>
              </a:tblPr>
              <a:tblGrid>
                <a:gridCol w="3399076">
                  <a:extLst>
                    <a:ext uri="{9D8B030D-6E8A-4147-A177-3AD203B41FA5}">
                      <a16:colId xmlns:a16="http://schemas.microsoft.com/office/drawing/2014/main" val="3395080271"/>
                    </a:ext>
                  </a:extLst>
                </a:gridCol>
                <a:gridCol w="3399076">
                  <a:extLst>
                    <a:ext uri="{9D8B030D-6E8A-4147-A177-3AD203B41FA5}">
                      <a16:colId xmlns:a16="http://schemas.microsoft.com/office/drawing/2014/main" val="649241968"/>
                    </a:ext>
                  </a:extLst>
                </a:gridCol>
                <a:gridCol w="3399076">
                  <a:extLst>
                    <a:ext uri="{9D8B030D-6E8A-4147-A177-3AD203B41FA5}">
                      <a16:colId xmlns:a16="http://schemas.microsoft.com/office/drawing/2014/main" val="4212876210"/>
                    </a:ext>
                  </a:extLst>
                </a:gridCol>
              </a:tblGrid>
              <a:tr h="1575404">
                <a:tc>
                  <a:txBody>
                    <a:bodyPr/>
                    <a:lstStyle/>
                    <a:p>
                      <a:r>
                        <a:rPr lang="en-US" sz="4400">
                          <a:solidFill>
                            <a:schemeClr val="tx1"/>
                          </a:solidFill>
                        </a:rPr>
                        <a:t>10%</a:t>
                      </a:r>
                    </a:p>
                  </a:txBody>
                  <a:tcPr>
                    <a:solidFill>
                      <a:schemeClr val="accent4">
                        <a:lumMod val="20000"/>
                        <a:lumOff val="80000"/>
                      </a:schemeClr>
                    </a:solidFill>
                  </a:tcPr>
                </a:tc>
                <a:tc>
                  <a:txBody>
                    <a:bodyPr/>
                    <a:lstStyle/>
                    <a:p>
                      <a:r>
                        <a:rPr lang="en-US" sz="4400">
                          <a:solidFill>
                            <a:schemeClr val="tx1"/>
                          </a:solidFill>
                        </a:rPr>
                        <a:t>22%</a:t>
                      </a:r>
                    </a:p>
                  </a:txBody>
                  <a:tcPr>
                    <a:solidFill>
                      <a:schemeClr val="accent4">
                        <a:lumMod val="20000"/>
                        <a:lumOff val="80000"/>
                      </a:schemeClr>
                    </a:solidFill>
                  </a:tcPr>
                </a:tc>
                <a:tc>
                  <a:txBody>
                    <a:bodyPr/>
                    <a:lstStyle/>
                    <a:p>
                      <a:r>
                        <a:rPr lang="en-US" sz="4400">
                          <a:solidFill>
                            <a:srgbClr val="FF0000"/>
                          </a:solidFill>
                        </a:rPr>
                        <a:t>6%</a:t>
                      </a:r>
                    </a:p>
                  </a:txBody>
                  <a:tcPr>
                    <a:solidFill>
                      <a:schemeClr val="accent4">
                        <a:lumMod val="20000"/>
                        <a:lumOff val="80000"/>
                      </a:schemeClr>
                    </a:solidFill>
                  </a:tcPr>
                </a:tc>
                <a:extLst>
                  <a:ext uri="{0D108BD9-81ED-4DB2-BD59-A6C34878D82A}">
                    <a16:rowId xmlns:a16="http://schemas.microsoft.com/office/drawing/2014/main" val="1957017674"/>
                  </a:ext>
                </a:extLst>
              </a:tr>
            </a:tbl>
          </a:graphicData>
        </a:graphic>
      </p:graphicFrame>
    </p:spTree>
    <p:extLst>
      <p:ext uri="{BB962C8B-B14F-4D97-AF65-F5344CB8AC3E}">
        <p14:creationId xmlns:p14="http://schemas.microsoft.com/office/powerpoint/2010/main" val="383798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body" sz="quarter" idx="10"/>
          </p:nvPr>
        </p:nvSpPr>
        <p:spPr/>
        <p:txBody>
          <a:bodyPr vert="horz" lIns="91440" tIns="45720" rIns="91440" bIns="45720" rtlCol="0" anchor="t">
            <a:normAutofit/>
          </a:bodyPr>
          <a:lstStyle/>
          <a:p>
            <a:r>
              <a:rPr lang="en-US">
                <a:latin typeface="Calibri"/>
                <a:ea typeface="Calibri"/>
                <a:cs typeface="Arial"/>
              </a:rPr>
              <a:t>Question</a:t>
            </a:r>
            <a:endParaRPr lang="en-US">
              <a:ea typeface="Calibri"/>
            </a:endParaRPr>
          </a:p>
        </p:txBody>
      </p:sp>
      <p:sp>
        <p:nvSpPr>
          <p:cNvPr id="4" name="Title 3">
            <a:extLst>
              <a:ext uri="{FF2B5EF4-FFF2-40B4-BE49-F238E27FC236}">
                <a16:creationId xmlns:a16="http://schemas.microsoft.com/office/drawing/2014/main" id="{E87E353E-C6D1-4793-7B9C-DBA8F0C02664}"/>
              </a:ext>
            </a:extLst>
          </p:cNvPr>
          <p:cNvSpPr txBox="1">
            <a:spLocks noGrp="1"/>
          </p:cNvSpPr>
          <p:nvPr>
            <p:ph type="title" idx="4294967295"/>
          </p:nvPr>
        </p:nvSpPr>
        <p:spPr>
          <a:xfrm>
            <a:off x="597244" y="1999307"/>
            <a:ext cx="6893008" cy="29238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lt"/>
                <a:cs typeface="+mn-lt"/>
              </a:rPr>
              <a:t>How many 16–18-year-olds are there in Norfolk?</a:t>
            </a:r>
            <a:r>
              <a:rPr kumimoji="0" lang="en-US" sz="4800" b="0" i="0" u="none" strike="noStrike" kern="1200" cap="none" spc="0" normalizeH="0" baseline="0" noProof="0" dirty="0">
                <a:ln>
                  <a:noFill/>
                </a:ln>
                <a:solidFill>
                  <a:schemeClr val="tx1"/>
                </a:solidFill>
                <a:effectLst/>
                <a:uLnTx/>
                <a:uFillTx/>
                <a:latin typeface="+mn-lt"/>
                <a:ea typeface="+mn-lt"/>
                <a:cs typeface="+mn-lt"/>
              </a:rPr>
              <a:t> </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Calibri"/>
                <a:cs typeface="Calibri"/>
              </a:rPr>
              <a:t>(A) 12,112 (B) 18,710 (C) 25,000</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chemeClr val="tx1"/>
              </a:solidFill>
              <a:effectLst/>
              <a:uLnTx/>
              <a:uFillTx/>
              <a:latin typeface="+mn-lt"/>
              <a:ea typeface="Calibri"/>
              <a:cs typeface="Calibri"/>
            </a:endParaRPr>
          </a:p>
        </p:txBody>
      </p:sp>
      <p:pic>
        <p:nvPicPr>
          <p:cNvPr id="5" name="Picture 4" descr="A white background with black dots&#10;&#10;Description automatically generated">
            <a:extLst>
              <a:ext uri="{FF2B5EF4-FFF2-40B4-BE49-F238E27FC236}">
                <a16:creationId xmlns:a16="http://schemas.microsoft.com/office/drawing/2014/main" id="{95971D07-3995-B5C3-2479-6E72B203CE02}"/>
              </a:ext>
            </a:extLst>
          </p:cNvPr>
          <p:cNvPicPr>
            <a:picLocks noChangeAspect="1"/>
          </p:cNvPicPr>
          <p:nvPr/>
        </p:nvPicPr>
        <p:blipFill>
          <a:blip r:embed="rId2"/>
          <a:stretch>
            <a:fillRect/>
          </a:stretch>
        </p:blipFill>
        <p:spPr>
          <a:xfrm>
            <a:off x="5864312" y="3719898"/>
            <a:ext cx="6044512" cy="3135527"/>
          </a:xfrm>
          <a:prstGeom prst="rect">
            <a:avLst/>
          </a:prstGeom>
        </p:spPr>
      </p:pic>
    </p:spTree>
    <p:extLst>
      <p:ext uri="{BB962C8B-B14F-4D97-AF65-F5344CB8AC3E}">
        <p14:creationId xmlns:p14="http://schemas.microsoft.com/office/powerpoint/2010/main" val="1186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E501-E3E4-8A04-52D4-8956115AAC10}"/>
              </a:ext>
            </a:extLst>
          </p:cNvPr>
          <p:cNvSpPr>
            <a:spLocks noGrp="1"/>
          </p:cNvSpPr>
          <p:nvPr>
            <p:ph type="title" idx="4294967295"/>
          </p:nvPr>
        </p:nvSpPr>
        <p:spPr>
          <a:xfrm>
            <a:off x="833438" y="584200"/>
            <a:ext cx="10072687" cy="633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A journey to Post 16 Provision: Apprenticeships</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pic>
        <p:nvPicPr>
          <p:cNvPr id="6" name="Picture 5" descr="A blue circle with text&#10;&#10;Description automatically generated">
            <a:extLst>
              <a:ext uri="{FF2B5EF4-FFF2-40B4-BE49-F238E27FC236}">
                <a16:creationId xmlns:a16="http://schemas.microsoft.com/office/drawing/2014/main" id="{B31FB0B1-C5A8-0394-5F62-B1AC1488BB14}"/>
              </a:ext>
            </a:extLst>
          </p:cNvPr>
          <p:cNvPicPr>
            <a:picLocks noChangeAspect="1"/>
          </p:cNvPicPr>
          <p:nvPr/>
        </p:nvPicPr>
        <p:blipFill>
          <a:blip r:embed="rId2"/>
          <a:stretch>
            <a:fillRect/>
          </a:stretch>
        </p:blipFill>
        <p:spPr>
          <a:xfrm>
            <a:off x="4287359" y="1504820"/>
            <a:ext cx="1404351" cy="998690"/>
          </a:xfrm>
          <a:prstGeom prst="rect">
            <a:avLst/>
          </a:prstGeom>
        </p:spPr>
      </p:pic>
      <p:pic>
        <p:nvPicPr>
          <p:cNvPr id="8" name="Picture 7" descr="A blue circle with text&#10;&#10;Description automatically generated">
            <a:extLst>
              <a:ext uri="{FF2B5EF4-FFF2-40B4-BE49-F238E27FC236}">
                <a16:creationId xmlns:a16="http://schemas.microsoft.com/office/drawing/2014/main" id="{F4337521-6A2E-F3D0-B336-349F7A744E95}"/>
              </a:ext>
            </a:extLst>
          </p:cNvPr>
          <p:cNvPicPr>
            <a:picLocks noChangeAspect="1"/>
          </p:cNvPicPr>
          <p:nvPr/>
        </p:nvPicPr>
        <p:blipFill>
          <a:blip r:embed="rId3"/>
          <a:stretch>
            <a:fillRect/>
          </a:stretch>
        </p:blipFill>
        <p:spPr>
          <a:xfrm>
            <a:off x="2481523" y="1504819"/>
            <a:ext cx="1508736" cy="998692"/>
          </a:xfrm>
          <a:prstGeom prst="rect">
            <a:avLst/>
          </a:prstGeom>
        </p:spPr>
      </p:pic>
      <p:pic>
        <p:nvPicPr>
          <p:cNvPr id="9" name="Picture 8" descr="A blue circle with text&#10;&#10;Description automatically generated">
            <a:extLst>
              <a:ext uri="{FF2B5EF4-FFF2-40B4-BE49-F238E27FC236}">
                <a16:creationId xmlns:a16="http://schemas.microsoft.com/office/drawing/2014/main" id="{C110ED66-50E0-8F2B-4100-060F07612AFD}"/>
              </a:ext>
            </a:extLst>
          </p:cNvPr>
          <p:cNvPicPr>
            <a:picLocks noChangeAspect="1"/>
          </p:cNvPicPr>
          <p:nvPr/>
        </p:nvPicPr>
        <p:blipFill>
          <a:blip r:embed="rId4"/>
          <a:stretch>
            <a:fillRect/>
          </a:stretch>
        </p:blipFill>
        <p:spPr>
          <a:xfrm>
            <a:off x="7460620" y="1494380"/>
            <a:ext cx="1414791" cy="1009132"/>
          </a:xfrm>
          <a:prstGeom prst="rect">
            <a:avLst/>
          </a:prstGeom>
        </p:spPr>
      </p:pic>
      <p:pic>
        <p:nvPicPr>
          <p:cNvPr id="10" name="Picture 9" descr="A blue circle with text&#10;&#10;Description automatically generated">
            <a:extLst>
              <a:ext uri="{FF2B5EF4-FFF2-40B4-BE49-F238E27FC236}">
                <a16:creationId xmlns:a16="http://schemas.microsoft.com/office/drawing/2014/main" id="{3D9435EC-7F96-888C-B460-495C4E9ED688}"/>
              </a:ext>
            </a:extLst>
          </p:cNvPr>
          <p:cNvPicPr>
            <a:picLocks noChangeAspect="1"/>
          </p:cNvPicPr>
          <p:nvPr/>
        </p:nvPicPr>
        <p:blipFill>
          <a:blip r:embed="rId5"/>
          <a:stretch>
            <a:fillRect/>
          </a:stretch>
        </p:blipFill>
        <p:spPr>
          <a:xfrm>
            <a:off x="5873988" y="1504821"/>
            <a:ext cx="1393915" cy="998692"/>
          </a:xfrm>
          <a:prstGeom prst="rect">
            <a:avLst/>
          </a:prstGeom>
        </p:spPr>
      </p:pic>
      <p:pic>
        <p:nvPicPr>
          <p:cNvPr id="3" name="Picture 2" descr="40,400+ Pound Symbol Stock Photos, Pictures &amp; Royalty-Free ...">
            <a:extLst>
              <a:ext uri="{FF2B5EF4-FFF2-40B4-BE49-F238E27FC236}">
                <a16:creationId xmlns:a16="http://schemas.microsoft.com/office/drawing/2014/main" id="{FA6E2AC6-07B8-BF68-DBE7-FF8712A00CE3}"/>
              </a:ext>
            </a:extLst>
          </p:cNvPr>
          <p:cNvPicPr>
            <a:picLocks noChangeAspect="1"/>
          </p:cNvPicPr>
          <p:nvPr/>
        </p:nvPicPr>
        <p:blipFill>
          <a:blip r:embed="rId6"/>
          <a:stretch>
            <a:fillRect/>
          </a:stretch>
        </p:blipFill>
        <p:spPr>
          <a:xfrm>
            <a:off x="3034690" y="1714239"/>
            <a:ext cx="298017" cy="412839"/>
          </a:xfrm>
          <a:prstGeom prst="rect">
            <a:avLst/>
          </a:prstGeom>
          <a:effectLst>
            <a:outerShdw blurRad="50800" dist="38100" dir="2700000">
              <a:srgbClr val="44546A">
                <a:alpha val="51000"/>
              </a:srgbClr>
            </a:outerShdw>
          </a:effectLst>
        </p:spPr>
      </p:pic>
      <p:sp>
        <p:nvSpPr>
          <p:cNvPr id="4" name="TextBox 3">
            <a:extLst>
              <a:ext uri="{FF2B5EF4-FFF2-40B4-BE49-F238E27FC236}">
                <a16:creationId xmlns:a16="http://schemas.microsoft.com/office/drawing/2014/main" id="{93E31453-58F3-B525-EDAC-8753ED1A7760}"/>
              </a:ext>
            </a:extLst>
          </p:cNvPr>
          <p:cNvSpPr txBox="1"/>
          <p:nvPr/>
        </p:nvSpPr>
        <p:spPr>
          <a:xfrm>
            <a:off x="832459" y="3123678"/>
            <a:ext cx="1109597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Calibri"/>
                <a:ea typeface="Calibri"/>
                <a:cs typeface="Calibri"/>
              </a:rPr>
              <a:t>An apprenticeship is a pathway to a paid job which offers hands-on work experience alongside off-the job training </a:t>
            </a:r>
            <a:endParaRPr lang="en-US">
              <a:latin typeface="Calibri"/>
            </a:endParaRPr>
          </a:p>
          <a:p>
            <a:endParaRPr lang="en-US">
              <a:latin typeface="Calibri"/>
              <a:ea typeface="Calibri"/>
              <a:cs typeface="Calibri"/>
            </a:endParaRPr>
          </a:p>
          <a:p>
            <a:pPr marL="285750" indent="-285750">
              <a:buFont typeface="Arial"/>
              <a:buChar char="•"/>
            </a:pPr>
            <a:r>
              <a:rPr lang="en-US">
                <a:latin typeface="Calibri"/>
                <a:ea typeface="Calibri"/>
                <a:cs typeface="Calibri"/>
              </a:rPr>
              <a:t>Throughout the apprenticeship, most of the apprentice’s time will be spent in the workplace gaining real </a:t>
            </a:r>
            <a:r>
              <a:rPr lang="en-US" b="1">
                <a:latin typeface="Calibri"/>
                <a:ea typeface="Calibri"/>
                <a:cs typeface="Calibri"/>
              </a:rPr>
              <a:t>experience</a:t>
            </a:r>
            <a:r>
              <a:rPr lang="en-US">
                <a:latin typeface="Calibri"/>
                <a:ea typeface="Calibri"/>
                <a:cs typeface="Calibri"/>
              </a:rPr>
              <a:t> with an employer. This time is called ‘on-the-job training’ </a:t>
            </a:r>
            <a:endParaRPr lang="en-US">
              <a:latin typeface="Calibri"/>
              <a:ea typeface="Calibri"/>
              <a:cs typeface="Arial"/>
            </a:endParaRPr>
          </a:p>
          <a:p>
            <a:endParaRPr lang="en-US">
              <a:latin typeface="Calibri"/>
              <a:ea typeface="Calibri"/>
              <a:cs typeface="Arial"/>
            </a:endParaRPr>
          </a:p>
          <a:p>
            <a:pPr marL="285750" indent="-285750">
              <a:buFont typeface="Arial"/>
              <a:buChar char="•"/>
            </a:pPr>
            <a:r>
              <a:rPr lang="en-US">
                <a:latin typeface="Calibri"/>
                <a:ea typeface="Calibri"/>
                <a:cs typeface="Calibri"/>
              </a:rPr>
              <a:t>Some of this time will also be spent with a training provider, who will help apprentice to learn and achieve their </a:t>
            </a:r>
            <a:r>
              <a:rPr lang="en-US" b="1">
                <a:latin typeface="Calibri"/>
                <a:ea typeface="Calibri"/>
                <a:cs typeface="Calibri"/>
              </a:rPr>
              <a:t>qualifications. </a:t>
            </a:r>
            <a:r>
              <a:rPr lang="en-US">
                <a:latin typeface="Calibri"/>
                <a:ea typeface="Calibri"/>
                <a:cs typeface="Calibri"/>
              </a:rPr>
              <a:t>This time is called ‘off-the-job’ training</a:t>
            </a:r>
            <a:endParaRPr lang="en-US">
              <a:latin typeface="Calibri"/>
              <a:ea typeface="Calibri"/>
              <a:cs typeface="Arial"/>
            </a:endParaRPr>
          </a:p>
          <a:p>
            <a:pPr marL="285750" indent="-285750">
              <a:buFont typeface="Arial"/>
              <a:buChar char="•"/>
            </a:pPr>
            <a:endParaRPr lang="en-US">
              <a:latin typeface="Calibri"/>
              <a:ea typeface="Calibri"/>
              <a:cs typeface="Calibri"/>
            </a:endParaRPr>
          </a:p>
          <a:p>
            <a:pPr marL="285750" indent="-285750">
              <a:buFont typeface="Arial"/>
              <a:buChar char="•"/>
            </a:pPr>
            <a:r>
              <a:rPr lang="en-US">
                <a:latin typeface="Calibri"/>
                <a:ea typeface="Calibri"/>
                <a:cs typeface="Calibri"/>
              </a:rPr>
              <a:t>20% of the apprentice's time is spent off-the-job learning.</a:t>
            </a:r>
          </a:p>
          <a:p>
            <a:endParaRPr lang="en-US">
              <a:latin typeface="Arial"/>
              <a:ea typeface="Calibri"/>
              <a:cs typeface="Calibri"/>
            </a:endParaRPr>
          </a:p>
        </p:txBody>
      </p:sp>
    </p:spTree>
    <p:extLst>
      <p:ext uri="{BB962C8B-B14F-4D97-AF65-F5344CB8AC3E}">
        <p14:creationId xmlns:p14="http://schemas.microsoft.com/office/powerpoint/2010/main" val="2153095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E501-E3E4-8A04-52D4-8956115AAC10}"/>
              </a:ext>
            </a:extLst>
          </p:cNvPr>
          <p:cNvSpPr>
            <a:spLocks noGrp="1"/>
          </p:cNvSpPr>
          <p:nvPr>
            <p:ph type="title" idx="4294967295"/>
          </p:nvPr>
        </p:nvSpPr>
        <p:spPr>
          <a:xfrm>
            <a:off x="833438" y="584200"/>
            <a:ext cx="10072687" cy="633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The levels of Apprenticeships</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sp>
        <p:nvSpPr>
          <p:cNvPr id="4" name="TextBox 3">
            <a:extLst>
              <a:ext uri="{FF2B5EF4-FFF2-40B4-BE49-F238E27FC236}">
                <a16:creationId xmlns:a16="http://schemas.microsoft.com/office/drawing/2014/main" id="{93E31453-58F3-B525-EDAC-8753ED1A7760}"/>
              </a:ext>
            </a:extLst>
          </p:cNvPr>
          <p:cNvSpPr txBox="1"/>
          <p:nvPr/>
        </p:nvSpPr>
        <p:spPr>
          <a:xfrm>
            <a:off x="832459" y="3123678"/>
            <a:ext cx="1109597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Calibri"/>
                <a:ea typeface="Calibri"/>
                <a:cs typeface="Calibri"/>
              </a:rPr>
              <a:t>Level 2  apprenticeships provide basic knowledge and skills for specific jobs and are equal to GCSEs</a:t>
            </a:r>
          </a:p>
          <a:p>
            <a:endParaRPr lang="en-US">
              <a:latin typeface="Calibri"/>
              <a:ea typeface="Calibri"/>
              <a:cs typeface="Calibri"/>
            </a:endParaRPr>
          </a:p>
          <a:p>
            <a:pPr marL="285750" indent="-285750">
              <a:buFont typeface="Arial"/>
              <a:buChar char="•"/>
            </a:pPr>
            <a:r>
              <a:rPr lang="en-US">
                <a:latin typeface="Calibri"/>
                <a:ea typeface="Calibri"/>
                <a:cs typeface="Calibri"/>
              </a:rPr>
              <a:t>Level 3 apprenticeships offer more </a:t>
            </a:r>
            <a:r>
              <a:rPr lang="en-US" err="1">
                <a:latin typeface="Calibri"/>
                <a:ea typeface="Calibri"/>
                <a:cs typeface="Calibri"/>
              </a:rPr>
              <a:t>specialised</a:t>
            </a:r>
            <a:r>
              <a:rPr lang="en-US">
                <a:latin typeface="Calibri"/>
                <a:ea typeface="Calibri"/>
                <a:cs typeface="Calibri"/>
              </a:rPr>
              <a:t> knowledge and skills for specific jobs and are equal to A levels</a:t>
            </a:r>
          </a:p>
          <a:p>
            <a:pPr marL="285750" indent="-285750">
              <a:buFont typeface="Arial"/>
              <a:buChar char="•"/>
            </a:pPr>
            <a:endParaRPr lang="en-US">
              <a:latin typeface="Calibri"/>
              <a:ea typeface="Calibri"/>
              <a:cs typeface="Calibri"/>
            </a:endParaRPr>
          </a:p>
          <a:p>
            <a:pPr marL="285750" indent="-285750">
              <a:buFont typeface="Arial"/>
              <a:buChar char="•"/>
            </a:pPr>
            <a:r>
              <a:rPr lang="en-US">
                <a:latin typeface="Calibri"/>
                <a:ea typeface="Calibri"/>
                <a:cs typeface="Calibri"/>
              </a:rPr>
              <a:t>Levels 4 to 7 apprenticeships focus on higher-level professional skills and can be equal to a foundation degree, a Higher National Certificate (HNC), or a Higher National Diploma (HND).</a:t>
            </a:r>
          </a:p>
          <a:p>
            <a:endParaRPr lang="en-US">
              <a:latin typeface="Calibri"/>
              <a:ea typeface="Calibri"/>
              <a:cs typeface="Arial"/>
            </a:endParaRPr>
          </a:p>
          <a:p>
            <a:pPr marL="285750" indent="-285750">
              <a:buFont typeface="Arial"/>
              <a:buChar char="•"/>
            </a:pPr>
            <a:r>
              <a:rPr lang="en-US">
                <a:latin typeface="Calibri"/>
                <a:ea typeface="Calibri"/>
                <a:cs typeface="Calibri"/>
              </a:rPr>
              <a:t>Levels 6 to 7 apprenticeships lead to either a full bachelor's or master's degree. </a:t>
            </a:r>
          </a:p>
          <a:p>
            <a:endParaRPr lang="en-US">
              <a:latin typeface="Arial"/>
              <a:ea typeface="Calibri"/>
              <a:cs typeface="Calibri"/>
            </a:endParaRPr>
          </a:p>
        </p:txBody>
      </p:sp>
      <p:pic>
        <p:nvPicPr>
          <p:cNvPr id="12" name="Picture 11" descr="A blue number in a circle&#10;&#10;Description automatically generated">
            <a:extLst>
              <a:ext uri="{FF2B5EF4-FFF2-40B4-BE49-F238E27FC236}">
                <a16:creationId xmlns:a16="http://schemas.microsoft.com/office/drawing/2014/main" id="{29FC4F89-796D-B323-C97B-C52ECF76F016}"/>
              </a:ext>
            </a:extLst>
          </p:cNvPr>
          <p:cNvPicPr>
            <a:picLocks noChangeAspect="1"/>
          </p:cNvPicPr>
          <p:nvPr/>
        </p:nvPicPr>
        <p:blipFill>
          <a:blip r:embed="rId2"/>
          <a:stretch>
            <a:fillRect/>
          </a:stretch>
        </p:blipFill>
        <p:spPr>
          <a:xfrm>
            <a:off x="1724025" y="1243209"/>
            <a:ext cx="1198324" cy="1240076"/>
          </a:xfrm>
          <a:prstGeom prst="rect">
            <a:avLst/>
          </a:prstGeom>
        </p:spPr>
      </p:pic>
      <p:pic>
        <p:nvPicPr>
          <p:cNvPr id="13" name="Picture 12" descr="A blue number in a circle&#10;&#10;Description automatically generated">
            <a:extLst>
              <a:ext uri="{FF2B5EF4-FFF2-40B4-BE49-F238E27FC236}">
                <a16:creationId xmlns:a16="http://schemas.microsoft.com/office/drawing/2014/main" id="{F4563F60-4B6B-D42E-D57F-CF139DEFB181}"/>
              </a:ext>
            </a:extLst>
          </p:cNvPr>
          <p:cNvPicPr>
            <a:picLocks noChangeAspect="1"/>
          </p:cNvPicPr>
          <p:nvPr/>
        </p:nvPicPr>
        <p:blipFill>
          <a:blip r:embed="rId3"/>
          <a:stretch>
            <a:fillRect/>
          </a:stretch>
        </p:blipFill>
        <p:spPr>
          <a:xfrm>
            <a:off x="3393281" y="1243013"/>
            <a:ext cx="1238250" cy="1228725"/>
          </a:xfrm>
          <a:prstGeom prst="rect">
            <a:avLst/>
          </a:prstGeom>
        </p:spPr>
      </p:pic>
      <p:pic>
        <p:nvPicPr>
          <p:cNvPr id="14" name="Picture 13" descr="A blue number in a circle&#10;&#10;Description automatically generated">
            <a:extLst>
              <a:ext uri="{FF2B5EF4-FFF2-40B4-BE49-F238E27FC236}">
                <a16:creationId xmlns:a16="http://schemas.microsoft.com/office/drawing/2014/main" id="{576E0693-C004-03BD-2162-13517210E024}"/>
              </a:ext>
            </a:extLst>
          </p:cNvPr>
          <p:cNvPicPr>
            <a:picLocks noChangeAspect="1"/>
          </p:cNvPicPr>
          <p:nvPr/>
        </p:nvPicPr>
        <p:blipFill>
          <a:blip r:embed="rId4"/>
          <a:stretch>
            <a:fillRect/>
          </a:stretch>
        </p:blipFill>
        <p:spPr>
          <a:xfrm>
            <a:off x="5247884" y="1222135"/>
            <a:ext cx="1238250" cy="1228725"/>
          </a:xfrm>
          <a:prstGeom prst="rect">
            <a:avLst/>
          </a:prstGeom>
        </p:spPr>
      </p:pic>
      <p:pic>
        <p:nvPicPr>
          <p:cNvPr id="15" name="Picture 14" descr="A blue number in a circle&#10;&#10;Description automatically generated">
            <a:extLst>
              <a:ext uri="{FF2B5EF4-FFF2-40B4-BE49-F238E27FC236}">
                <a16:creationId xmlns:a16="http://schemas.microsoft.com/office/drawing/2014/main" id="{F46AD0D8-10B0-33C0-3825-018FE3FC15D7}"/>
              </a:ext>
            </a:extLst>
          </p:cNvPr>
          <p:cNvPicPr>
            <a:picLocks noChangeAspect="1"/>
          </p:cNvPicPr>
          <p:nvPr/>
        </p:nvPicPr>
        <p:blipFill>
          <a:blip r:embed="rId5"/>
          <a:stretch>
            <a:fillRect/>
          </a:stretch>
        </p:blipFill>
        <p:spPr>
          <a:xfrm>
            <a:off x="6476576" y="1222494"/>
            <a:ext cx="1219200" cy="1219200"/>
          </a:xfrm>
          <a:prstGeom prst="rect">
            <a:avLst/>
          </a:prstGeom>
        </p:spPr>
      </p:pic>
      <p:pic>
        <p:nvPicPr>
          <p:cNvPr id="16" name="Picture 15" descr="A blue number in a circle&#10;&#10;Description automatically generated">
            <a:extLst>
              <a:ext uri="{FF2B5EF4-FFF2-40B4-BE49-F238E27FC236}">
                <a16:creationId xmlns:a16="http://schemas.microsoft.com/office/drawing/2014/main" id="{324B1243-C3B7-19BA-948B-BA8B723F4FA7}"/>
              </a:ext>
            </a:extLst>
          </p:cNvPr>
          <p:cNvPicPr>
            <a:picLocks noChangeAspect="1"/>
          </p:cNvPicPr>
          <p:nvPr/>
        </p:nvPicPr>
        <p:blipFill>
          <a:blip r:embed="rId6"/>
          <a:stretch>
            <a:fillRect/>
          </a:stretch>
        </p:blipFill>
        <p:spPr>
          <a:xfrm>
            <a:off x="8447762" y="1211697"/>
            <a:ext cx="1228725" cy="1228725"/>
          </a:xfrm>
          <a:prstGeom prst="rect">
            <a:avLst/>
          </a:prstGeom>
        </p:spPr>
      </p:pic>
      <p:pic>
        <p:nvPicPr>
          <p:cNvPr id="17" name="Picture 16" descr="A blue number in a circle&#10;&#10;Description automatically generated">
            <a:extLst>
              <a:ext uri="{FF2B5EF4-FFF2-40B4-BE49-F238E27FC236}">
                <a16:creationId xmlns:a16="http://schemas.microsoft.com/office/drawing/2014/main" id="{34B5E663-932F-99F1-9D00-F301F62762C1}"/>
              </a:ext>
            </a:extLst>
          </p:cNvPr>
          <p:cNvPicPr>
            <a:picLocks noChangeAspect="1"/>
          </p:cNvPicPr>
          <p:nvPr/>
        </p:nvPicPr>
        <p:blipFill>
          <a:blip r:embed="rId7"/>
          <a:stretch>
            <a:fillRect/>
          </a:stretch>
        </p:blipFill>
        <p:spPr>
          <a:xfrm>
            <a:off x="9681770" y="1222135"/>
            <a:ext cx="1228725" cy="1228725"/>
          </a:xfrm>
          <a:prstGeom prst="rect">
            <a:avLst/>
          </a:prstGeom>
        </p:spPr>
      </p:pic>
      <p:sp>
        <p:nvSpPr>
          <p:cNvPr id="18" name="TextBox 17">
            <a:extLst>
              <a:ext uri="{FF2B5EF4-FFF2-40B4-BE49-F238E27FC236}">
                <a16:creationId xmlns:a16="http://schemas.microsoft.com/office/drawing/2014/main" id="{082414A8-E871-00B9-CB2E-13B2408A7091}"/>
              </a:ext>
            </a:extLst>
          </p:cNvPr>
          <p:cNvSpPr txBox="1"/>
          <p:nvPr/>
        </p:nvSpPr>
        <p:spPr>
          <a:xfrm>
            <a:off x="1116211" y="2559844"/>
            <a:ext cx="209847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ea typeface="Calibri"/>
                <a:cs typeface="Calibri"/>
              </a:rPr>
              <a:t>Intermediate Level 2</a:t>
            </a:r>
            <a:endParaRPr lang="en-US" sz="1600">
              <a:latin typeface="Arial"/>
            </a:endParaRPr>
          </a:p>
        </p:txBody>
      </p:sp>
      <p:sp>
        <p:nvSpPr>
          <p:cNvPr id="21" name="TextBox 20">
            <a:extLst>
              <a:ext uri="{FF2B5EF4-FFF2-40B4-BE49-F238E27FC236}">
                <a16:creationId xmlns:a16="http://schemas.microsoft.com/office/drawing/2014/main" id="{E113A897-C04E-C74D-D199-0D72CA2566BF}"/>
              </a:ext>
            </a:extLst>
          </p:cNvPr>
          <p:cNvSpPr txBox="1"/>
          <p:nvPr/>
        </p:nvSpPr>
        <p:spPr>
          <a:xfrm>
            <a:off x="3392466" y="2560007"/>
            <a:ext cx="185541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ea typeface="Calibri"/>
                <a:cs typeface="Calibri"/>
              </a:rPr>
              <a:t>Advanced Level 3</a:t>
            </a:r>
            <a:endParaRPr lang="en-US" sz="1600">
              <a:latin typeface="Arial"/>
            </a:endParaRPr>
          </a:p>
        </p:txBody>
      </p:sp>
      <p:sp>
        <p:nvSpPr>
          <p:cNvPr id="24" name="TextBox 23">
            <a:extLst>
              <a:ext uri="{FF2B5EF4-FFF2-40B4-BE49-F238E27FC236}">
                <a16:creationId xmlns:a16="http://schemas.microsoft.com/office/drawing/2014/main" id="{362DF7E8-4511-023D-9EF6-0226F9F12053}"/>
              </a:ext>
            </a:extLst>
          </p:cNvPr>
          <p:cNvSpPr txBox="1"/>
          <p:nvPr/>
        </p:nvSpPr>
        <p:spPr>
          <a:xfrm>
            <a:off x="5253103" y="2562616"/>
            <a:ext cx="31080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ea typeface="Calibri"/>
                <a:cs typeface="Calibri"/>
              </a:rPr>
              <a:t>Higher apprenticeship Level 4- 7</a:t>
            </a:r>
          </a:p>
          <a:p>
            <a:endParaRPr lang="en-US" sz="1600">
              <a:ea typeface="Calibri"/>
              <a:cs typeface="Calibri"/>
            </a:endParaRPr>
          </a:p>
        </p:txBody>
      </p:sp>
      <p:sp>
        <p:nvSpPr>
          <p:cNvPr id="25" name="TextBox 24">
            <a:extLst>
              <a:ext uri="{FF2B5EF4-FFF2-40B4-BE49-F238E27FC236}">
                <a16:creationId xmlns:a16="http://schemas.microsoft.com/office/drawing/2014/main" id="{67EE4437-3F70-D0B7-1346-7279EB3B6ECB}"/>
              </a:ext>
            </a:extLst>
          </p:cNvPr>
          <p:cNvSpPr txBox="1"/>
          <p:nvPr/>
        </p:nvSpPr>
        <p:spPr>
          <a:xfrm>
            <a:off x="8444630" y="2562617"/>
            <a:ext cx="343160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ea typeface="Calibri"/>
                <a:cs typeface="Calibri"/>
              </a:rPr>
              <a:t>Degree Apprenticeship Level 6 &amp; 7</a:t>
            </a:r>
            <a:endParaRPr lang="en-US" sz="1600">
              <a:latin typeface="Arial"/>
              <a:cs typeface="Arial"/>
            </a:endParaRPr>
          </a:p>
        </p:txBody>
      </p:sp>
    </p:spTree>
    <p:extLst>
      <p:ext uri="{BB962C8B-B14F-4D97-AF65-F5344CB8AC3E}">
        <p14:creationId xmlns:p14="http://schemas.microsoft.com/office/powerpoint/2010/main" val="193075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E501-E3E4-8A04-52D4-8956115AAC10}"/>
              </a:ext>
            </a:extLst>
          </p:cNvPr>
          <p:cNvSpPr>
            <a:spLocks noGrp="1"/>
          </p:cNvSpPr>
          <p:nvPr>
            <p:ph type="title" idx="4294967295"/>
          </p:nvPr>
        </p:nvSpPr>
        <p:spPr>
          <a:xfrm>
            <a:off x="833438" y="584200"/>
            <a:ext cx="10072687" cy="633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Participation of young people in education, employment or training</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sp>
        <p:nvSpPr>
          <p:cNvPr id="5" name="TextBox 4">
            <a:extLst>
              <a:ext uri="{FF2B5EF4-FFF2-40B4-BE49-F238E27FC236}">
                <a16:creationId xmlns:a16="http://schemas.microsoft.com/office/drawing/2014/main" id="{47E44820-5292-1541-B1A0-B9754FFD0468}"/>
              </a:ext>
            </a:extLst>
          </p:cNvPr>
          <p:cNvSpPr txBox="1"/>
          <p:nvPr/>
        </p:nvSpPr>
        <p:spPr>
          <a:xfrm>
            <a:off x="900308" y="1539657"/>
            <a:ext cx="1079065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ea typeface="Calibri"/>
                <a:cs typeface="Calibri"/>
              </a:rPr>
              <a:t>What are the options available for young people in participation age group 16-18 years old?</a:t>
            </a:r>
          </a:p>
          <a:p>
            <a:endParaRPr lang="en-US" sz="2000" dirty="0">
              <a:latin typeface="Calibri"/>
              <a:ea typeface="Calibri"/>
              <a:cs typeface="Calibri"/>
            </a:endParaRPr>
          </a:p>
          <a:p>
            <a:pPr marL="285750" indent="-285750">
              <a:buFont typeface="Arial"/>
              <a:buChar char="•"/>
            </a:pPr>
            <a:r>
              <a:rPr lang="en-US" sz="2000" dirty="0">
                <a:latin typeface="Calibri"/>
                <a:ea typeface="Calibri"/>
                <a:cs typeface="Calibri"/>
              </a:rPr>
              <a:t>Option one is to study full time at school, college or with a training provider. The definition of full-time participation is at least 540 hours a year, this is around 18 hours per week.</a:t>
            </a:r>
          </a:p>
          <a:p>
            <a:pPr marL="285750" indent="-285750">
              <a:buFont typeface="Arial"/>
              <a:buChar char="•"/>
            </a:pPr>
            <a:endParaRPr lang="en-US" sz="2000" dirty="0">
              <a:latin typeface="Calibri"/>
              <a:ea typeface="Calibri"/>
              <a:cs typeface="Calibri"/>
            </a:endParaRPr>
          </a:p>
          <a:p>
            <a:pPr marL="285750" indent="-285750">
              <a:buFont typeface="Arial"/>
              <a:buChar char="•"/>
            </a:pPr>
            <a:r>
              <a:rPr lang="en-US" sz="2000" dirty="0">
                <a:latin typeface="Calibri"/>
                <a:ea typeface="Calibri"/>
                <a:cs typeface="Calibri"/>
              </a:rPr>
              <a:t>Option two is full-time employment or volunteering (full-time is counted as more than 20 hours a week) combined with part-time study or training. </a:t>
            </a:r>
          </a:p>
          <a:p>
            <a:pPr marL="285750" indent="-285750">
              <a:buFont typeface="Arial"/>
              <a:buChar char="•"/>
            </a:pPr>
            <a:endParaRPr lang="en-US" sz="2000" dirty="0">
              <a:latin typeface="Calibri"/>
              <a:ea typeface="Calibri"/>
              <a:cs typeface="Calibri"/>
            </a:endParaRPr>
          </a:p>
          <a:p>
            <a:pPr marL="285750" indent="-285750">
              <a:buFont typeface="Arial"/>
              <a:buChar char="•"/>
            </a:pPr>
            <a:r>
              <a:rPr lang="en-US" sz="2000" dirty="0">
                <a:latin typeface="Calibri"/>
                <a:ea typeface="Calibri"/>
                <a:cs typeface="Calibri"/>
              </a:rPr>
              <a:t>Option three is to </a:t>
            </a:r>
            <a:r>
              <a:rPr lang="en-US" sz="2000" dirty="0" err="1">
                <a:latin typeface="Calibri"/>
                <a:ea typeface="Calibri"/>
                <a:cs typeface="Calibri"/>
              </a:rPr>
              <a:t>enrol</a:t>
            </a:r>
            <a:r>
              <a:rPr lang="en-US" sz="2000" dirty="0">
                <a:latin typeface="Calibri"/>
                <a:ea typeface="Calibri"/>
                <a:cs typeface="Calibri"/>
              </a:rPr>
              <a:t> in an apprenticeship or a supported internship </a:t>
            </a:r>
          </a:p>
          <a:p>
            <a:pPr marL="285750" indent="-285750">
              <a:buFont typeface="Arial"/>
              <a:buChar char="•"/>
            </a:pPr>
            <a:endParaRPr lang="en-US" sz="2000" dirty="0">
              <a:latin typeface="Calibri"/>
              <a:ea typeface="Calibri"/>
              <a:cs typeface="Calibri"/>
            </a:endParaRPr>
          </a:p>
          <a:p>
            <a:pPr marL="285750" indent="-285750">
              <a:buFont typeface="Arial"/>
              <a:buChar char="•"/>
            </a:pPr>
            <a:r>
              <a:rPr lang="en-US" sz="2000" b="1" dirty="0">
                <a:latin typeface="Calibri"/>
                <a:ea typeface="Calibri"/>
                <a:cs typeface="Calibri"/>
              </a:rPr>
              <a:t>Positive Activity</a:t>
            </a:r>
            <a:r>
              <a:rPr lang="en-US" sz="2000" dirty="0">
                <a:latin typeface="Calibri"/>
                <a:ea typeface="Calibri"/>
                <a:cs typeface="Calibri"/>
              </a:rPr>
              <a:t> is to support the interests and wellbeing of young people who are not ready to pursue education, employment or training options.</a:t>
            </a:r>
          </a:p>
        </p:txBody>
      </p:sp>
    </p:spTree>
    <p:extLst>
      <p:ext uri="{BB962C8B-B14F-4D97-AF65-F5344CB8AC3E}">
        <p14:creationId xmlns:p14="http://schemas.microsoft.com/office/powerpoint/2010/main" val="2720062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8B7FD-F029-F746-9354-F3D6F2D5B29A}"/>
              </a:ext>
            </a:extLst>
          </p:cNvPr>
          <p:cNvSpPr>
            <a:spLocks noGrp="1"/>
          </p:cNvSpPr>
          <p:nvPr>
            <p:ph type="title"/>
          </p:nvPr>
        </p:nvSpPr>
        <p:spPr>
          <a:xfrm>
            <a:off x="616959" y="390699"/>
            <a:ext cx="5143761" cy="2094807"/>
          </a:xfrm>
        </p:spPr>
        <p:txBody>
          <a:bodyPr/>
          <a:lstStyle/>
          <a:p>
            <a:r>
              <a:rPr lang="en-US" dirty="0">
                <a:latin typeface="Calibri"/>
                <a:ea typeface="Calibri"/>
                <a:cs typeface="Calibri"/>
              </a:rPr>
              <a:t>Supported Internships</a:t>
            </a:r>
          </a:p>
        </p:txBody>
      </p:sp>
      <p:sp>
        <p:nvSpPr>
          <p:cNvPr id="4" name="Text Placeholder 3">
            <a:extLst>
              <a:ext uri="{FF2B5EF4-FFF2-40B4-BE49-F238E27FC236}">
                <a16:creationId xmlns:a16="http://schemas.microsoft.com/office/drawing/2014/main" id="{2B120041-AE32-4048-97A9-CB0005086336}"/>
              </a:ext>
            </a:extLst>
          </p:cNvPr>
          <p:cNvSpPr>
            <a:spLocks noGrp="1"/>
          </p:cNvSpPr>
          <p:nvPr>
            <p:ph type="body" sz="quarter" idx="10"/>
          </p:nvPr>
        </p:nvSpPr>
        <p:spPr>
          <a:xfrm>
            <a:off x="5013906" y="2567024"/>
            <a:ext cx="5343140" cy="2684748"/>
          </a:xfrm>
        </p:spPr>
        <p:txBody>
          <a:bodyPr vert="horz" lIns="91440" tIns="45720" rIns="91440" bIns="45720" rtlCol="0" anchor="t">
            <a:normAutofit/>
          </a:bodyPr>
          <a:lstStyle/>
          <a:p>
            <a:pPr algn="ctr"/>
            <a:endParaRPr lang="en-US"/>
          </a:p>
          <a:p>
            <a:pPr algn="ctr"/>
            <a:r>
              <a:rPr lang="en-GB" sz="2400" dirty="0">
                <a:effectLst/>
                <a:latin typeface="Calibri"/>
                <a:ea typeface="Calibri"/>
                <a:cs typeface="Arial"/>
              </a:rPr>
              <a:t>A government backed initiative that supports young people with disabilities to develop the skills and qualities employers value through a combination of workplace experience and classroom-based learning.</a:t>
            </a:r>
          </a:p>
          <a:p>
            <a:pPr algn="ctr"/>
            <a:endParaRPr lang="en-US"/>
          </a:p>
        </p:txBody>
      </p:sp>
      <p:pic>
        <p:nvPicPr>
          <p:cNvPr id="2" name="Picture 1" descr="A logo of a family&#10;&#10;Description automatically generated">
            <a:extLst>
              <a:ext uri="{FF2B5EF4-FFF2-40B4-BE49-F238E27FC236}">
                <a16:creationId xmlns:a16="http://schemas.microsoft.com/office/drawing/2014/main" id="{B1927AE5-D716-4E0B-E248-3459F07EC7A1}"/>
              </a:ext>
            </a:extLst>
          </p:cNvPr>
          <p:cNvPicPr>
            <a:picLocks noChangeAspect="1"/>
          </p:cNvPicPr>
          <p:nvPr/>
        </p:nvPicPr>
        <p:blipFill>
          <a:blip r:embed="rId2"/>
          <a:stretch>
            <a:fillRect/>
          </a:stretch>
        </p:blipFill>
        <p:spPr>
          <a:xfrm>
            <a:off x="9431680" y="516409"/>
            <a:ext cx="2143125" cy="800100"/>
          </a:xfrm>
          <a:prstGeom prst="rect">
            <a:avLst/>
          </a:prstGeom>
        </p:spPr>
      </p:pic>
    </p:spTree>
    <p:extLst>
      <p:ext uri="{BB962C8B-B14F-4D97-AF65-F5344CB8AC3E}">
        <p14:creationId xmlns:p14="http://schemas.microsoft.com/office/powerpoint/2010/main" val="4269333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Question – Supported Internships</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pic>
        <p:nvPicPr>
          <p:cNvPr id="4" name="Picture 3">
            <a:extLst>
              <a:ext uri="{FF2B5EF4-FFF2-40B4-BE49-F238E27FC236}">
                <a16:creationId xmlns:a16="http://schemas.microsoft.com/office/drawing/2014/main" id="{CF4C5D9A-757A-9258-2A65-C0D1D6F891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70041" y="3596332"/>
            <a:ext cx="6518189" cy="3259094"/>
          </a:xfrm>
          <a:prstGeom prst="rect">
            <a:avLst/>
          </a:prstGeom>
        </p:spPr>
      </p:pic>
      <p:sp>
        <p:nvSpPr>
          <p:cNvPr id="3" name="TextBox 2">
            <a:extLst>
              <a:ext uri="{FF2B5EF4-FFF2-40B4-BE49-F238E27FC236}">
                <a16:creationId xmlns:a16="http://schemas.microsoft.com/office/drawing/2014/main" id="{211D589D-DB66-76F5-2E0D-63B4E7FD31F7}"/>
              </a:ext>
            </a:extLst>
          </p:cNvPr>
          <p:cNvSpPr txBox="1"/>
          <p:nvPr/>
        </p:nvSpPr>
        <p:spPr>
          <a:xfrm>
            <a:off x="597243" y="1844606"/>
            <a:ext cx="952911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Calibri"/>
                <a:ea typeface="Calibri"/>
                <a:cs typeface="Calibri"/>
              </a:rPr>
              <a:t>When were Supported Internships introduced for young people with SEND?</a:t>
            </a:r>
            <a:r>
              <a:rPr lang="en-US" sz="3600"/>
              <a:t> </a:t>
            </a:r>
          </a:p>
          <a:p>
            <a:endParaRPr lang="en-US" sz="3600">
              <a:ea typeface="Calibri"/>
              <a:cs typeface="Calibri"/>
            </a:endParaRPr>
          </a:p>
          <a:p>
            <a:pPr marL="571500" indent="-571500">
              <a:buFont typeface="Calibri"/>
              <a:buChar char="-"/>
            </a:pPr>
            <a:r>
              <a:rPr lang="en-US" sz="3600">
                <a:ea typeface="Calibri"/>
                <a:cs typeface="Calibri"/>
              </a:rPr>
              <a:t>2003</a:t>
            </a:r>
          </a:p>
          <a:p>
            <a:pPr marL="571500" indent="-571500">
              <a:buFont typeface="Calibri"/>
              <a:buChar char="-"/>
            </a:pPr>
            <a:r>
              <a:rPr lang="en-US" sz="3600">
                <a:ea typeface="Calibri"/>
                <a:cs typeface="Calibri"/>
              </a:rPr>
              <a:t>2013</a:t>
            </a:r>
          </a:p>
          <a:p>
            <a:pPr marL="571500" indent="-571500">
              <a:buFont typeface="Calibri"/>
              <a:buChar char="-"/>
            </a:pPr>
            <a:r>
              <a:rPr lang="en-US" sz="3600">
                <a:ea typeface="Calibri"/>
                <a:cs typeface="Calibri"/>
              </a:rPr>
              <a:t>2023</a:t>
            </a:r>
          </a:p>
        </p:txBody>
      </p:sp>
    </p:spTree>
    <p:extLst>
      <p:ext uri="{BB962C8B-B14F-4D97-AF65-F5344CB8AC3E}">
        <p14:creationId xmlns:p14="http://schemas.microsoft.com/office/powerpoint/2010/main" val="2696719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Answer B</a:t>
            </a:r>
            <a:endParaRPr kumimoji="0" lang="en-US" sz="4000" b="1" i="0" u="none" strike="noStrike" kern="1200" cap="none" spc="0" normalizeH="0" baseline="0" noProof="0" dirty="0">
              <a:ln>
                <a:noFill/>
              </a:ln>
              <a:solidFill>
                <a:srgbClr val="1D2A5A"/>
              </a:solidFill>
              <a:effectLst/>
              <a:uLnTx/>
              <a:uFillTx/>
              <a:latin typeface="Arial" panose="020B0604020202020204" pitchFamily="34" charset="0"/>
              <a:ea typeface="Calibri"/>
              <a:cs typeface="Arial" panose="020B0604020202020204" pitchFamily="34" charset="0"/>
            </a:endParaRPr>
          </a:p>
        </p:txBody>
      </p:sp>
      <p:graphicFrame>
        <p:nvGraphicFramePr>
          <p:cNvPr id="3" name="Table 2">
            <a:extLst>
              <a:ext uri="{FF2B5EF4-FFF2-40B4-BE49-F238E27FC236}">
                <a16:creationId xmlns:a16="http://schemas.microsoft.com/office/drawing/2014/main" id="{CB51597B-FB3F-53F3-09EB-1033CB2198D5}"/>
              </a:ext>
            </a:extLst>
          </p:cNvPr>
          <p:cNvGraphicFramePr>
            <a:graphicFrameLocks noGrp="1"/>
          </p:cNvGraphicFramePr>
          <p:nvPr>
            <p:extLst>
              <p:ext uri="{D42A27DB-BD31-4B8C-83A1-F6EECF244321}">
                <p14:modId xmlns:p14="http://schemas.microsoft.com/office/powerpoint/2010/main" val="785492033"/>
              </p:ext>
            </p:extLst>
          </p:nvPr>
        </p:nvGraphicFramePr>
        <p:xfrm>
          <a:off x="545756" y="2347783"/>
          <a:ext cx="11000469" cy="1771135"/>
        </p:xfrm>
        <a:graphic>
          <a:graphicData uri="http://schemas.openxmlformats.org/drawingml/2006/table">
            <a:tbl>
              <a:tblPr firstRow="1" bandRow="1">
                <a:tableStyleId>{5C22544A-7EE6-4342-B048-85BDC9FD1C3A}</a:tableStyleId>
              </a:tblPr>
              <a:tblGrid>
                <a:gridCol w="3666823">
                  <a:extLst>
                    <a:ext uri="{9D8B030D-6E8A-4147-A177-3AD203B41FA5}">
                      <a16:colId xmlns:a16="http://schemas.microsoft.com/office/drawing/2014/main" val="1373340548"/>
                    </a:ext>
                  </a:extLst>
                </a:gridCol>
                <a:gridCol w="3666823">
                  <a:extLst>
                    <a:ext uri="{9D8B030D-6E8A-4147-A177-3AD203B41FA5}">
                      <a16:colId xmlns:a16="http://schemas.microsoft.com/office/drawing/2014/main" val="823691950"/>
                    </a:ext>
                  </a:extLst>
                </a:gridCol>
                <a:gridCol w="3666823">
                  <a:extLst>
                    <a:ext uri="{9D8B030D-6E8A-4147-A177-3AD203B41FA5}">
                      <a16:colId xmlns:a16="http://schemas.microsoft.com/office/drawing/2014/main" val="631809169"/>
                    </a:ext>
                  </a:extLst>
                </a:gridCol>
              </a:tblGrid>
              <a:tr h="1771135">
                <a:tc>
                  <a:txBody>
                    <a:bodyPr/>
                    <a:lstStyle/>
                    <a:p>
                      <a:r>
                        <a:rPr lang="en-US" sz="4400">
                          <a:solidFill>
                            <a:schemeClr val="tx1"/>
                          </a:solidFill>
                        </a:rPr>
                        <a:t>2003</a:t>
                      </a:r>
                    </a:p>
                  </a:txBody>
                  <a:tcPr>
                    <a:solidFill>
                      <a:schemeClr val="accent6">
                        <a:lumMod val="20000"/>
                        <a:lumOff val="80000"/>
                      </a:schemeClr>
                    </a:solidFill>
                  </a:tcPr>
                </a:tc>
                <a:tc>
                  <a:txBody>
                    <a:bodyPr/>
                    <a:lstStyle/>
                    <a:p>
                      <a:r>
                        <a:rPr lang="en-US" sz="4400">
                          <a:solidFill>
                            <a:srgbClr val="FF0000"/>
                          </a:solidFill>
                        </a:rPr>
                        <a:t>2013</a:t>
                      </a:r>
                    </a:p>
                  </a:txBody>
                  <a:tcPr>
                    <a:solidFill>
                      <a:schemeClr val="accent6">
                        <a:lumMod val="20000"/>
                        <a:lumOff val="80000"/>
                      </a:schemeClr>
                    </a:solidFill>
                  </a:tcPr>
                </a:tc>
                <a:tc>
                  <a:txBody>
                    <a:bodyPr/>
                    <a:lstStyle/>
                    <a:p>
                      <a:r>
                        <a:rPr lang="en-US" sz="4400">
                          <a:solidFill>
                            <a:schemeClr val="tx1"/>
                          </a:solidFill>
                        </a:rPr>
                        <a:t>2023</a:t>
                      </a:r>
                    </a:p>
                  </a:txBody>
                  <a:tcPr>
                    <a:solidFill>
                      <a:schemeClr val="accent6">
                        <a:lumMod val="20000"/>
                        <a:lumOff val="80000"/>
                      </a:schemeClr>
                    </a:solidFill>
                  </a:tcPr>
                </a:tc>
                <a:extLst>
                  <a:ext uri="{0D108BD9-81ED-4DB2-BD59-A6C34878D82A}">
                    <a16:rowId xmlns:a16="http://schemas.microsoft.com/office/drawing/2014/main" val="2194033373"/>
                  </a:ext>
                </a:extLst>
              </a:tr>
            </a:tbl>
          </a:graphicData>
        </a:graphic>
      </p:graphicFrame>
    </p:spTree>
    <p:extLst>
      <p:ext uri="{BB962C8B-B14F-4D97-AF65-F5344CB8AC3E}">
        <p14:creationId xmlns:p14="http://schemas.microsoft.com/office/powerpoint/2010/main" val="2326263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7F26-5268-AD44-A85B-A32A665B3839}"/>
              </a:ext>
            </a:extLst>
          </p:cNvPr>
          <p:cNvSpPr>
            <a:spLocks noGrp="1"/>
          </p:cNvSpPr>
          <p:nvPr>
            <p:ph type="title" idx="4294967295"/>
          </p:nvPr>
        </p:nvSpPr>
        <p:spPr>
          <a:xfrm>
            <a:off x="593725" y="584200"/>
            <a:ext cx="10312400" cy="546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Arial"/>
                <a:ea typeface="+mn-ea"/>
                <a:cs typeface="Arial"/>
              </a:rPr>
              <a:t>What is a Supported Internship</a:t>
            </a:r>
          </a:p>
        </p:txBody>
      </p:sp>
      <p:sp>
        <p:nvSpPr>
          <p:cNvPr id="3" name="Text Placeholder 2">
            <a:extLst>
              <a:ext uri="{FF2B5EF4-FFF2-40B4-BE49-F238E27FC236}">
                <a16:creationId xmlns:a16="http://schemas.microsoft.com/office/drawing/2014/main" id="{D7270899-7577-7946-8C11-D00894087C66}"/>
              </a:ext>
            </a:extLst>
          </p:cNvPr>
          <p:cNvSpPr>
            <a:spLocks noGrp="1"/>
          </p:cNvSpPr>
          <p:nvPr>
            <p:ph type="body" sz="quarter" idx="11"/>
          </p:nvPr>
        </p:nvSpPr>
        <p:spPr>
          <a:xfrm>
            <a:off x="593725" y="1296785"/>
            <a:ext cx="10312400" cy="4197927"/>
          </a:xfrm>
        </p:spPr>
        <p:txBody>
          <a:bodyPr vert="horz" lIns="91440" tIns="45720" rIns="91440" bIns="45720" rtlCol="0" anchor="t">
            <a:normAutofit/>
          </a:bodyPr>
          <a:lstStyle/>
          <a:p>
            <a:pPr marL="285750" indent="-285750">
              <a:buFont typeface="Arial" panose="020B0604020202020204" pitchFamily="34" charset="0"/>
              <a:buChar char="•"/>
            </a:pPr>
            <a:r>
              <a:rPr lang="en-GB" sz="1800" dirty="0">
                <a:solidFill>
                  <a:schemeClr val="tx1"/>
                </a:solidFill>
                <a:latin typeface="Arial"/>
                <a:cs typeface="Arial"/>
              </a:rPr>
              <a:t>They are a partnership between an education provider and an employer with the aim that the young person will be ready to take on paid employment.</a:t>
            </a:r>
          </a:p>
          <a:p>
            <a:pPr marL="285750" indent="-285750">
              <a:buChar char="•"/>
            </a:pPr>
            <a:endParaRPr lang="en-GB" sz="1800" dirty="0">
              <a:solidFill>
                <a:schemeClr val="tx1"/>
              </a:solidFill>
            </a:endParaRPr>
          </a:p>
          <a:p>
            <a:pPr marL="285750" indent="-285750">
              <a:buChar char="•"/>
            </a:pPr>
            <a:r>
              <a:rPr lang="en-GB" sz="1800" dirty="0">
                <a:solidFill>
                  <a:schemeClr val="tx1"/>
                </a:solidFill>
                <a:latin typeface="Arial"/>
                <a:cs typeface="Arial"/>
              </a:rPr>
              <a:t> A young person with SEND who has an EHCP is placed in an agreed role with an employer for a period of six months to a year.</a:t>
            </a:r>
          </a:p>
          <a:p>
            <a:pPr marL="285750" indent="-285750">
              <a:buChar char="•"/>
            </a:pPr>
            <a:endParaRPr lang="en-GB" sz="1800" dirty="0">
              <a:solidFill>
                <a:schemeClr val="tx1"/>
              </a:solidFill>
            </a:endParaRPr>
          </a:p>
          <a:p>
            <a:pPr marL="285750" indent="-285750">
              <a:buChar char="•"/>
            </a:pPr>
            <a:r>
              <a:rPr lang="en-GB" sz="1800" dirty="0">
                <a:solidFill>
                  <a:schemeClr val="tx1"/>
                </a:solidFill>
                <a:latin typeface="Arial"/>
                <a:cs typeface="Arial"/>
              </a:rPr>
              <a:t>Both the employer and the young person have the support of a Job Coach before, during and after the internship.</a:t>
            </a:r>
          </a:p>
          <a:p>
            <a:pPr marL="285750" indent="-285750">
              <a:buChar char="•"/>
            </a:pPr>
            <a:endParaRPr lang="en-GB" sz="1800" dirty="0">
              <a:solidFill>
                <a:schemeClr val="tx1"/>
              </a:solidFill>
            </a:endParaRPr>
          </a:p>
          <a:p>
            <a:pPr marL="285750" indent="-285750">
              <a:buChar char="•"/>
            </a:pPr>
            <a:r>
              <a:rPr lang="en-GB" sz="1800" dirty="0">
                <a:solidFill>
                  <a:schemeClr val="tx1"/>
                </a:solidFill>
                <a:latin typeface="Arial"/>
                <a:cs typeface="Arial"/>
              </a:rPr>
              <a:t>The young person continues with English, Maths &amp; employability skills.</a:t>
            </a:r>
          </a:p>
          <a:p>
            <a:pPr marL="285750" indent="-285750">
              <a:buChar char="•"/>
            </a:pPr>
            <a:endParaRPr lang="en-GB" sz="1800" dirty="0">
              <a:solidFill>
                <a:schemeClr val="tx1"/>
              </a:solidFill>
            </a:endParaRPr>
          </a:p>
          <a:p>
            <a:pPr marL="285750" indent="-285750">
              <a:buChar char="•"/>
            </a:pPr>
            <a:r>
              <a:rPr lang="en-GB" sz="1800" dirty="0">
                <a:solidFill>
                  <a:schemeClr val="tx1"/>
                </a:solidFill>
                <a:latin typeface="Arial"/>
                <a:cs typeface="Arial"/>
              </a:rPr>
              <a:t>The job coach will if needed assist with any adaptations.</a:t>
            </a:r>
          </a:p>
          <a:p>
            <a:endParaRPr lang="en-GB" sz="1800" dirty="0">
              <a:solidFill>
                <a:schemeClr val="tx1"/>
              </a:solidFill>
              <a:latin typeface="Arial" panose="020B0604020202020204" pitchFamily="34" charset="0"/>
              <a:cs typeface="Arial" panose="020B0604020202020204" pitchFamily="34" charset="0"/>
            </a:endParaRPr>
          </a:p>
          <a:p>
            <a:pPr lvl="0"/>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77477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7F26-5268-AD44-A85B-A32A665B3839}"/>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Arial"/>
                <a:ea typeface="+mn-ea"/>
                <a:cs typeface="Arial"/>
              </a:rPr>
              <a:t>The Job Coach</a:t>
            </a:r>
          </a:p>
        </p:txBody>
      </p:sp>
      <p:sp>
        <p:nvSpPr>
          <p:cNvPr id="3" name="Text Placeholder 2">
            <a:extLst>
              <a:ext uri="{FF2B5EF4-FFF2-40B4-BE49-F238E27FC236}">
                <a16:creationId xmlns:a16="http://schemas.microsoft.com/office/drawing/2014/main" id="{D7270899-7577-7946-8C11-D00894087C66}"/>
              </a:ext>
            </a:extLst>
          </p:cNvPr>
          <p:cNvSpPr>
            <a:spLocks noGrp="1"/>
          </p:cNvSpPr>
          <p:nvPr>
            <p:ph type="body" sz="quarter" idx="11"/>
          </p:nvPr>
        </p:nvSpPr>
        <p:spPr>
          <a:xfrm>
            <a:off x="593725" y="1296785"/>
            <a:ext cx="10312400" cy="4197927"/>
          </a:xfrm>
        </p:spPr>
        <p:txBody>
          <a:bodyPr vert="horz" lIns="91440" tIns="45720" rIns="91440" bIns="45720" rtlCol="0" anchor="t">
            <a:normAutofit/>
          </a:bodyPr>
          <a:lstStyle/>
          <a:p>
            <a:pPr marL="342900" lvl="0" indent="-342900">
              <a:buFont typeface="Arial" panose="05050102010706020507" pitchFamily="18" charset="2"/>
              <a:buChar char="•"/>
            </a:pPr>
            <a:endParaRPr lang="en-GB" sz="2000">
              <a:ea typeface="Calibri" panose="020F0502020204030204" pitchFamily="34" charset="0"/>
            </a:endParaRPr>
          </a:p>
          <a:p>
            <a:pPr marL="285750" indent="-285750">
              <a:buChar char="•"/>
            </a:pPr>
            <a:r>
              <a:rPr lang="en-GB" sz="1800">
                <a:solidFill>
                  <a:schemeClr val="tx1"/>
                </a:solidFill>
                <a:latin typeface="Arial"/>
                <a:cs typeface="Arial"/>
              </a:rPr>
              <a:t> Is provided by the education provider </a:t>
            </a:r>
            <a:endParaRPr lang="en-GB" sz="1800">
              <a:solidFill>
                <a:schemeClr val="tx1"/>
              </a:solidFill>
            </a:endParaRPr>
          </a:p>
          <a:p>
            <a:pPr marL="285750" indent="-285750">
              <a:buChar char="•"/>
            </a:pPr>
            <a:r>
              <a:rPr lang="en-GB" sz="1800">
                <a:solidFill>
                  <a:schemeClr val="tx1"/>
                </a:solidFill>
                <a:latin typeface="Arial"/>
                <a:cs typeface="Arial"/>
              </a:rPr>
              <a:t> Works with the employer to identify the appropriate role within the business</a:t>
            </a:r>
            <a:endParaRPr lang="en-GB" sz="1800">
              <a:solidFill>
                <a:schemeClr val="tx1"/>
              </a:solidFill>
            </a:endParaRPr>
          </a:p>
          <a:p>
            <a:pPr marL="285750" indent="-285750">
              <a:buChar char="•"/>
            </a:pPr>
            <a:r>
              <a:rPr lang="en-GB" sz="1800">
                <a:solidFill>
                  <a:schemeClr val="tx1"/>
                </a:solidFill>
                <a:latin typeface="Arial"/>
                <a:ea typeface="Calibri"/>
                <a:cs typeface="Arial"/>
              </a:rPr>
              <a:t> Learns the role ready to train the intern using TSI (Training in Systematic Instruction)</a:t>
            </a:r>
          </a:p>
          <a:p>
            <a:pPr marL="285750" indent="-285750">
              <a:buChar char="•"/>
            </a:pPr>
            <a:r>
              <a:rPr lang="en-GB" sz="1800">
                <a:solidFill>
                  <a:schemeClr val="tx1"/>
                </a:solidFill>
                <a:latin typeface="Arial"/>
                <a:ea typeface="Calibri"/>
                <a:cs typeface="Arial"/>
              </a:rPr>
              <a:t> Identifies and addresses skills development and works on these with the intern</a:t>
            </a:r>
          </a:p>
          <a:p>
            <a:pPr marL="285750" indent="-285750">
              <a:buChar char="•"/>
            </a:pPr>
            <a:r>
              <a:rPr lang="en-GB" sz="1800">
                <a:solidFill>
                  <a:schemeClr val="tx1"/>
                </a:solidFill>
                <a:latin typeface="Arial"/>
                <a:ea typeface="Calibri"/>
                <a:cs typeface="Arial"/>
              </a:rPr>
              <a:t> Is easy to contact for both the intern and the employer</a:t>
            </a:r>
          </a:p>
          <a:p>
            <a:pPr marL="285750" indent="-285750">
              <a:buChar char="•"/>
            </a:pPr>
            <a:r>
              <a:rPr lang="en-GB" sz="1800">
                <a:solidFill>
                  <a:schemeClr val="tx1"/>
                </a:solidFill>
                <a:latin typeface="Arial"/>
                <a:ea typeface="Calibri"/>
                <a:cs typeface="Arial"/>
              </a:rPr>
              <a:t> Visits regularly, before the internship starts and all through internship period</a:t>
            </a:r>
          </a:p>
          <a:p>
            <a:pPr marL="285750" indent="-285750">
              <a:buChar char="•"/>
            </a:pPr>
            <a:r>
              <a:rPr lang="en-GB" sz="1800">
                <a:solidFill>
                  <a:schemeClr val="tx1"/>
                </a:solidFill>
                <a:latin typeface="Arial"/>
                <a:ea typeface="Calibri"/>
                <a:cs typeface="Arial"/>
              </a:rPr>
              <a:t> Ensures interns are meeting workplace standards, liaising with the workplace mentor</a:t>
            </a:r>
          </a:p>
          <a:p>
            <a:pPr marL="285750" lvl="0" indent="-285750">
              <a:buChar char="•"/>
            </a:pPr>
            <a:r>
              <a:rPr lang="en-GB" sz="1800">
                <a:solidFill>
                  <a:schemeClr val="tx1"/>
                </a:solidFill>
                <a:latin typeface="Arial"/>
                <a:ea typeface="Calibri"/>
                <a:cs typeface="Arial"/>
              </a:rPr>
              <a:t>Addresses any issues that may occur either with the intern or with the employer</a:t>
            </a:r>
          </a:p>
          <a:p>
            <a:pPr lvl="0"/>
            <a:endParaRPr lang="en-GB" sz="1800">
              <a:effectLst/>
              <a:ea typeface="Calibri" panose="020F0502020204030204" pitchFamily="34" charset="0"/>
            </a:endParaRPr>
          </a:p>
          <a:p>
            <a:endParaRPr lang="en-US"/>
          </a:p>
        </p:txBody>
      </p:sp>
    </p:spTree>
    <p:extLst>
      <p:ext uri="{BB962C8B-B14F-4D97-AF65-F5344CB8AC3E}">
        <p14:creationId xmlns:p14="http://schemas.microsoft.com/office/powerpoint/2010/main" val="3339109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7F26-5268-AD44-A85B-A32A665B3839}"/>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Arial"/>
                <a:ea typeface="+mn-ea"/>
                <a:cs typeface="Arial"/>
              </a:rPr>
              <a:t>The Intern</a:t>
            </a:r>
          </a:p>
        </p:txBody>
      </p:sp>
      <p:sp>
        <p:nvSpPr>
          <p:cNvPr id="3" name="Text Placeholder 2">
            <a:extLst>
              <a:ext uri="{FF2B5EF4-FFF2-40B4-BE49-F238E27FC236}">
                <a16:creationId xmlns:a16="http://schemas.microsoft.com/office/drawing/2014/main" id="{D7270899-7577-7946-8C11-D00894087C66}"/>
              </a:ext>
            </a:extLst>
          </p:cNvPr>
          <p:cNvSpPr>
            <a:spLocks noGrp="1"/>
          </p:cNvSpPr>
          <p:nvPr>
            <p:ph type="body" sz="quarter" idx="11"/>
          </p:nvPr>
        </p:nvSpPr>
        <p:spPr>
          <a:xfrm>
            <a:off x="593725" y="1296785"/>
            <a:ext cx="10312400" cy="4197927"/>
          </a:xfrm>
        </p:spPr>
        <p:txBody>
          <a:bodyPr vert="horz" lIns="91440" tIns="45720" rIns="91440" bIns="45720" rtlCol="0" anchor="t">
            <a:normAutofit/>
          </a:bodyPr>
          <a:lstStyle/>
          <a:p>
            <a:pPr marL="342900" lvl="0" indent="-342900">
              <a:buFont typeface="Arial" panose="05050102010706020507" pitchFamily="18" charset="2"/>
              <a:buChar char="•"/>
            </a:pPr>
            <a:endParaRPr lang="en-GB" sz="2000">
              <a:latin typeface="Calibri" panose="020F0502020204030204" pitchFamily="34" charset="0"/>
              <a:ea typeface="Calibri" panose="020F0502020204030204" pitchFamily="34" charset="0"/>
              <a:cs typeface="Times New Roman" panose="02020603050405020304" pitchFamily="18" charset="0"/>
            </a:endParaRPr>
          </a:p>
          <a:p>
            <a:pPr marL="285750" indent="-285750">
              <a:buChar char="•"/>
            </a:pPr>
            <a:r>
              <a:rPr lang="en-GB" sz="1800">
                <a:solidFill>
                  <a:srgbClr val="404040"/>
                </a:solidFill>
                <a:latin typeface="Calibri"/>
                <a:ea typeface="Trebuchet MS" panose="020B0603020202020204" pitchFamily="34" charset="0"/>
                <a:cs typeface="Arial"/>
              </a:rPr>
              <a:t> </a:t>
            </a:r>
            <a:r>
              <a:rPr lang="en-GB" sz="1800">
                <a:solidFill>
                  <a:schemeClr val="tx1"/>
                </a:solidFill>
                <a:latin typeface="Arial"/>
                <a:ea typeface="Trebuchet MS" panose="020B0603020202020204" pitchFamily="34" charset="0"/>
                <a:cs typeface="Arial"/>
              </a:rPr>
              <a:t>Must w</a:t>
            </a:r>
            <a:r>
              <a:rPr lang="en-GB" sz="1800" kern="1200">
                <a:solidFill>
                  <a:schemeClr val="tx1"/>
                </a:solidFill>
                <a:effectLst/>
                <a:latin typeface="Arial"/>
                <a:ea typeface="Trebuchet MS" panose="020B0603020202020204" pitchFamily="34" charset="0"/>
                <a:cs typeface="Arial"/>
              </a:rPr>
              <a:t>ant to work</a:t>
            </a:r>
          </a:p>
          <a:p>
            <a:pPr marL="285750" indent="-285750">
              <a:buChar char="•"/>
            </a:pPr>
            <a:r>
              <a:rPr lang="en-GB" sz="1800">
                <a:solidFill>
                  <a:schemeClr val="tx1"/>
                </a:solidFill>
                <a:latin typeface="Arial"/>
                <a:ea typeface="Times New Roman" panose="02020603050405020304" pitchFamily="18" charset="0"/>
                <a:cs typeface="Arial"/>
              </a:rPr>
              <a:t> Must have an EHCP</a:t>
            </a:r>
            <a:endParaRPr lang="en-GB" sz="1800">
              <a:solidFill>
                <a:schemeClr val="tx1"/>
              </a:solidFill>
              <a:effectLst/>
              <a:latin typeface="Arial"/>
              <a:ea typeface="Times New Roman" panose="02020603050405020304" pitchFamily="18" charset="0"/>
              <a:cs typeface="Arial"/>
            </a:endParaRPr>
          </a:p>
          <a:p>
            <a:pPr marL="285750" indent="-285750">
              <a:buChar char="•"/>
            </a:pPr>
            <a:r>
              <a:rPr lang="en-GB" sz="1800">
                <a:solidFill>
                  <a:schemeClr val="tx1"/>
                </a:solidFill>
                <a:latin typeface="Arial"/>
                <a:ea typeface="Calibri"/>
                <a:cs typeface="Arial"/>
              </a:rPr>
              <a:t> Must h</a:t>
            </a:r>
            <a:r>
              <a:rPr lang="en-GB" sz="1800" kern="1200">
                <a:solidFill>
                  <a:schemeClr val="tx1"/>
                </a:solidFill>
                <a:effectLst/>
                <a:latin typeface="Arial"/>
                <a:ea typeface="Trebuchet MS" panose="020B0603020202020204" pitchFamily="34" charset="0"/>
                <a:cs typeface="Arial"/>
              </a:rPr>
              <a:t>ave a high attendance record at college</a:t>
            </a:r>
            <a:endParaRPr lang="en-GB" sz="1800">
              <a:solidFill>
                <a:schemeClr val="tx1"/>
              </a:solidFill>
              <a:effectLst/>
              <a:latin typeface="Arial"/>
              <a:ea typeface="Times New Roman" panose="02020603050405020304" pitchFamily="18" charset="0"/>
              <a:cs typeface="Arial"/>
            </a:endParaRPr>
          </a:p>
          <a:p>
            <a:pPr marL="285750" indent="-285750">
              <a:buChar char="•"/>
            </a:pPr>
            <a:r>
              <a:rPr lang="en-GB" sz="1800">
                <a:solidFill>
                  <a:schemeClr val="tx1"/>
                </a:solidFill>
                <a:latin typeface="Arial"/>
                <a:ea typeface="Trebuchet MS" panose="020B0603020202020204" pitchFamily="34" charset="0"/>
                <a:cs typeface="Arial"/>
              </a:rPr>
              <a:t> </a:t>
            </a:r>
            <a:r>
              <a:rPr lang="en-GB" sz="1800" kern="1200">
                <a:solidFill>
                  <a:schemeClr val="tx1"/>
                </a:solidFill>
                <a:effectLst/>
                <a:latin typeface="Arial"/>
                <a:ea typeface="Trebuchet MS" panose="020B0603020202020204" pitchFamily="34" charset="0"/>
                <a:cs typeface="Arial"/>
              </a:rPr>
              <a:t>Must enjoy practical learning</a:t>
            </a:r>
            <a:endParaRPr lang="en-GB" sz="1800">
              <a:solidFill>
                <a:schemeClr val="tx1"/>
              </a:solidFill>
              <a:effectLst/>
              <a:latin typeface="Arial"/>
              <a:ea typeface="Times New Roman" panose="02020603050405020304" pitchFamily="18" charset="0"/>
              <a:cs typeface="Arial"/>
            </a:endParaRPr>
          </a:p>
          <a:p>
            <a:pPr marL="285750" indent="-285750">
              <a:buChar char="•"/>
            </a:pPr>
            <a:r>
              <a:rPr lang="en-GB" sz="1800">
                <a:solidFill>
                  <a:schemeClr val="tx1"/>
                </a:solidFill>
                <a:latin typeface="Arial"/>
                <a:ea typeface="Calibri"/>
                <a:cs typeface="Arial"/>
              </a:rPr>
              <a:t> </a:t>
            </a:r>
            <a:r>
              <a:rPr lang="en-GB" sz="1800" kern="1200">
                <a:solidFill>
                  <a:schemeClr val="tx1"/>
                </a:solidFill>
                <a:effectLst/>
                <a:latin typeface="Arial"/>
                <a:ea typeface="Calibri"/>
                <a:cs typeface="Arial"/>
              </a:rPr>
              <a:t>Must b</a:t>
            </a:r>
            <a:r>
              <a:rPr lang="en-GB" sz="1800">
                <a:solidFill>
                  <a:schemeClr val="tx1"/>
                </a:solidFill>
                <a:latin typeface="Arial"/>
                <a:ea typeface="Calibri"/>
                <a:cs typeface="Arial"/>
              </a:rPr>
              <a:t>e </a:t>
            </a:r>
            <a:r>
              <a:rPr lang="en-GB" sz="1800" kern="1200">
                <a:solidFill>
                  <a:schemeClr val="tx1"/>
                </a:solidFill>
                <a:effectLst/>
                <a:latin typeface="Arial"/>
                <a:ea typeface="Trebuchet MS" panose="020B0603020202020204" pitchFamily="34" charset="0"/>
                <a:cs typeface="Arial"/>
              </a:rPr>
              <a:t>an enthusiastic, reliable &amp; safe worker</a:t>
            </a:r>
            <a:endParaRPr lang="en-GB" sz="1800">
              <a:solidFill>
                <a:schemeClr val="tx1"/>
              </a:solidFill>
              <a:effectLst/>
              <a:latin typeface="Arial"/>
              <a:ea typeface="Times New Roman" panose="02020603050405020304" pitchFamily="18" charset="0"/>
              <a:cs typeface="Arial"/>
            </a:endParaRPr>
          </a:p>
          <a:p>
            <a:pPr marL="285750" indent="-285750">
              <a:buChar char="•"/>
            </a:pPr>
            <a:r>
              <a:rPr lang="en-GB" sz="1800">
                <a:solidFill>
                  <a:schemeClr val="tx1"/>
                </a:solidFill>
                <a:latin typeface="Arial"/>
                <a:ea typeface="Calibri"/>
                <a:cs typeface="Arial"/>
              </a:rPr>
              <a:t> Must continue to l</a:t>
            </a:r>
            <a:r>
              <a:rPr lang="en-GB" sz="1800" kern="1200">
                <a:solidFill>
                  <a:schemeClr val="tx1"/>
                </a:solidFill>
                <a:effectLst/>
                <a:latin typeface="Arial"/>
                <a:ea typeface="Trebuchet MS" panose="020B0603020202020204" pitchFamily="34" charset="0"/>
                <a:cs typeface="Arial"/>
              </a:rPr>
              <a:t>earn English/maths </a:t>
            </a:r>
            <a:r>
              <a:rPr lang="en-GB" sz="1800">
                <a:solidFill>
                  <a:schemeClr val="tx1"/>
                </a:solidFill>
                <a:latin typeface="Arial"/>
                <a:ea typeface="Trebuchet MS" panose="020B0603020202020204" pitchFamily="34" charset="0"/>
                <a:cs typeface="Arial"/>
              </a:rPr>
              <a:t>and or </a:t>
            </a:r>
            <a:r>
              <a:rPr lang="en-GB" sz="1800" kern="1200">
                <a:solidFill>
                  <a:schemeClr val="tx1"/>
                </a:solidFill>
                <a:effectLst/>
                <a:latin typeface="Arial"/>
                <a:ea typeface="Trebuchet MS" panose="020B0603020202020204" pitchFamily="34" charset="0"/>
                <a:cs typeface="Arial"/>
              </a:rPr>
              <a:t>employability skills at college</a:t>
            </a:r>
            <a:r>
              <a:rPr lang="en-GB" sz="1800">
                <a:solidFill>
                  <a:schemeClr val="tx1"/>
                </a:solidFill>
                <a:latin typeface="Arial"/>
                <a:ea typeface="Trebuchet MS" panose="020B0603020202020204" pitchFamily="34" charset="0"/>
                <a:cs typeface="Arial"/>
              </a:rPr>
              <a:t> </a:t>
            </a:r>
            <a:endParaRPr lang="en-GB" sz="1800">
              <a:solidFill>
                <a:schemeClr val="tx1"/>
              </a:solidFill>
              <a:effectLst/>
              <a:ea typeface="Times New Roman" panose="02020603050405020304" pitchFamily="18" charset="0"/>
            </a:endParaRPr>
          </a:p>
          <a:p>
            <a:pPr marL="285750" indent="-285750">
              <a:buChar char="•"/>
            </a:pPr>
            <a:r>
              <a:rPr lang="en-GB" sz="1800">
                <a:solidFill>
                  <a:schemeClr val="tx1"/>
                </a:solidFill>
                <a:latin typeface="Arial"/>
                <a:ea typeface="Trebuchet MS" panose="020B0603020202020204" pitchFamily="34" charset="0"/>
                <a:cs typeface="Arial"/>
              </a:rPr>
              <a:t> Will r</a:t>
            </a:r>
            <a:r>
              <a:rPr lang="en-GB" sz="1800" kern="1200">
                <a:solidFill>
                  <a:schemeClr val="tx1"/>
                </a:solidFill>
                <a:effectLst/>
                <a:latin typeface="Arial"/>
                <a:ea typeface="Trebuchet MS" panose="020B0603020202020204" pitchFamily="34" charset="0"/>
                <a:cs typeface="Arial"/>
              </a:rPr>
              <a:t>eceive on-the-job coaching in the workplace to hone skills</a:t>
            </a:r>
            <a:endParaRPr lang="en-GB" sz="1800">
              <a:solidFill>
                <a:schemeClr val="tx1"/>
              </a:solidFill>
              <a:effectLst/>
              <a:latin typeface="Arial"/>
              <a:ea typeface="Times New Roman" panose="02020603050405020304" pitchFamily="18" charset="0"/>
              <a:cs typeface="Arial"/>
            </a:endParaRPr>
          </a:p>
          <a:p>
            <a:pPr marL="285750" indent="-285750">
              <a:buChar char="•"/>
            </a:pPr>
            <a:r>
              <a:rPr lang="en-GB" sz="1800">
                <a:solidFill>
                  <a:schemeClr val="tx1"/>
                </a:solidFill>
                <a:latin typeface="Arial"/>
                <a:ea typeface="Trebuchet MS" panose="020B0603020202020204" pitchFamily="34" charset="0"/>
                <a:cs typeface="Arial"/>
              </a:rPr>
              <a:t> Will need to be prepared to a</a:t>
            </a:r>
            <a:r>
              <a:rPr lang="en-GB" sz="1800" kern="1200">
                <a:solidFill>
                  <a:schemeClr val="tx1"/>
                </a:solidFill>
                <a:effectLst/>
                <a:latin typeface="Arial"/>
                <a:ea typeface="Trebuchet MS" panose="020B0603020202020204" pitchFamily="34" charset="0"/>
                <a:cs typeface="Arial"/>
              </a:rPr>
              <a:t>dhere to time keeping, shift patterns, dress code etc </a:t>
            </a:r>
          </a:p>
          <a:p>
            <a:pPr marL="285750" indent="-285750">
              <a:buChar char="•"/>
            </a:pPr>
            <a:r>
              <a:rPr lang="en-GB" sz="1800">
                <a:solidFill>
                  <a:schemeClr val="tx1"/>
                </a:solidFill>
                <a:latin typeface="Arial"/>
                <a:ea typeface="Calibri"/>
                <a:cs typeface="Arial"/>
              </a:rPr>
              <a:t> Is not paid because they are a student.</a:t>
            </a:r>
            <a:endParaRPr lang="en-GB" sz="1800">
              <a:solidFill>
                <a:schemeClr val="tx1"/>
              </a:solidFill>
              <a:effectLst/>
              <a:latin typeface="Arial"/>
              <a:ea typeface="Calibri"/>
              <a:cs typeface="Arial"/>
            </a:endParaRPr>
          </a:p>
          <a:p>
            <a:endParaRPr lang="en-US"/>
          </a:p>
        </p:txBody>
      </p:sp>
    </p:spTree>
    <p:extLst>
      <p:ext uri="{BB962C8B-B14F-4D97-AF65-F5344CB8AC3E}">
        <p14:creationId xmlns:p14="http://schemas.microsoft.com/office/powerpoint/2010/main" val="1711771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7F26-5268-AD44-A85B-A32A665B3839}"/>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Arial"/>
                <a:ea typeface="+mn-ea"/>
                <a:cs typeface="Arial"/>
              </a:rPr>
              <a:t>Progression</a:t>
            </a:r>
          </a:p>
        </p:txBody>
      </p:sp>
      <p:sp>
        <p:nvSpPr>
          <p:cNvPr id="3" name="Text Placeholder 2">
            <a:extLst>
              <a:ext uri="{FF2B5EF4-FFF2-40B4-BE49-F238E27FC236}">
                <a16:creationId xmlns:a16="http://schemas.microsoft.com/office/drawing/2014/main" id="{D7270899-7577-7946-8C11-D00894087C66}"/>
              </a:ext>
            </a:extLst>
          </p:cNvPr>
          <p:cNvSpPr>
            <a:spLocks noGrp="1"/>
          </p:cNvSpPr>
          <p:nvPr>
            <p:ph type="body" sz="quarter" idx="11"/>
          </p:nvPr>
        </p:nvSpPr>
        <p:spPr>
          <a:xfrm>
            <a:off x="593725" y="1296785"/>
            <a:ext cx="10312400" cy="4197927"/>
          </a:xfrm>
        </p:spPr>
        <p:txBody>
          <a:bodyPr vert="horz" lIns="91440" tIns="45720" rIns="91440" bIns="45720" rtlCol="0" anchor="t">
            <a:normAutofit fontScale="92500" lnSpcReduction="10000"/>
          </a:bodyPr>
          <a:lstStyle/>
          <a:p>
            <a:pPr marL="342900" lvl="0" indent="-342900">
              <a:buFont typeface="Arial" panose="05050102010706020507" pitchFamily="18" charset="2"/>
              <a:buChar char="•"/>
            </a:pPr>
            <a:endParaRPr lang="en-GB" sz="2000">
              <a:latin typeface="Calibri" panose="020F0502020204030204" pitchFamily="34" charset="0"/>
              <a:ea typeface="Calibri" panose="020F0502020204030204" pitchFamily="34" charset="0"/>
              <a:cs typeface="Times New Roman" panose="02020603050405020304" pitchFamily="18" charset="0"/>
            </a:endParaRPr>
          </a:p>
          <a:p>
            <a:pPr marL="342900" lvl="0" indent="-342900">
              <a:buChar char="•"/>
            </a:pPr>
            <a:r>
              <a:rPr lang="en-GB" sz="1900">
                <a:solidFill>
                  <a:schemeClr val="tx1"/>
                </a:solidFill>
                <a:effectLst/>
                <a:latin typeface="Arial"/>
                <a:ea typeface="Calibri"/>
                <a:cs typeface="Arial"/>
              </a:rPr>
              <a:t>The s</a:t>
            </a:r>
            <a:r>
              <a:rPr lang="en-GB" sz="1900">
                <a:solidFill>
                  <a:schemeClr val="tx1"/>
                </a:solidFill>
                <a:latin typeface="Arial"/>
                <a:ea typeface="Calibri"/>
                <a:cs typeface="Arial"/>
              </a:rPr>
              <a:t>upported internship is designed to ensure the young person has all the skills they need to gain employment.</a:t>
            </a:r>
          </a:p>
          <a:p>
            <a:pPr marL="342900" lvl="0" indent="-342900">
              <a:buChar char="•"/>
            </a:pPr>
            <a:endParaRPr lang="en-GB" sz="1900">
              <a:solidFill>
                <a:schemeClr val="tx1"/>
              </a:solidFill>
              <a:ea typeface="Calibri" panose="020F0502020204030204" pitchFamily="34" charset="0"/>
            </a:endParaRPr>
          </a:p>
          <a:p>
            <a:pPr marL="342900" lvl="0" indent="-342900">
              <a:buChar char="•"/>
            </a:pPr>
            <a:r>
              <a:rPr lang="en-GB" sz="1900">
                <a:solidFill>
                  <a:schemeClr val="tx1"/>
                </a:solidFill>
                <a:effectLst/>
                <a:latin typeface="Arial"/>
                <a:ea typeface="Calibri"/>
                <a:cs typeface="Arial"/>
              </a:rPr>
              <a:t>There is no ex</a:t>
            </a:r>
            <a:r>
              <a:rPr lang="en-GB" sz="1900">
                <a:solidFill>
                  <a:schemeClr val="tx1"/>
                </a:solidFill>
                <a:latin typeface="Arial"/>
                <a:ea typeface="Calibri"/>
                <a:cs typeface="Arial"/>
              </a:rPr>
              <a:t>pectation that the host business will employ the intern at the end of the internship.</a:t>
            </a:r>
          </a:p>
          <a:p>
            <a:pPr marL="342900" lvl="0" indent="-342900">
              <a:buChar char="•"/>
            </a:pPr>
            <a:endParaRPr lang="en-GB" sz="1900">
              <a:solidFill>
                <a:schemeClr val="tx1"/>
              </a:solidFill>
              <a:ea typeface="Calibri" panose="020F0502020204030204" pitchFamily="34" charset="0"/>
            </a:endParaRPr>
          </a:p>
          <a:p>
            <a:pPr marL="342900" lvl="0" indent="-342900">
              <a:buChar char="•"/>
            </a:pPr>
            <a:r>
              <a:rPr lang="en-GB" sz="1900">
                <a:solidFill>
                  <a:schemeClr val="tx1"/>
                </a:solidFill>
                <a:latin typeface="Arial"/>
                <a:ea typeface="Calibri"/>
                <a:cs typeface="Arial"/>
              </a:rPr>
              <a:t>I</a:t>
            </a:r>
            <a:r>
              <a:rPr lang="en-GB" sz="1900">
                <a:solidFill>
                  <a:schemeClr val="tx1"/>
                </a:solidFill>
                <a:effectLst/>
                <a:latin typeface="Arial"/>
                <a:ea typeface="Calibri"/>
                <a:cs typeface="Arial"/>
              </a:rPr>
              <a:t>f there are vacancies the intern will be encouraged to apply.</a:t>
            </a:r>
          </a:p>
          <a:p>
            <a:pPr marL="342900" lvl="0" indent="-342900">
              <a:buChar char="•"/>
            </a:pPr>
            <a:endParaRPr lang="en-GB" sz="1900">
              <a:solidFill>
                <a:schemeClr val="tx1"/>
              </a:solidFill>
              <a:effectLst/>
              <a:ea typeface="Calibri" panose="020F0502020204030204" pitchFamily="34" charset="0"/>
            </a:endParaRPr>
          </a:p>
          <a:p>
            <a:pPr marL="342900" lvl="0" indent="-342900">
              <a:buChar char="•"/>
            </a:pPr>
            <a:r>
              <a:rPr lang="en-GB" sz="1900">
                <a:solidFill>
                  <a:schemeClr val="tx1"/>
                </a:solidFill>
                <a:effectLst/>
                <a:latin typeface="Arial"/>
                <a:ea typeface="Calibri"/>
                <a:cs typeface="Arial"/>
              </a:rPr>
              <a:t>The intern will continue to be supported to gain employment following the end of the internship.</a:t>
            </a:r>
          </a:p>
          <a:p>
            <a:pPr marL="342900" lvl="0" indent="-342900">
              <a:buChar char="•"/>
            </a:pPr>
            <a:endParaRPr lang="en-GB" sz="1900">
              <a:solidFill>
                <a:schemeClr val="tx1"/>
              </a:solidFill>
              <a:effectLst/>
              <a:ea typeface="Calibri" panose="020F0502020204030204" pitchFamily="34" charset="0"/>
            </a:endParaRPr>
          </a:p>
          <a:p>
            <a:pPr marL="342900" lvl="0" indent="-342900">
              <a:buChar char="•"/>
            </a:pPr>
            <a:r>
              <a:rPr lang="en-GB" sz="1900">
                <a:solidFill>
                  <a:schemeClr val="tx1"/>
                </a:solidFill>
                <a:latin typeface="Arial"/>
                <a:ea typeface="Calibri"/>
                <a:cs typeface="Arial"/>
              </a:rPr>
              <a:t>The young person should not return to college following the end of a supported internship, the aim is employment.</a:t>
            </a:r>
            <a:endParaRPr lang="en-GB" sz="1900">
              <a:solidFill>
                <a:schemeClr val="tx1"/>
              </a:solidFill>
              <a:effectLst/>
              <a:latin typeface="Arial"/>
              <a:ea typeface="Calibri"/>
              <a:cs typeface="Arial"/>
            </a:endParaRPr>
          </a:p>
          <a:p>
            <a:pPr marL="342900" lvl="0" indent="-342900">
              <a:buChar char="•"/>
            </a:pPr>
            <a:endParaRPr lang="en-GB" sz="2000">
              <a:effectLst/>
              <a:ea typeface="Calibri" panose="020F0502020204030204" pitchFamily="34" charset="0"/>
            </a:endParaRPr>
          </a:p>
          <a:p>
            <a:endParaRPr lang="en-US"/>
          </a:p>
        </p:txBody>
      </p:sp>
    </p:spTree>
    <p:extLst>
      <p:ext uri="{BB962C8B-B14F-4D97-AF65-F5344CB8AC3E}">
        <p14:creationId xmlns:p14="http://schemas.microsoft.com/office/powerpoint/2010/main" val="42461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Answer - B</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graphicFrame>
        <p:nvGraphicFramePr>
          <p:cNvPr id="5" name="Table 4">
            <a:extLst>
              <a:ext uri="{FF2B5EF4-FFF2-40B4-BE49-F238E27FC236}">
                <a16:creationId xmlns:a16="http://schemas.microsoft.com/office/drawing/2014/main" id="{9E836100-2228-EB69-5A06-E4DFEC1B77FA}"/>
              </a:ext>
            </a:extLst>
          </p:cNvPr>
          <p:cNvGraphicFramePr>
            <a:graphicFrameLocks noGrp="1"/>
          </p:cNvGraphicFramePr>
          <p:nvPr>
            <p:extLst>
              <p:ext uri="{D42A27DB-BD31-4B8C-83A1-F6EECF244321}">
                <p14:modId xmlns:p14="http://schemas.microsoft.com/office/powerpoint/2010/main" val="1814709378"/>
              </p:ext>
            </p:extLst>
          </p:nvPr>
        </p:nvGraphicFramePr>
        <p:xfrm>
          <a:off x="1132702" y="2584621"/>
          <a:ext cx="9733869" cy="1451980"/>
        </p:xfrm>
        <a:graphic>
          <a:graphicData uri="http://schemas.openxmlformats.org/drawingml/2006/table">
            <a:tbl>
              <a:tblPr firstRow="1" bandRow="1">
                <a:tableStyleId>{5C22544A-7EE6-4342-B048-85BDC9FD1C3A}</a:tableStyleId>
              </a:tblPr>
              <a:tblGrid>
                <a:gridCol w="3244623">
                  <a:extLst>
                    <a:ext uri="{9D8B030D-6E8A-4147-A177-3AD203B41FA5}">
                      <a16:colId xmlns:a16="http://schemas.microsoft.com/office/drawing/2014/main" val="4214133780"/>
                    </a:ext>
                  </a:extLst>
                </a:gridCol>
                <a:gridCol w="3244623">
                  <a:extLst>
                    <a:ext uri="{9D8B030D-6E8A-4147-A177-3AD203B41FA5}">
                      <a16:colId xmlns:a16="http://schemas.microsoft.com/office/drawing/2014/main" val="691228232"/>
                    </a:ext>
                  </a:extLst>
                </a:gridCol>
                <a:gridCol w="3244623">
                  <a:extLst>
                    <a:ext uri="{9D8B030D-6E8A-4147-A177-3AD203B41FA5}">
                      <a16:colId xmlns:a16="http://schemas.microsoft.com/office/drawing/2014/main" val="3961302044"/>
                    </a:ext>
                  </a:extLst>
                </a:gridCol>
              </a:tblGrid>
              <a:tr h="1451980">
                <a:tc>
                  <a:txBody>
                    <a:bodyPr/>
                    <a:lstStyle/>
                    <a:p>
                      <a:r>
                        <a:rPr lang="en-US" sz="4400">
                          <a:solidFill>
                            <a:schemeClr val="tx1"/>
                          </a:solidFill>
                          <a:latin typeface="Arial"/>
                        </a:rPr>
                        <a:t>12,112</a:t>
                      </a:r>
                      <a:endParaRPr lang="en-US" sz="4400">
                        <a:latin typeface="Arial"/>
                      </a:endParaRPr>
                    </a:p>
                  </a:txBody>
                  <a:tcPr>
                    <a:solidFill>
                      <a:schemeClr val="accent5">
                        <a:lumMod val="40000"/>
                        <a:lumOff val="60000"/>
                      </a:schemeClr>
                    </a:solidFill>
                  </a:tcPr>
                </a:tc>
                <a:tc>
                  <a:txBody>
                    <a:bodyPr/>
                    <a:lstStyle/>
                    <a:p>
                      <a:r>
                        <a:rPr lang="en-US" sz="4400">
                          <a:solidFill>
                            <a:srgbClr val="FF0000"/>
                          </a:solidFill>
                          <a:latin typeface="Arial"/>
                        </a:rPr>
                        <a:t>18,710</a:t>
                      </a:r>
                    </a:p>
                  </a:txBody>
                  <a:tcPr>
                    <a:solidFill>
                      <a:schemeClr val="accent5">
                        <a:lumMod val="40000"/>
                        <a:lumOff val="60000"/>
                      </a:schemeClr>
                    </a:solidFill>
                  </a:tcPr>
                </a:tc>
                <a:tc>
                  <a:txBody>
                    <a:bodyPr/>
                    <a:lstStyle/>
                    <a:p>
                      <a:r>
                        <a:rPr lang="en-US" sz="4400">
                          <a:solidFill>
                            <a:schemeClr val="tx1"/>
                          </a:solidFill>
                          <a:latin typeface="Arial"/>
                        </a:rPr>
                        <a:t>25,000</a:t>
                      </a:r>
                    </a:p>
                  </a:txBody>
                  <a:tcPr>
                    <a:solidFill>
                      <a:schemeClr val="accent5">
                        <a:lumMod val="40000"/>
                        <a:lumOff val="60000"/>
                      </a:schemeClr>
                    </a:solidFill>
                  </a:tcPr>
                </a:tc>
                <a:extLst>
                  <a:ext uri="{0D108BD9-81ED-4DB2-BD59-A6C34878D82A}">
                    <a16:rowId xmlns:a16="http://schemas.microsoft.com/office/drawing/2014/main" val="923882883"/>
                  </a:ext>
                </a:extLst>
              </a:tr>
            </a:tbl>
          </a:graphicData>
        </a:graphic>
      </p:graphicFrame>
    </p:spTree>
    <p:extLst>
      <p:ext uri="{BB962C8B-B14F-4D97-AF65-F5344CB8AC3E}">
        <p14:creationId xmlns:p14="http://schemas.microsoft.com/office/powerpoint/2010/main" val="1194945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7F26-5268-AD44-A85B-A32A665B3839}"/>
              </a:ext>
            </a:extLst>
          </p:cNvPr>
          <p:cNvSpPr>
            <a:spLocks noGrp="1"/>
          </p:cNvSpPr>
          <p:nvPr>
            <p:ph type="title" idx="4294967295"/>
          </p:nvPr>
        </p:nvSpPr>
        <p:spPr>
          <a:xfrm>
            <a:off x="593725" y="584200"/>
            <a:ext cx="10312400" cy="7127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Arial"/>
                <a:ea typeface="+mn-ea"/>
                <a:cs typeface="Arial"/>
              </a:rPr>
              <a:t>Past Present and Future</a:t>
            </a:r>
          </a:p>
        </p:txBody>
      </p:sp>
      <p:sp>
        <p:nvSpPr>
          <p:cNvPr id="3" name="Text Placeholder 2">
            <a:extLst>
              <a:ext uri="{FF2B5EF4-FFF2-40B4-BE49-F238E27FC236}">
                <a16:creationId xmlns:a16="http://schemas.microsoft.com/office/drawing/2014/main" id="{D7270899-7577-7946-8C11-D00894087C66}"/>
              </a:ext>
            </a:extLst>
          </p:cNvPr>
          <p:cNvSpPr>
            <a:spLocks noGrp="1"/>
          </p:cNvSpPr>
          <p:nvPr>
            <p:ph type="body" sz="quarter" idx="11"/>
          </p:nvPr>
        </p:nvSpPr>
        <p:spPr>
          <a:xfrm>
            <a:off x="593725" y="1296785"/>
            <a:ext cx="10312400" cy="4311197"/>
          </a:xfrm>
        </p:spPr>
        <p:txBody>
          <a:bodyPr vert="horz" lIns="91440" tIns="45720" rIns="91440" bIns="45720" rtlCol="0" anchor="t">
            <a:normAutofit/>
          </a:bodyPr>
          <a:lstStyle/>
          <a:p>
            <a:pPr lvl="0"/>
            <a:r>
              <a:rPr lang="en-GB" sz="1800" b="1">
                <a:latin typeface="Arial"/>
                <a:ea typeface="Calibri"/>
                <a:cs typeface="Arial"/>
              </a:rPr>
              <a:t>I</a:t>
            </a:r>
            <a:r>
              <a:rPr lang="en-GB" sz="1800" b="1">
                <a:solidFill>
                  <a:schemeClr val="tx1"/>
                </a:solidFill>
                <a:latin typeface="Arial"/>
                <a:ea typeface="Calibri"/>
                <a:cs typeface="Arial"/>
              </a:rPr>
              <a:t>n the recent years interns have gained employment including</a:t>
            </a:r>
          </a:p>
          <a:p>
            <a:pPr lvl="0"/>
            <a:r>
              <a:rPr lang="en-GB" sz="1800">
                <a:solidFill>
                  <a:schemeClr val="tx1"/>
                </a:solidFill>
                <a:latin typeface="Arial"/>
                <a:ea typeface="Calibri"/>
                <a:cs typeface="Arial"/>
              </a:rPr>
              <a:t>Café assistant, retail assistant, admin assistant, kitchen porter, domestic, health care assistant, pharmacy assistant, visual imaging assistant, waste porter, train catering operative to name but a few.</a:t>
            </a:r>
          </a:p>
          <a:p>
            <a:r>
              <a:rPr lang="en-GB" sz="1800">
                <a:solidFill>
                  <a:schemeClr val="tx1"/>
                </a:solidFill>
                <a:latin typeface="Arial"/>
                <a:ea typeface="Calibri"/>
                <a:cs typeface="Arial"/>
              </a:rPr>
              <a:t>Working mainly in the three large hospitals and with Norse</a:t>
            </a:r>
          </a:p>
          <a:p>
            <a:r>
              <a:rPr lang="en-GB" sz="1800" b="1">
                <a:solidFill>
                  <a:schemeClr val="tx1"/>
                </a:solidFill>
                <a:latin typeface="Arial"/>
                <a:ea typeface="Calibri"/>
                <a:cs typeface="Arial"/>
              </a:rPr>
              <a:t>Internships secured for September 2024 we have opportunities including </a:t>
            </a:r>
          </a:p>
          <a:p>
            <a:pPr lvl="0"/>
            <a:r>
              <a:rPr lang="en-GB" sz="1800">
                <a:solidFill>
                  <a:schemeClr val="tx1"/>
                </a:solidFill>
                <a:latin typeface="Arial"/>
                <a:ea typeface="Calibri"/>
                <a:cs typeface="Arial"/>
              </a:rPr>
              <a:t>Hatcheries operative, document control, general operative with responsibility for industrial cleaning, security and weigh bridge operations, social media officer including marketing and video editing.</a:t>
            </a:r>
          </a:p>
          <a:p>
            <a:r>
              <a:rPr lang="en-GB" sz="1800">
                <a:solidFill>
                  <a:schemeClr val="tx1"/>
                </a:solidFill>
                <a:latin typeface="Arial"/>
                <a:ea typeface="Calibri"/>
                <a:cs typeface="Arial"/>
              </a:rPr>
              <a:t>Continuing to work with the hospitals, GYBC and Norse we are now working with P D Hook, Emcor UK/British Sugar, </a:t>
            </a:r>
            <a:r>
              <a:rPr lang="en-GB" sz="1800" err="1">
                <a:solidFill>
                  <a:schemeClr val="tx1"/>
                </a:solidFill>
                <a:latin typeface="Arial"/>
                <a:ea typeface="Calibri"/>
                <a:cs typeface="Arial"/>
              </a:rPr>
              <a:t>Armultra</a:t>
            </a:r>
            <a:r>
              <a:rPr lang="en-GB" sz="1800">
                <a:solidFill>
                  <a:schemeClr val="tx1"/>
                </a:solidFill>
                <a:latin typeface="Arial"/>
                <a:ea typeface="Calibri"/>
                <a:cs typeface="Arial"/>
              </a:rPr>
              <a:t> Engineering and 7 Days Performance.</a:t>
            </a:r>
          </a:p>
          <a:p>
            <a:r>
              <a:rPr lang="en-GB" sz="1800">
                <a:solidFill>
                  <a:schemeClr val="tx1"/>
                </a:solidFill>
                <a:latin typeface="Arial"/>
                <a:ea typeface="Calibri"/>
                <a:cs typeface="Arial"/>
              </a:rPr>
              <a:t> </a:t>
            </a:r>
            <a:r>
              <a:rPr lang="en-GB" sz="1800" b="1">
                <a:solidFill>
                  <a:schemeClr val="tx1"/>
                </a:solidFill>
                <a:latin typeface="Arial"/>
                <a:ea typeface="Calibri"/>
                <a:cs typeface="Arial"/>
              </a:rPr>
              <a:t>Going forward </a:t>
            </a:r>
            <a:endParaRPr lang="en-GB" sz="1800" b="1">
              <a:solidFill>
                <a:schemeClr val="tx1"/>
              </a:solidFill>
              <a:ea typeface="Calibri" panose="020F0502020204030204" pitchFamily="34" charset="0"/>
            </a:endParaRPr>
          </a:p>
          <a:p>
            <a:r>
              <a:rPr lang="en-GB" sz="1800">
                <a:solidFill>
                  <a:schemeClr val="tx1"/>
                </a:solidFill>
                <a:latin typeface="Arial"/>
                <a:ea typeface="Calibri"/>
                <a:cs typeface="Arial"/>
              </a:rPr>
              <a:t>The sky is the limit, we have talented young people just waiting to demonstrate their talents and employers becoming more aware of supported internships and willing to host a young person.</a:t>
            </a:r>
          </a:p>
        </p:txBody>
      </p:sp>
    </p:spTree>
    <p:extLst>
      <p:ext uri="{BB962C8B-B14F-4D97-AF65-F5344CB8AC3E}">
        <p14:creationId xmlns:p14="http://schemas.microsoft.com/office/powerpoint/2010/main" val="2698883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7F26-5268-AD44-A85B-A32A665B3839}"/>
              </a:ext>
            </a:extLst>
          </p:cNvPr>
          <p:cNvSpPr>
            <a:spLocks noGrp="1"/>
          </p:cNvSpPr>
          <p:nvPr>
            <p:ph type="title" idx="4294967295"/>
          </p:nvPr>
        </p:nvSpPr>
        <p:spPr>
          <a:xfrm>
            <a:off x="593725" y="584200"/>
            <a:ext cx="10312400" cy="7127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Arial"/>
                <a:ea typeface="+mn-ea"/>
                <a:cs typeface="Arial"/>
              </a:rPr>
              <a:t>NCC and CCN Pilot Project</a:t>
            </a:r>
          </a:p>
        </p:txBody>
      </p:sp>
      <p:sp>
        <p:nvSpPr>
          <p:cNvPr id="3" name="Text Placeholder 2">
            <a:extLst>
              <a:ext uri="{FF2B5EF4-FFF2-40B4-BE49-F238E27FC236}">
                <a16:creationId xmlns:a16="http://schemas.microsoft.com/office/drawing/2014/main" id="{D7270899-7577-7946-8C11-D00894087C66}"/>
              </a:ext>
            </a:extLst>
          </p:cNvPr>
          <p:cNvSpPr>
            <a:spLocks noGrp="1"/>
          </p:cNvSpPr>
          <p:nvPr>
            <p:ph type="body" sz="quarter" idx="11"/>
          </p:nvPr>
        </p:nvSpPr>
        <p:spPr>
          <a:xfrm>
            <a:off x="593725" y="1296785"/>
            <a:ext cx="10312400" cy="4197927"/>
          </a:xfrm>
        </p:spPr>
        <p:txBody>
          <a:bodyPr vert="horz" lIns="91440" tIns="45720" rIns="91440" bIns="45720" rtlCol="0" anchor="t">
            <a:normAutofit/>
          </a:bodyPr>
          <a:lstStyle/>
          <a:p>
            <a:pPr marL="285750" lvl="0" indent="-285750">
              <a:buChar char="•"/>
            </a:pPr>
            <a:r>
              <a:rPr lang="en-GB" sz="1800">
                <a:solidFill>
                  <a:schemeClr val="tx1"/>
                </a:solidFill>
                <a:latin typeface="Arial"/>
                <a:ea typeface="Calibri"/>
                <a:cs typeface="Arial"/>
              </a:rPr>
              <a:t>Previously to access a supported internship a young person needed to have an EHCP, with this pilot it is not required.</a:t>
            </a:r>
            <a:endParaRPr lang="en-US">
              <a:solidFill>
                <a:schemeClr val="tx1"/>
              </a:solidFill>
            </a:endParaRPr>
          </a:p>
          <a:p>
            <a:pPr marL="285750" lvl="0" indent="-285750">
              <a:buChar char="•"/>
            </a:pPr>
            <a:r>
              <a:rPr lang="en-GB" sz="1800">
                <a:solidFill>
                  <a:schemeClr val="tx1"/>
                </a:solidFill>
                <a:latin typeface="Arial"/>
                <a:ea typeface="Calibri"/>
                <a:cs typeface="Arial"/>
              </a:rPr>
              <a:t>There are many young people with SEND who could benefit from a supported internship but are unable to access them.</a:t>
            </a:r>
          </a:p>
          <a:p>
            <a:pPr marL="285750" lvl="0" indent="-285750">
              <a:buChar char="•"/>
            </a:pPr>
            <a:r>
              <a:rPr lang="en-GB" sz="1800">
                <a:solidFill>
                  <a:schemeClr val="tx1"/>
                </a:solidFill>
                <a:latin typeface="Arial"/>
                <a:ea typeface="Calibri"/>
                <a:cs typeface="Arial"/>
              </a:rPr>
              <a:t>The aim of this pilot is to reach out to this group of young people.</a:t>
            </a:r>
          </a:p>
          <a:p>
            <a:pPr marL="285750" indent="-285750">
              <a:buChar char="•"/>
            </a:pPr>
            <a:r>
              <a:rPr lang="en-GB" sz="1800">
                <a:solidFill>
                  <a:schemeClr val="tx1"/>
                </a:solidFill>
                <a:latin typeface="Arial"/>
                <a:ea typeface="Calibri"/>
                <a:cs typeface="Arial"/>
              </a:rPr>
              <a:t>A job coach has been allocated from CCN who is ready to work with you and identify any roles that may be suitable and would benefit the department and the staff working within it.</a:t>
            </a:r>
            <a:endParaRPr lang="en-GB">
              <a:solidFill>
                <a:schemeClr val="tx1"/>
              </a:solidFill>
            </a:endParaRPr>
          </a:p>
          <a:p>
            <a:pPr marL="285750" indent="-285750">
              <a:buChar char="•"/>
            </a:pPr>
            <a:r>
              <a:rPr lang="en-GB" sz="1800">
                <a:solidFill>
                  <a:schemeClr val="tx1"/>
                </a:solidFill>
                <a:latin typeface="Arial"/>
                <a:ea typeface="Calibri"/>
                <a:cs typeface="Arial"/>
              </a:rPr>
              <a:t>The aim is the intern works within the department, learns valuable employability skills whilst not drawing on the team's time.</a:t>
            </a:r>
          </a:p>
          <a:p>
            <a:pPr marL="285750" lvl="0" indent="-285750">
              <a:buChar char="•"/>
            </a:pPr>
            <a:r>
              <a:rPr lang="en-GB" sz="1800">
                <a:solidFill>
                  <a:schemeClr val="tx1"/>
                </a:solidFill>
                <a:latin typeface="Arial"/>
                <a:ea typeface="Calibri"/>
                <a:cs typeface="Arial"/>
              </a:rPr>
              <a:t>One department has agreed to host an intern and the job coach is now looking for a young person who matches the requirements laid down by the department manager.</a:t>
            </a:r>
          </a:p>
          <a:p>
            <a:pPr marL="285750" indent="-285750">
              <a:buChar char="•"/>
            </a:pPr>
            <a:r>
              <a:rPr lang="en-GB" sz="1800">
                <a:solidFill>
                  <a:schemeClr val="tx1"/>
                </a:solidFill>
                <a:latin typeface="Arial"/>
                <a:ea typeface="Calibri"/>
                <a:cs typeface="Arial"/>
              </a:rPr>
              <a:t>We are working with the NCC's Skills and Employment Team to ensure the opportunity is open to as many young people as possible.</a:t>
            </a:r>
            <a:endParaRPr lang="en-GB" sz="1800">
              <a:solidFill>
                <a:schemeClr val="tx1"/>
              </a:solidFill>
              <a:ea typeface="Calibri" panose="020F0502020204030204" pitchFamily="34" charset="0"/>
            </a:endParaRPr>
          </a:p>
          <a:p>
            <a:endParaRPr lang="en-GB" sz="1800">
              <a:ea typeface="Calibri" panose="020F0502020204030204" pitchFamily="34" charset="0"/>
            </a:endParaRPr>
          </a:p>
        </p:txBody>
      </p:sp>
    </p:spTree>
    <p:extLst>
      <p:ext uri="{BB962C8B-B14F-4D97-AF65-F5344CB8AC3E}">
        <p14:creationId xmlns:p14="http://schemas.microsoft.com/office/powerpoint/2010/main" val="245506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8B7FD-F029-F746-9354-F3D6F2D5B29A}"/>
              </a:ext>
            </a:extLst>
          </p:cNvPr>
          <p:cNvSpPr>
            <a:spLocks noGrp="1"/>
          </p:cNvSpPr>
          <p:nvPr>
            <p:ph type="title"/>
          </p:nvPr>
        </p:nvSpPr>
        <p:spPr>
          <a:xfrm>
            <a:off x="616959" y="390699"/>
            <a:ext cx="5143761" cy="2094807"/>
          </a:xfrm>
        </p:spPr>
        <p:txBody>
          <a:bodyPr/>
          <a:lstStyle/>
          <a:p>
            <a:r>
              <a:rPr lang="en-US" dirty="0">
                <a:latin typeface="Calibri"/>
                <a:ea typeface="Calibri"/>
                <a:cs typeface="Arial"/>
              </a:rPr>
              <a:t>Supported Employment</a:t>
            </a:r>
          </a:p>
        </p:txBody>
      </p:sp>
      <p:pic>
        <p:nvPicPr>
          <p:cNvPr id="2" name="Picture 1" descr="A logo of a family&#10;&#10;Description automatically generated">
            <a:extLst>
              <a:ext uri="{FF2B5EF4-FFF2-40B4-BE49-F238E27FC236}">
                <a16:creationId xmlns:a16="http://schemas.microsoft.com/office/drawing/2014/main" id="{B1927AE5-D716-4E0B-E248-3459F07EC7A1}"/>
              </a:ext>
            </a:extLst>
          </p:cNvPr>
          <p:cNvPicPr>
            <a:picLocks noChangeAspect="1"/>
          </p:cNvPicPr>
          <p:nvPr/>
        </p:nvPicPr>
        <p:blipFill>
          <a:blip r:embed="rId2"/>
          <a:stretch>
            <a:fillRect/>
          </a:stretch>
        </p:blipFill>
        <p:spPr>
          <a:xfrm>
            <a:off x="9431680" y="516409"/>
            <a:ext cx="2143125" cy="800100"/>
          </a:xfrm>
          <a:prstGeom prst="rect">
            <a:avLst/>
          </a:prstGeom>
        </p:spPr>
      </p:pic>
      <p:sp>
        <p:nvSpPr>
          <p:cNvPr id="5" name="TextBox 4">
            <a:extLst>
              <a:ext uri="{FF2B5EF4-FFF2-40B4-BE49-F238E27FC236}">
                <a16:creationId xmlns:a16="http://schemas.microsoft.com/office/drawing/2014/main" id="{5DCFFFE9-DECA-8A5E-4AB4-6E65C0EDB210}"/>
              </a:ext>
            </a:extLst>
          </p:cNvPr>
          <p:cNvSpPr txBox="1"/>
          <p:nvPr/>
        </p:nvSpPr>
        <p:spPr>
          <a:xfrm>
            <a:off x="689919" y="2975918"/>
            <a:ext cx="342282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ea typeface="Calibri"/>
                <a:cs typeface="Calibri"/>
              </a:rPr>
              <a:t>Roger Allen</a:t>
            </a:r>
            <a:endParaRPr lang="en-US" sz="3200" dirty="0">
              <a:solidFill>
                <a:schemeClr val="bg1"/>
              </a:solidFill>
            </a:endParaRPr>
          </a:p>
        </p:txBody>
      </p:sp>
      <p:sp>
        <p:nvSpPr>
          <p:cNvPr id="7" name="Text Placeholder 6">
            <a:extLst>
              <a:ext uri="{FF2B5EF4-FFF2-40B4-BE49-F238E27FC236}">
                <a16:creationId xmlns:a16="http://schemas.microsoft.com/office/drawing/2014/main" id="{2A00F689-8CBA-99F0-2E62-0F23ED5089F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688118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Question</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sp>
        <p:nvSpPr>
          <p:cNvPr id="4" name="TextBox 3">
            <a:extLst>
              <a:ext uri="{FF2B5EF4-FFF2-40B4-BE49-F238E27FC236}">
                <a16:creationId xmlns:a16="http://schemas.microsoft.com/office/drawing/2014/main" id="{7E1D71DD-6581-3FA5-03E7-8CCA8CC75D72}"/>
              </a:ext>
            </a:extLst>
          </p:cNvPr>
          <p:cNvSpPr txBox="1"/>
          <p:nvPr/>
        </p:nvSpPr>
        <p:spPr>
          <a:xfrm>
            <a:off x="597243" y="1575977"/>
            <a:ext cx="941584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Calibri"/>
                <a:ea typeface="+mn-lt"/>
                <a:cs typeface="+mn-lt"/>
              </a:rPr>
              <a:t>Which sector employs the most people in Norfolk?</a:t>
            </a:r>
            <a:endParaRPr lang="en-US" sz="3600">
              <a:latin typeface="Calibri"/>
              <a:ea typeface="Calibri"/>
              <a:cs typeface="Arial"/>
            </a:endParaRPr>
          </a:p>
          <a:p>
            <a:endParaRPr lang="en-US" sz="4000">
              <a:latin typeface="Calibri"/>
              <a:ea typeface="Calibri"/>
              <a:cs typeface="Calibri"/>
            </a:endParaRPr>
          </a:p>
          <a:p>
            <a:r>
              <a:rPr lang="en-US" sz="2400">
                <a:latin typeface="Calibri"/>
                <a:ea typeface="Calibri"/>
                <a:cs typeface="Calibri"/>
              </a:rPr>
              <a:t>(A) Health</a:t>
            </a:r>
            <a:r>
              <a:rPr lang="en-US" sz="4000">
                <a:latin typeface="Calibri"/>
                <a:ea typeface="Calibri"/>
                <a:cs typeface="Calibri"/>
              </a:rPr>
              <a:t> </a:t>
            </a:r>
            <a:r>
              <a:rPr lang="en-US" sz="2400">
                <a:latin typeface="Calibri"/>
                <a:ea typeface="Calibri"/>
                <a:cs typeface="Calibri"/>
              </a:rPr>
              <a:t>(B) Retail</a:t>
            </a:r>
            <a:r>
              <a:rPr lang="en-US" sz="4000">
                <a:latin typeface="Calibri"/>
                <a:ea typeface="Calibri"/>
                <a:cs typeface="Calibri"/>
              </a:rPr>
              <a:t> </a:t>
            </a:r>
            <a:r>
              <a:rPr lang="en-US" sz="2400">
                <a:latin typeface="Calibri"/>
                <a:ea typeface="Calibri"/>
                <a:cs typeface="Calibri"/>
              </a:rPr>
              <a:t>(C) Accommodation &amp; Food</a:t>
            </a:r>
            <a:endParaRPr lang="en-US" sz="4000">
              <a:latin typeface="Calibri"/>
              <a:ea typeface="Calibri"/>
              <a:cs typeface="Calibri"/>
            </a:endParaRPr>
          </a:p>
          <a:p>
            <a:endParaRPr lang="en-US" sz="1000">
              <a:latin typeface="Arial"/>
              <a:cs typeface="Arial"/>
            </a:endParaRPr>
          </a:p>
        </p:txBody>
      </p:sp>
      <p:pic>
        <p:nvPicPr>
          <p:cNvPr id="5" name="Picture 4" descr="A white background with black dots&#10;&#10;Description automatically generated">
            <a:extLst>
              <a:ext uri="{FF2B5EF4-FFF2-40B4-BE49-F238E27FC236}">
                <a16:creationId xmlns:a16="http://schemas.microsoft.com/office/drawing/2014/main" id="{700C1F93-E1B6-FAF7-641A-67DFA1C201E8}"/>
              </a:ext>
            </a:extLst>
          </p:cNvPr>
          <p:cNvPicPr>
            <a:picLocks noChangeAspect="1"/>
          </p:cNvPicPr>
          <p:nvPr/>
        </p:nvPicPr>
        <p:blipFill>
          <a:blip r:embed="rId2"/>
          <a:stretch>
            <a:fillRect/>
          </a:stretch>
        </p:blipFill>
        <p:spPr>
          <a:xfrm>
            <a:off x="6080555" y="3894954"/>
            <a:ext cx="5920945" cy="2960472"/>
          </a:xfrm>
          <a:prstGeom prst="rect">
            <a:avLst/>
          </a:prstGeom>
        </p:spPr>
      </p:pic>
    </p:spTree>
    <p:extLst>
      <p:ext uri="{BB962C8B-B14F-4D97-AF65-F5344CB8AC3E}">
        <p14:creationId xmlns:p14="http://schemas.microsoft.com/office/powerpoint/2010/main" val="4198239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Answer A</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graphicFrame>
        <p:nvGraphicFramePr>
          <p:cNvPr id="4" name="Table 3">
            <a:extLst>
              <a:ext uri="{FF2B5EF4-FFF2-40B4-BE49-F238E27FC236}">
                <a16:creationId xmlns:a16="http://schemas.microsoft.com/office/drawing/2014/main" id="{E46FF7FC-0FAC-1ED7-D4F0-BE76FC9710BB}"/>
              </a:ext>
            </a:extLst>
          </p:cNvPr>
          <p:cNvGraphicFramePr>
            <a:graphicFrameLocks noGrp="1"/>
          </p:cNvGraphicFramePr>
          <p:nvPr>
            <p:extLst>
              <p:ext uri="{D42A27DB-BD31-4B8C-83A1-F6EECF244321}">
                <p14:modId xmlns:p14="http://schemas.microsoft.com/office/powerpoint/2010/main" val="665513674"/>
              </p:ext>
            </p:extLst>
          </p:nvPr>
        </p:nvGraphicFramePr>
        <p:xfrm>
          <a:off x="617837" y="2296297"/>
          <a:ext cx="10763601" cy="1950720"/>
        </p:xfrm>
        <a:graphic>
          <a:graphicData uri="http://schemas.openxmlformats.org/drawingml/2006/table">
            <a:tbl>
              <a:tblPr firstRow="1" bandRow="1">
                <a:tableStyleId>{5C22544A-7EE6-4342-B048-85BDC9FD1C3A}</a:tableStyleId>
              </a:tblPr>
              <a:tblGrid>
                <a:gridCol w="3587867">
                  <a:extLst>
                    <a:ext uri="{9D8B030D-6E8A-4147-A177-3AD203B41FA5}">
                      <a16:colId xmlns:a16="http://schemas.microsoft.com/office/drawing/2014/main" val="2407255485"/>
                    </a:ext>
                  </a:extLst>
                </a:gridCol>
                <a:gridCol w="3587867">
                  <a:extLst>
                    <a:ext uri="{9D8B030D-6E8A-4147-A177-3AD203B41FA5}">
                      <a16:colId xmlns:a16="http://schemas.microsoft.com/office/drawing/2014/main" val="1591494254"/>
                    </a:ext>
                  </a:extLst>
                </a:gridCol>
                <a:gridCol w="3587867">
                  <a:extLst>
                    <a:ext uri="{9D8B030D-6E8A-4147-A177-3AD203B41FA5}">
                      <a16:colId xmlns:a16="http://schemas.microsoft.com/office/drawing/2014/main" val="3820144675"/>
                    </a:ext>
                  </a:extLst>
                </a:gridCol>
              </a:tblGrid>
              <a:tr h="1585783">
                <a:tc>
                  <a:txBody>
                    <a:bodyPr/>
                    <a:lstStyle/>
                    <a:p>
                      <a:pPr lvl="0" algn="l">
                        <a:lnSpc>
                          <a:spcPct val="100000"/>
                        </a:lnSpc>
                        <a:spcBef>
                          <a:spcPts val="0"/>
                        </a:spcBef>
                        <a:spcAft>
                          <a:spcPts val="0"/>
                        </a:spcAft>
                        <a:buNone/>
                      </a:pPr>
                      <a:r>
                        <a:rPr lang="en-US" sz="4000" b="1" i="0" u="none" strike="noStrike" noProof="0">
                          <a:solidFill>
                            <a:srgbClr val="FF0000"/>
                          </a:solidFill>
                          <a:latin typeface="Calibri"/>
                        </a:rPr>
                        <a:t>Health</a:t>
                      </a:r>
                      <a:endParaRPr lang="en-US" sz="4000">
                        <a:solidFill>
                          <a:srgbClr val="FF0000"/>
                        </a:solidFill>
                      </a:endParaRPr>
                    </a:p>
                    <a:p>
                      <a:pPr lvl="0" algn="l">
                        <a:lnSpc>
                          <a:spcPct val="100000"/>
                        </a:lnSpc>
                        <a:spcBef>
                          <a:spcPts val="0"/>
                        </a:spcBef>
                        <a:spcAft>
                          <a:spcPts val="0"/>
                        </a:spcAft>
                        <a:buNone/>
                      </a:pPr>
                      <a:endParaRPr lang="en-US">
                        <a:solidFill>
                          <a:srgbClr val="FF0000"/>
                        </a:solidFill>
                      </a:endParaRPr>
                    </a:p>
                    <a:p>
                      <a:pPr lvl="0">
                        <a:buNone/>
                      </a:pPr>
                      <a:r>
                        <a:rPr lang="en-US" sz="2400" b="0" i="0" u="none" strike="noStrike" noProof="0">
                          <a:solidFill>
                            <a:srgbClr val="FF0000"/>
                          </a:solidFill>
                          <a:latin typeface="Arial"/>
                        </a:rPr>
                        <a:t>(59,000 employees)</a:t>
                      </a:r>
                      <a:endParaRPr lang="en-US" sz="2400">
                        <a:solidFill>
                          <a:srgbClr val="FF0000"/>
                        </a:solidFill>
                      </a:endParaRPr>
                    </a:p>
                  </a:txBody>
                  <a:tcPr>
                    <a:solidFill>
                      <a:schemeClr val="accent2">
                        <a:lumMod val="20000"/>
                        <a:lumOff val="80000"/>
                      </a:schemeClr>
                    </a:solidFill>
                  </a:tcPr>
                </a:tc>
                <a:tc>
                  <a:txBody>
                    <a:bodyPr/>
                    <a:lstStyle/>
                    <a:p>
                      <a:pPr lvl="0" algn="l">
                        <a:lnSpc>
                          <a:spcPct val="100000"/>
                        </a:lnSpc>
                        <a:spcBef>
                          <a:spcPts val="0"/>
                        </a:spcBef>
                        <a:spcAft>
                          <a:spcPts val="0"/>
                        </a:spcAft>
                        <a:buNone/>
                      </a:pPr>
                      <a:r>
                        <a:rPr lang="en-US" sz="4000" b="0" i="0" u="none" strike="noStrike" noProof="0">
                          <a:solidFill>
                            <a:schemeClr val="tx1"/>
                          </a:solidFill>
                          <a:latin typeface="Calibri"/>
                        </a:rPr>
                        <a:t>Retail </a:t>
                      </a:r>
                      <a:endParaRPr lang="en-US">
                        <a:solidFill>
                          <a:schemeClr val="tx1"/>
                        </a:solidFill>
                      </a:endParaRPr>
                    </a:p>
                    <a:p>
                      <a:pPr lvl="0" algn="l">
                        <a:lnSpc>
                          <a:spcPct val="100000"/>
                        </a:lnSpc>
                        <a:spcBef>
                          <a:spcPts val="0"/>
                        </a:spcBef>
                        <a:spcAft>
                          <a:spcPts val="0"/>
                        </a:spcAft>
                        <a:buNone/>
                      </a:pPr>
                      <a:endParaRPr lang="en-US">
                        <a:solidFill>
                          <a:schemeClr val="tx1"/>
                        </a:solidFill>
                      </a:endParaRPr>
                    </a:p>
                    <a:p>
                      <a:pPr lvl="0">
                        <a:buNone/>
                      </a:pPr>
                      <a:r>
                        <a:rPr lang="en-US" sz="2400" b="0" i="0" u="none" strike="noStrike" noProof="0">
                          <a:solidFill>
                            <a:schemeClr val="tx1"/>
                          </a:solidFill>
                          <a:latin typeface="Arial"/>
                        </a:rPr>
                        <a:t>(42,500 employees)</a:t>
                      </a:r>
                      <a:endParaRPr lang="en-US" sz="2400">
                        <a:solidFill>
                          <a:schemeClr val="tx1"/>
                        </a:solidFill>
                      </a:endParaRPr>
                    </a:p>
                  </a:txBody>
                  <a:tcPr>
                    <a:solidFill>
                      <a:schemeClr val="accent2">
                        <a:lumMod val="20000"/>
                        <a:lumOff val="80000"/>
                      </a:schemeClr>
                    </a:solidFill>
                  </a:tcPr>
                </a:tc>
                <a:tc>
                  <a:txBody>
                    <a:bodyPr/>
                    <a:lstStyle/>
                    <a:p>
                      <a:pPr lvl="0" algn="l">
                        <a:lnSpc>
                          <a:spcPct val="100000"/>
                        </a:lnSpc>
                        <a:spcBef>
                          <a:spcPts val="0"/>
                        </a:spcBef>
                        <a:spcAft>
                          <a:spcPts val="0"/>
                        </a:spcAft>
                        <a:buNone/>
                      </a:pPr>
                      <a:r>
                        <a:rPr lang="en-US" sz="4000" b="0" i="0" u="none" strike="noStrike" noProof="0">
                          <a:solidFill>
                            <a:schemeClr val="tx1"/>
                          </a:solidFill>
                          <a:latin typeface="Calibri"/>
                        </a:rPr>
                        <a:t>Accommodation &amp; food services </a:t>
                      </a:r>
                      <a:endParaRPr lang="en-US" sz="4000">
                        <a:solidFill>
                          <a:schemeClr val="tx1"/>
                        </a:solidFill>
                      </a:endParaRPr>
                    </a:p>
                    <a:p>
                      <a:pPr lvl="0" algn="l">
                        <a:lnSpc>
                          <a:spcPct val="100000"/>
                        </a:lnSpc>
                        <a:spcBef>
                          <a:spcPts val="0"/>
                        </a:spcBef>
                        <a:spcAft>
                          <a:spcPts val="0"/>
                        </a:spcAft>
                        <a:buNone/>
                      </a:pPr>
                      <a:endParaRPr lang="en-US">
                        <a:solidFill>
                          <a:schemeClr val="tx1"/>
                        </a:solidFill>
                      </a:endParaRPr>
                    </a:p>
                    <a:p>
                      <a:pPr lvl="0">
                        <a:buNone/>
                      </a:pPr>
                      <a:r>
                        <a:rPr lang="en-US" sz="2400" b="0" i="0" u="none" strike="noStrike" noProof="0">
                          <a:solidFill>
                            <a:schemeClr val="tx1"/>
                          </a:solidFill>
                          <a:latin typeface="Arial"/>
                        </a:rPr>
                        <a:t>(34,000 employees)</a:t>
                      </a:r>
                      <a:endParaRPr lang="en-US" sz="240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1561850343"/>
                  </a:ext>
                </a:extLst>
              </a:tr>
            </a:tbl>
          </a:graphicData>
        </a:graphic>
      </p:graphicFrame>
    </p:spTree>
    <p:extLst>
      <p:ext uri="{BB962C8B-B14F-4D97-AF65-F5344CB8AC3E}">
        <p14:creationId xmlns:p14="http://schemas.microsoft.com/office/powerpoint/2010/main" val="3744672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4772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Principles of Supported Employment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D2A5A"/>
                </a:solidFill>
                <a:effectLst/>
                <a:uLnTx/>
                <a:uFillTx/>
                <a:latin typeface="Calibri"/>
                <a:ea typeface="Calibri"/>
                <a:cs typeface="Calibri"/>
              </a:rPr>
              <a:t>The supported employment approach has at its heart the notion that anyone can be employed if they want paid employment and sufficient support is provided.</a:t>
            </a:r>
            <a:endParaRPr kumimoji="0" lang="en-US" sz="24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1D2A5A"/>
              </a:solidFill>
              <a:effectLst/>
              <a:uLnTx/>
              <a:uFillTx/>
              <a:latin typeface="Calibri"/>
              <a:ea typeface="Calibri"/>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D2A5A"/>
                </a:solidFill>
                <a:effectLst/>
                <a:uLnTx/>
                <a:uFillTx/>
                <a:latin typeface="Calibri"/>
                <a:ea typeface="Calibri"/>
                <a:cs typeface="Arial"/>
              </a:rPr>
              <a:t>Key principles:</a:t>
            </a:r>
            <a:endParaRPr kumimoji="0" lang="en-US" sz="18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D2A5A"/>
                </a:solidFill>
                <a:effectLst/>
                <a:uLnTx/>
                <a:uFillTx/>
                <a:latin typeface="Calibri"/>
                <a:ea typeface="Calibri"/>
                <a:cs typeface="Arial"/>
              </a:rPr>
              <a:t>Wages are paid at the going rate for the job.</a:t>
            </a:r>
            <a:endParaRPr kumimoji="0" lang="en-US" sz="18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D2A5A"/>
                </a:solidFill>
                <a:effectLst/>
                <a:uLnTx/>
                <a:uFillTx/>
                <a:latin typeface="Calibri"/>
                <a:ea typeface="Calibri"/>
                <a:cs typeface="Arial"/>
              </a:rPr>
              <a:t>The employee enjoys the same terms and conditions as all other employees.</a:t>
            </a:r>
            <a:endParaRPr kumimoji="0" lang="en-US" sz="18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D2A5A"/>
                </a:solidFill>
                <a:effectLst/>
                <a:uLnTx/>
                <a:uFillTx/>
                <a:latin typeface="Calibri"/>
                <a:ea typeface="Calibri"/>
                <a:cs typeface="Arial"/>
              </a:rPr>
              <a:t>The job helps the person to meet their life goals and aspirations.</a:t>
            </a:r>
            <a:endParaRPr kumimoji="0" lang="en-US" sz="18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D2A5A"/>
                </a:solidFill>
                <a:effectLst/>
                <a:uLnTx/>
                <a:uFillTx/>
                <a:latin typeface="Calibri"/>
                <a:ea typeface="Calibri"/>
                <a:cs typeface="Arial"/>
              </a:rPr>
              <a:t>The role is valued by managers and colleagues.</a:t>
            </a:r>
            <a:endParaRPr kumimoji="0" lang="en-US" sz="18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D2A5A"/>
                </a:solidFill>
                <a:effectLst/>
                <a:uLnTx/>
                <a:uFillTx/>
                <a:latin typeface="Calibri"/>
                <a:ea typeface="Calibri"/>
                <a:cs typeface="Arial"/>
              </a:rPr>
              <a:t>The job has similar hours and working conditions as other employees.</a:t>
            </a:r>
            <a:endParaRPr kumimoji="0" lang="en-US" sz="18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1D2A5A"/>
              </a:solidFill>
              <a:effectLst/>
              <a:uLnTx/>
              <a:uFillTx/>
              <a:latin typeface="Calibri"/>
              <a:ea typeface="Calibri"/>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1D2A5A"/>
                </a:solidFill>
                <a:effectLst/>
                <a:uLnTx/>
                <a:uFillTx/>
                <a:latin typeface="Calibri"/>
                <a:ea typeface="Calibri"/>
                <a:cs typeface="Arial"/>
              </a:rPr>
              <a:t>Support</a:t>
            </a:r>
            <a:r>
              <a:rPr kumimoji="0" lang="en-US" sz="1800" b="0" i="0" u="none" strike="noStrike" kern="1200" cap="none" spc="0" normalizeH="0" baseline="0" noProof="0" dirty="0">
                <a:ln>
                  <a:noFill/>
                </a:ln>
                <a:solidFill>
                  <a:srgbClr val="1D2A5A"/>
                </a:solidFill>
                <a:effectLst/>
                <a:uLnTx/>
                <a:uFillTx/>
                <a:latin typeface="Calibri"/>
                <a:ea typeface="Calibri"/>
                <a:cs typeface="Arial"/>
              </a:rPr>
              <a:t> can include vocational profiles, job-matching, employer engagement and in-work support.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1D2A5A"/>
              </a:solidFill>
              <a:effectLst/>
              <a:uLnTx/>
              <a:uFillTx/>
              <a:latin typeface="Calibri"/>
              <a:ea typeface="Calibri"/>
              <a:cs typeface="Calibri"/>
            </a:endParaRPr>
          </a:p>
        </p:txBody>
      </p:sp>
    </p:spTree>
    <p:extLst>
      <p:ext uri="{BB962C8B-B14F-4D97-AF65-F5344CB8AC3E}">
        <p14:creationId xmlns:p14="http://schemas.microsoft.com/office/powerpoint/2010/main" val="283477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dia Placeholder 1">
            <a:extLst>
              <a:ext uri="{FF2B5EF4-FFF2-40B4-BE49-F238E27FC236}">
                <a16:creationId xmlns:a16="http://schemas.microsoft.com/office/drawing/2014/main" id="{0FB260E7-4498-6F41-84B7-DA87C242AF2B}"/>
              </a:ext>
            </a:extLst>
          </p:cNvPr>
          <p:cNvSpPr>
            <a:spLocks noGrp="1"/>
          </p:cNvSpPr>
          <p:nvPr>
            <p:ph type="media" sz="quarter" idx="10"/>
          </p:nvPr>
        </p:nvSpPr>
        <p:spPr>
          <a:xfrm>
            <a:off x="593196" y="1394311"/>
            <a:ext cx="10316969" cy="4157205"/>
          </a:xfrm>
        </p:spPr>
        <p:txBody>
          <a:bodyPr>
            <a:normAutofit/>
          </a:bodyPr>
          <a:lstStyle/>
          <a:p>
            <a:endParaRPr lang="en-GB" b="1">
              <a:ea typeface="Calibri"/>
              <a:cs typeface="Calibri"/>
            </a:endParaRPr>
          </a:p>
          <a:p>
            <a:r>
              <a:rPr lang="en-GB" b="1">
                <a:ea typeface="Calibri"/>
                <a:cs typeface="Calibri"/>
              </a:rPr>
              <a:t>Working Well Norfolk</a:t>
            </a:r>
            <a:r>
              <a:rPr lang="en-GB">
                <a:ea typeface="Calibri"/>
                <a:cs typeface="Calibri"/>
              </a:rPr>
              <a:t> – 16 plus employment support for people with moderate mental or physical support needs (</a:t>
            </a:r>
            <a:r>
              <a:rPr lang="en-GB" err="1">
                <a:ea typeface="Calibri"/>
                <a:cs typeface="Calibri"/>
              </a:rPr>
              <a:t>inc</a:t>
            </a:r>
            <a:r>
              <a:rPr lang="en-GB">
                <a:ea typeface="Calibri"/>
                <a:cs typeface="Calibri"/>
              </a:rPr>
              <a:t> in-work).</a:t>
            </a:r>
          </a:p>
          <a:p>
            <a:r>
              <a:rPr lang="en-GB" b="1">
                <a:ea typeface="Calibri"/>
                <a:cs typeface="Calibri"/>
              </a:rPr>
              <a:t>Local Supported Employment</a:t>
            </a:r>
            <a:r>
              <a:rPr lang="en-GB">
                <a:ea typeface="Calibri"/>
                <a:cs typeface="Calibri"/>
              </a:rPr>
              <a:t> – job coach support for 18 plus for Autistic people or who have a Learning Disability to get in to paid work.</a:t>
            </a:r>
          </a:p>
          <a:p>
            <a:r>
              <a:rPr lang="en-GB" b="1">
                <a:ea typeface="Calibri"/>
                <a:cs typeface="Calibri"/>
              </a:rPr>
              <a:t>ASSD Norfolk Employment Service</a:t>
            </a:r>
            <a:r>
              <a:rPr lang="en-GB">
                <a:ea typeface="Calibri"/>
                <a:cs typeface="Calibri"/>
              </a:rPr>
              <a:t> - for people 18 plus who have eligible needs and a Care &amp; Support plan to be supported into a range of paid and non-paid outcomes.</a:t>
            </a:r>
          </a:p>
          <a:p>
            <a:endParaRPr lang="en-GB">
              <a:ea typeface="Calibri"/>
              <a:cs typeface="Calibri"/>
            </a:endParaRPr>
          </a:p>
        </p:txBody>
      </p:sp>
      <p:sp>
        <p:nvSpPr>
          <p:cNvPr id="3" name="Text Placeholder 2">
            <a:extLst>
              <a:ext uri="{FF2B5EF4-FFF2-40B4-BE49-F238E27FC236}">
                <a16:creationId xmlns:a16="http://schemas.microsoft.com/office/drawing/2014/main" id="{526B8836-0210-9E43-8E5B-E3F9F16CD267}"/>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Post 16/18 Employment Support Pathways</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spTree>
    <p:extLst>
      <p:ext uri="{BB962C8B-B14F-4D97-AF65-F5344CB8AC3E}">
        <p14:creationId xmlns:p14="http://schemas.microsoft.com/office/powerpoint/2010/main" val="1090353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700" b="1" i="0" u="none" strike="noStrike" kern="1200" cap="none" spc="0" normalizeH="0" baseline="0" noProof="0" dirty="0">
                <a:ln>
                  <a:noFill/>
                </a:ln>
                <a:solidFill>
                  <a:srgbClr val="1D2A5A"/>
                </a:solidFill>
                <a:effectLst/>
                <a:uLnTx/>
                <a:uFillTx/>
                <a:latin typeface="Calibri"/>
                <a:ea typeface="Calibri"/>
                <a:cs typeface="Arial"/>
              </a:rPr>
              <a:t>Post 16/18 Employment Support Pathways </a:t>
            </a:r>
            <a:endParaRPr kumimoji="0" lang="en-US" sz="37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5DE7A94-3362-04B4-0C37-F5462D0B9B0C}"/>
              </a:ext>
            </a:extLst>
          </p:cNvPr>
          <p:cNvSpPr txBox="1"/>
          <p:nvPr/>
        </p:nvSpPr>
        <p:spPr>
          <a:xfrm>
            <a:off x="714829" y="1875972"/>
            <a:ext cx="856509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GB" sz="2800" b="1">
                <a:cs typeface="Arial"/>
              </a:rPr>
              <a:t>MIND Routes Inclusive Employment</a:t>
            </a:r>
            <a:r>
              <a:rPr lang="en-US" sz="2800" b="1">
                <a:cs typeface="Arial"/>
              </a:rPr>
              <a:t>​</a:t>
            </a:r>
            <a:r>
              <a:rPr lang="en-US" sz="2800">
                <a:cs typeface="Arial"/>
              </a:rPr>
              <a:t> - for people 18 plus with more complex MH needs to access paid work</a:t>
            </a:r>
            <a:endParaRPr lang="en-US" sz="2800">
              <a:ea typeface="Calibri"/>
              <a:cs typeface="Arial"/>
            </a:endParaRPr>
          </a:p>
          <a:p>
            <a:pPr marL="228600" indent="-228600">
              <a:buFont typeface=""/>
              <a:buChar char="•"/>
            </a:pPr>
            <a:endParaRPr lang="en-US" sz="2800">
              <a:cs typeface="Arial"/>
            </a:endParaRPr>
          </a:p>
          <a:p>
            <a:pPr marL="228600" indent="-228600">
              <a:buFont typeface=""/>
              <a:buChar char="•"/>
            </a:pPr>
            <a:r>
              <a:rPr lang="en-GB" sz="2800" b="1">
                <a:cs typeface="Arial"/>
              </a:rPr>
              <a:t>Access To Work</a:t>
            </a:r>
            <a:r>
              <a:rPr lang="en-US" sz="2800" b="1">
                <a:cs typeface="Arial"/>
              </a:rPr>
              <a:t>​ </a:t>
            </a:r>
            <a:r>
              <a:rPr lang="en-US" sz="2800">
                <a:cs typeface="Arial"/>
              </a:rPr>
              <a:t>- grant to pay for practical support in work for people 16 plus.</a:t>
            </a:r>
            <a:endParaRPr lang="en-US" sz="1400">
              <a:solidFill>
                <a:srgbClr val="0B0C0C"/>
              </a:solidFill>
              <a:ea typeface="+mn-lt"/>
              <a:cs typeface="+mn-lt"/>
            </a:endParaRPr>
          </a:p>
          <a:p>
            <a:pPr marL="228600" indent="-228600">
              <a:buFont typeface=""/>
              <a:buChar char="•"/>
            </a:pPr>
            <a:endParaRPr lang="en-US" sz="2800">
              <a:cs typeface="Arial"/>
            </a:endParaRPr>
          </a:p>
          <a:p>
            <a:pPr marL="228600" indent="-228600">
              <a:buFont typeface=""/>
              <a:buChar char="•"/>
            </a:pPr>
            <a:r>
              <a:rPr lang="en-GB" sz="2800" b="1">
                <a:cs typeface="Arial"/>
              </a:rPr>
              <a:t>Adult Learning</a:t>
            </a:r>
            <a:r>
              <a:rPr lang="en-GB" sz="2800">
                <a:cs typeface="Arial"/>
              </a:rPr>
              <a:t> - wide range of Post 19 learning courses</a:t>
            </a:r>
            <a:endParaRPr lang="en-GB" sz="2800">
              <a:ea typeface="Calibri"/>
              <a:cs typeface="Arial"/>
            </a:endParaRPr>
          </a:p>
        </p:txBody>
      </p:sp>
    </p:spTree>
    <p:extLst>
      <p:ext uri="{BB962C8B-B14F-4D97-AF65-F5344CB8AC3E}">
        <p14:creationId xmlns:p14="http://schemas.microsoft.com/office/powerpoint/2010/main" val="398867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5" name="Freeform: Shape 24">
            <a:extLst>
              <a:ext uri="{FF2B5EF4-FFF2-40B4-BE49-F238E27FC236}">
                <a16:creationId xmlns:a16="http://schemas.microsoft.com/office/drawing/2014/main" id="{0ACBD85E-A404-45CB-B532-1039E479D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DB1626B1-BAC7-4893-A5AC-620597685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D64E9910-51FE-45BF-973D-9D2401FD3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 name="Text Placeholder 3">
            <a:extLst>
              <a:ext uri="{FF2B5EF4-FFF2-40B4-BE49-F238E27FC236}">
                <a16:creationId xmlns:a16="http://schemas.microsoft.com/office/drawing/2014/main" id="{2B120041-AE32-4048-97A9-CB0005086336}"/>
              </a:ext>
            </a:extLst>
          </p:cNvPr>
          <p:cNvSpPr>
            <a:spLocks noGrp="1"/>
          </p:cNvSpPr>
          <p:nvPr>
            <p:ph type="title" idx="4294967295"/>
          </p:nvPr>
        </p:nvSpPr>
        <p:spPr>
          <a:xfrm>
            <a:off x="2151221" y="2640691"/>
            <a:ext cx="6862024" cy="18446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621792" rtl="0" eaLnBrk="1" fontAlgn="auto" latinLnBrk="0" hangingPunct="1">
              <a:lnSpc>
                <a:spcPct val="100000"/>
              </a:lnSpc>
              <a:spcBef>
                <a:spcPts val="0"/>
              </a:spcBef>
              <a:spcAft>
                <a:spcPts val="600"/>
              </a:spcAft>
              <a:buClrTx/>
              <a:buSzTx/>
              <a:buFontTx/>
              <a:buNone/>
              <a:tabLst/>
              <a:defRPr/>
            </a:pPr>
            <a:endParaRPr kumimoji="0" lang="en-US" sz="1224"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621792" rtl="0" eaLnBrk="1" fontAlgn="auto" latinLnBrk="0" hangingPunct="1">
              <a:lnSpc>
                <a:spcPct val="100000"/>
              </a:lnSpc>
              <a:spcBef>
                <a:spcPts val="0"/>
              </a:spcBef>
              <a:spcAft>
                <a:spcPts val="600"/>
              </a:spcAft>
              <a:buClrTx/>
              <a:buSzTx/>
              <a:buFontTx/>
              <a:buNone/>
              <a:tabLst/>
              <a:defRPr/>
            </a:pPr>
            <a:endParaRPr kumimoji="0" lang="en-GB" sz="1224" b="0" i="0" u="none" strike="noStrike" kern="1200" cap="none" spc="0" normalizeH="0" baseline="0" noProof="0" dirty="0">
              <a:ln>
                <a:noFill/>
              </a:ln>
              <a:solidFill>
                <a:srgbClr val="333333"/>
              </a:solidFill>
              <a:effectLst/>
              <a:uLnTx/>
              <a:uFillTx/>
              <a:latin typeface="Arial"/>
              <a:ea typeface="+mn-ea"/>
              <a:cs typeface="Arial"/>
            </a:endParaRPr>
          </a:p>
          <a:p>
            <a:pPr marL="0" marR="0" lvl="0" indent="0" algn="ctr" defTabSz="621792"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333333"/>
                </a:solidFill>
                <a:effectLst/>
                <a:uLnTx/>
                <a:uFillTx/>
                <a:latin typeface="Calibri"/>
                <a:ea typeface="Calibri"/>
                <a:cs typeface="Arial"/>
              </a:rPr>
              <a:t>The information, advice and careers guidance website for young people in Norfolk</a:t>
            </a:r>
            <a:endParaRPr kumimoji="0" lang="en-GB" sz="2400" b="0" i="0" u="none" strike="noStrike" kern="1200" cap="none" spc="0" normalizeH="0" baseline="0" noProof="0" dirty="0">
              <a:ln>
                <a:noFill/>
              </a:ln>
              <a:solidFill>
                <a:schemeClr val="tx1"/>
              </a:solidFill>
              <a:effectLst/>
              <a:uLnTx/>
              <a:uFillTx/>
              <a:latin typeface="Calibri"/>
              <a:ea typeface="Calibri"/>
              <a:cs typeface="Arial"/>
            </a:endParaRPr>
          </a:p>
          <a:p>
            <a:pPr marL="0" marR="0" lvl="0" indent="0" algn="ctr" defTabSz="621792" rtl="0" eaLnBrk="1" fontAlgn="auto" latinLnBrk="0" hangingPunct="1">
              <a:lnSpc>
                <a:spcPct val="100000"/>
              </a:lnSpc>
              <a:spcBef>
                <a:spcPts val="0"/>
              </a:spcBef>
              <a:spcAft>
                <a:spcPts val="600"/>
              </a:spcAft>
              <a:buClrTx/>
              <a:buSzTx/>
              <a:buFontTx/>
              <a:buNone/>
              <a:tabLst/>
              <a:defRPr/>
            </a:pPr>
            <a:endParaRPr kumimoji="0" lang="en-GB" sz="1632" b="0" i="0"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621792"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a:ea typeface="Calibri"/>
                <a:cs typeface="Arial"/>
                <a:hlinkClick r:id="rId2">
                  <a:extLst>
                    <a:ext uri="{A12FA001-AC4F-418D-AE19-62706E023703}">
                      <ahyp:hlinkClr xmlns:ahyp="http://schemas.microsoft.com/office/drawing/2018/hyperlinkcolor" val="tx"/>
                    </a:ext>
                  </a:extLst>
                </a:hlinkClick>
              </a:rPr>
              <a:t>Home (helpyouchoose.org)</a:t>
            </a:r>
            <a:r>
              <a:rPr kumimoji="0" lang="en-GB" sz="2400" b="0" i="0" u="none" strike="noStrike" kern="1200" cap="none" spc="0" normalizeH="0" baseline="0" noProof="0" dirty="0">
                <a:ln>
                  <a:noFill/>
                </a:ln>
                <a:solidFill>
                  <a:schemeClr val="tx1"/>
                </a:solidFill>
                <a:effectLst/>
                <a:uLnTx/>
                <a:uFillTx/>
                <a:latin typeface="Calibri"/>
                <a:ea typeface="Calibri"/>
                <a:cs typeface="Arial"/>
              </a:rPr>
              <a:t>.</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descr="A logo of a family&#10;&#10;Description automatically generated">
            <a:extLst>
              <a:ext uri="{FF2B5EF4-FFF2-40B4-BE49-F238E27FC236}">
                <a16:creationId xmlns:a16="http://schemas.microsoft.com/office/drawing/2014/main" id="{B1927AE5-D716-4E0B-E248-3459F07EC7A1}"/>
              </a:ext>
            </a:extLst>
          </p:cNvPr>
          <p:cNvPicPr>
            <a:picLocks noChangeAspect="1"/>
          </p:cNvPicPr>
          <p:nvPr/>
        </p:nvPicPr>
        <p:blipFill>
          <a:blip r:embed="rId3"/>
          <a:stretch>
            <a:fillRect/>
          </a:stretch>
        </p:blipFill>
        <p:spPr>
          <a:xfrm>
            <a:off x="10073138" y="387444"/>
            <a:ext cx="1472499" cy="549733"/>
          </a:xfrm>
          <a:prstGeom prst="rect">
            <a:avLst/>
          </a:prstGeom>
        </p:spPr>
      </p:pic>
      <p:pic>
        <p:nvPicPr>
          <p:cNvPr id="5" name="Picture 4" descr="A blue sign with white text&#10;&#10;Description automatically generated">
            <a:extLst>
              <a:ext uri="{FF2B5EF4-FFF2-40B4-BE49-F238E27FC236}">
                <a16:creationId xmlns:a16="http://schemas.microsoft.com/office/drawing/2014/main" id="{B7CFB7D8-E5C4-AFDF-E476-9F140E7A4821}"/>
              </a:ext>
            </a:extLst>
          </p:cNvPr>
          <p:cNvPicPr>
            <a:picLocks noChangeAspect="1"/>
          </p:cNvPicPr>
          <p:nvPr/>
        </p:nvPicPr>
        <p:blipFill>
          <a:blip r:embed="rId4"/>
          <a:stretch>
            <a:fillRect/>
          </a:stretch>
        </p:blipFill>
        <p:spPr>
          <a:xfrm>
            <a:off x="759633" y="1463057"/>
            <a:ext cx="10679533" cy="1175575"/>
          </a:xfrm>
          <a:prstGeom prst="rect">
            <a:avLst/>
          </a:prstGeom>
        </p:spPr>
      </p:pic>
    </p:spTree>
    <p:extLst>
      <p:ext uri="{BB962C8B-B14F-4D97-AF65-F5344CB8AC3E}">
        <p14:creationId xmlns:p14="http://schemas.microsoft.com/office/powerpoint/2010/main" val="1485685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Arial"/>
                <a:ea typeface="+mn-ea"/>
                <a:cs typeface="Arial"/>
              </a:rPr>
              <a:t>Links from the presentations</a:t>
            </a:r>
            <a:endParaRPr kumimoji="0" lang="en-US"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DE19F7F-DDED-7B86-FE32-471617CEE6B6}"/>
              </a:ext>
            </a:extLst>
          </p:cNvPr>
          <p:cNvSpPr txBox="1"/>
          <p:nvPr/>
        </p:nvSpPr>
        <p:spPr>
          <a:xfrm>
            <a:off x="597243" y="1202320"/>
            <a:ext cx="10311712"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Calibri"/>
                <a:cs typeface="Calibri"/>
                <a:hlinkClick r:id="rId2"/>
              </a:rPr>
              <a:t>Raising Participation Age Requirements</a:t>
            </a:r>
            <a:r>
              <a:rPr lang="en-US" sz="1100">
                <a:ea typeface="Calibri"/>
                <a:cs typeface="Calibri"/>
              </a:rPr>
              <a:t> – Information about the law for young people aged 16 and 17 </a:t>
            </a:r>
            <a:endParaRPr lang="en-US">
              <a:ea typeface="Calibri"/>
              <a:cs typeface="Calibri"/>
            </a:endParaRPr>
          </a:p>
          <a:p>
            <a:r>
              <a:rPr lang="en-US" sz="1100">
                <a:ea typeface="+mn-lt"/>
                <a:cs typeface="+mn-lt"/>
                <a:hlinkClick r:id="rId3"/>
              </a:rPr>
              <a:t>Home (helpyouchoose.org)</a:t>
            </a:r>
            <a:r>
              <a:rPr lang="en-US" sz="1100">
                <a:ea typeface="+mn-lt"/>
                <a:cs typeface="+mn-lt"/>
              </a:rPr>
              <a:t> - Home page of Help You Choose</a:t>
            </a:r>
            <a:endParaRPr lang="en-US"/>
          </a:p>
          <a:p>
            <a:r>
              <a:rPr lang="en-US" sz="1100">
                <a:ea typeface="+mn-lt"/>
                <a:cs typeface="+mn-lt"/>
                <a:hlinkClick r:id="rId4"/>
              </a:rPr>
              <a:t>Choices at 13/14 (helpyouchoose.org)</a:t>
            </a:r>
            <a:r>
              <a:rPr lang="en-US" sz="1100">
                <a:ea typeface="+mn-lt"/>
                <a:cs typeface="+mn-lt"/>
              </a:rPr>
              <a:t> - Helping students select their GCSE subjects in Year 9</a:t>
            </a:r>
            <a:endParaRPr lang="en-US"/>
          </a:p>
          <a:p>
            <a:r>
              <a:rPr lang="en-US" sz="1100">
                <a:ea typeface="+mn-lt"/>
                <a:cs typeface="+mn-lt"/>
                <a:hlinkClick r:id="rId5"/>
              </a:rPr>
              <a:t>Choices at 16 (helpyouchoose.org)</a:t>
            </a:r>
            <a:r>
              <a:rPr lang="en-US" sz="1100">
                <a:ea typeface="+mn-lt"/>
                <a:cs typeface="+mn-lt"/>
              </a:rPr>
              <a:t> - All options for young people after Year 11</a:t>
            </a:r>
            <a:endParaRPr lang="en-US"/>
          </a:p>
          <a:p>
            <a:r>
              <a:rPr lang="en-US" sz="1100">
                <a:ea typeface="+mn-lt"/>
                <a:cs typeface="+mn-lt"/>
                <a:hlinkClick r:id="rId6"/>
              </a:rPr>
              <a:t>Which qualification? (helpyouchoose.org)</a:t>
            </a:r>
            <a:r>
              <a:rPr lang="en-US" sz="1100">
                <a:ea typeface="+mn-lt"/>
                <a:cs typeface="+mn-lt"/>
              </a:rPr>
              <a:t> - Academic, applied vocational qualifications, and the different levels</a:t>
            </a:r>
            <a:endParaRPr lang="en-US"/>
          </a:p>
          <a:p>
            <a:r>
              <a:rPr lang="en-US" sz="1100">
                <a:ea typeface="+mn-lt"/>
                <a:cs typeface="+mn-lt"/>
                <a:hlinkClick r:id="rId7"/>
              </a:rPr>
              <a:t>Education &amp; Learning (helpyouchoose.org)</a:t>
            </a:r>
            <a:r>
              <a:rPr lang="en-US" sz="1100">
                <a:ea typeface="+mn-lt"/>
                <a:cs typeface="+mn-lt"/>
              </a:rPr>
              <a:t> - All about education and learning</a:t>
            </a:r>
            <a:endParaRPr lang="en-US"/>
          </a:p>
          <a:p>
            <a:r>
              <a:rPr lang="en-US" sz="1100">
                <a:ea typeface="+mn-lt"/>
                <a:cs typeface="+mn-lt"/>
                <a:hlinkClick r:id="rId8"/>
              </a:rPr>
              <a:t>GCSE Brush-up and Revision (helpyouchoose.org)</a:t>
            </a:r>
            <a:r>
              <a:rPr lang="en-US" sz="1100">
                <a:ea typeface="+mn-lt"/>
                <a:cs typeface="+mn-lt"/>
              </a:rPr>
              <a:t> - Free materials to help pupils study different GCSE subjects. (if at school check the exam board the school is using)</a:t>
            </a:r>
            <a:endParaRPr lang="en-US"/>
          </a:p>
          <a:p>
            <a:r>
              <a:rPr lang="en-US" sz="1100">
                <a:ea typeface="+mn-lt"/>
                <a:cs typeface="+mn-lt"/>
                <a:hlinkClick r:id="rId9"/>
              </a:rPr>
              <a:t>Course Opportunities (helpyouchoose.org)</a:t>
            </a:r>
            <a:r>
              <a:rPr lang="en-US" sz="1100">
                <a:ea typeface="+mn-lt"/>
                <a:cs typeface="+mn-lt"/>
              </a:rPr>
              <a:t> - Compare courses at providers throughout Norfolk</a:t>
            </a:r>
            <a:endParaRPr lang="en-US"/>
          </a:p>
          <a:p>
            <a:r>
              <a:rPr lang="en-US" sz="1100">
                <a:ea typeface="+mn-lt"/>
                <a:cs typeface="+mn-lt"/>
                <a:hlinkClick r:id="rId10"/>
              </a:rPr>
              <a:t>Careers Information (helpyouchoose.org)</a:t>
            </a:r>
            <a:r>
              <a:rPr lang="en-US" sz="1100">
                <a:ea typeface="+mn-lt"/>
                <a:cs typeface="+mn-lt"/>
              </a:rPr>
              <a:t> - Fun quizzes and websites to help young people find out about different jobs and careers</a:t>
            </a:r>
            <a:endParaRPr lang="en-US"/>
          </a:p>
          <a:p>
            <a:r>
              <a:rPr lang="en-US" sz="1100">
                <a:ea typeface="+mn-lt"/>
                <a:cs typeface="+mn-lt"/>
                <a:hlinkClick r:id="rId11"/>
              </a:rPr>
              <a:t>Voluntary work (helpyouchoose.org)</a:t>
            </a:r>
            <a:r>
              <a:rPr lang="en-US" sz="1100">
                <a:ea typeface="+mn-lt"/>
                <a:cs typeface="+mn-lt"/>
              </a:rPr>
              <a:t> - Links to volunteering opportunities</a:t>
            </a:r>
            <a:endParaRPr lang="en-US"/>
          </a:p>
          <a:p>
            <a:r>
              <a:rPr lang="en-US" sz="1100">
                <a:ea typeface="+mn-lt"/>
                <a:cs typeface="+mn-lt"/>
                <a:hlinkClick r:id="rId12"/>
              </a:rPr>
              <a:t>Apprenticeships &amp; Training for Work (helpyouchoose.org)</a:t>
            </a:r>
            <a:r>
              <a:rPr lang="en-US" sz="1100">
                <a:ea typeface="+mn-lt"/>
                <a:cs typeface="+mn-lt"/>
              </a:rPr>
              <a:t> - Apprenticeship and work opportunities</a:t>
            </a:r>
            <a:endParaRPr lang="en-US"/>
          </a:p>
          <a:p>
            <a:r>
              <a:rPr lang="en-US" sz="1100">
                <a:ea typeface="+mn-lt"/>
                <a:cs typeface="+mn-lt"/>
                <a:hlinkClick r:id="rId13"/>
              </a:rPr>
              <a:t>NEET Support (helpyouchoose.org)</a:t>
            </a:r>
            <a:r>
              <a:rPr lang="en-US" sz="1100">
                <a:ea typeface="+mn-lt"/>
                <a:cs typeface="+mn-lt"/>
              </a:rPr>
              <a:t> - Help and support for young people not in education, employment or training (NEET)</a:t>
            </a:r>
            <a:endParaRPr lang="en-US"/>
          </a:p>
          <a:p>
            <a:r>
              <a:rPr lang="en-US" sz="1100">
                <a:ea typeface="+mn-lt"/>
                <a:cs typeface="+mn-lt"/>
                <a:hlinkClick r:id="rId14"/>
              </a:rPr>
              <a:t>SEND (helpyouchoose.org)</a:t>
            </a:r>
            <a:r>
              <a:rPr lang="en-US" sz="1100">
                <a:ea typeface="+mn-lt"/>
                <a:cs typeface="+mn-lt"/>
              </a:rPr>
              <a:t> - The Special Educational Needs and Disabilities section for young people</a:t>
            </a:r>
            <a:endParaRPr lang="en-US"/>
          </a:p>
          <a:p>
            <a:r>
              <a:rPr lang="en-US" sz="1100">
                <a:ea typeface="+mn-lt"/>
                <a:cs typeface="+mn-lt"/>
                <a:hlinkClick r:id="rId15"/>
              </a:rPr>
              <a:t>Work Experience (helpyouchoose.org)</a:t>
            </a:r>
            <a:r>
              <a:rPr lang="en-US" sz="1100">
                <a:ea typeface="+mn-lt"/>
                <a:cs typeface="+mn-lt"/>
              </a:rPr>
              <a:t> On-line and in-person work experience information</a:t>
            </a:r>
            <a:endParaRPr lang="en-US"/>
          </a:p>
          <a:p>
            <a:r>
              <a:rPr lang="en-US" sz="1100">
                <a:ea typeface="+mn-lt"/>
                <a:cs typeface="+mn-lt"/>
                <a:hlinkClick r:id="rId16"/>
              </a:rPr>
              <a:t>Health &amp; Wellbeing (helpyouchoose.org)</a:t>
            </a:r>
            <a:r>
              <a:rPr lang="en-US" sz="1100">
                <a:ea typeface="+mn-lt"/>
                <a:cs typeface="+mn-lt"/>
              </a:rPr>
              <a:t> - Support lines and websites for young people needing help with a range of different issues that might be worrying them.</a:t>
            </a:r>
            <a:endParaRPr lang="en-US"/>
          </a:p>
          <a:p>
            <a:r>
              <a:rPr lang="en-US" sz="1100">
                <a:ea typeface="+mn-lt"/>
                <a:cs typeface="+mn-lt"/>
                <a:hlinkClick r:id="rId17"/>
              </a:rPr>
              <a:t>Become an apprentice (apprenticeships.gov.uk)</a:t>
            </a:r>
            <a:r>
              <a:rPr lang="en-US" sz="1100">
                <a:ea typeface="+mn-lt"/>
                <a:cs typeface="+mn-lt"/>
              </a:rPr>
              <a:t> - Apprenticeship information</a:t>
            </a:r>
            <a:endParaRPr lang="en-US"/>
          </a:p>
          <a:p>
            <a:r>
              <a:rPr lang="en-US" sz="1100">
                <a:ea typeface="+mn-lt"/>
                <a:cs typeface="+mn-lt"/>
                <a:hlinkClick r:id="rId18"/>
              </a:rPr>
              <a:t>Careers advice - job profiles, information and resources | National Careers Service</a:t>
            </a:r>
            <a:r>
              <a:rPr lang="en-US" sz="1100">
                <a:ea typeface="+mn-lt"/>
                <a:cs typeface="+mn-lt"/>
              </a:rPr>
              <a:t> - National Careers Service</a:t>
            </a:r>
            <a:endParaRPr lang="en-US"/>
          </a:p>
          <a:p>
            <a:r>
              <a:rPr lang="en-US" sz="1100">
                <a:ea typeface="+mn-lt"/>
                <a:cs typeface="+mn-lt"/>
                <a:hlinkClick r:id="rId19"/>
              </a:rPr>
              <a:t>icanbea... (Careers &amp; Ideas in Norfolk &amp; Suffolk) | icanbea...</a:t>
            </a:r>
            <a:r>
              <a:rPr lang="en-US" sz="1100">
                <a:ea typeface="+mn-lt"/>
                <a:cs typeface="+mn-lt"/>
              </a:rPr>
              <a:t> A free resource for careers and ideas in Norfolk and Suffolk</a:t>
            </a:r>
            <a:endParaRPr lang="en-US"/>
          </a:p>
          <a:p>
            <a:r>
              <a:rPr lang="en-US" sz="1100">
                <a:ea typeface="+mn-lt"/>
                <a:cs typeface="+mn-lt"/>
                <a:hlinkClick r:id="rId20"/>
              </a:rPr>
              <a:t>Children with special educational needs and disabilities (SEND): Extra help - GOV.UK (www.gov.uk)</a:t>
            </a:r>
            <a:r>
              <a:rPr lang="en-US" sz="1100">
                <a:ea typeface="+mn-lt"/>
                <a:cs typeface="+mn-lt"/>
              </a:rPr>
              <a:t> - The government SEND support section</a:t>
            </a:r>
            <a:endParaRPr lang="en-US"/>
          </a:p>
          <a:p>
            <a:r>
              <a:rPr lang="en-US" sz="1100">
                <a:ea typeface="+mn-lt"/>
                <a:cs typeface="+mn-lt"/>
                <a:hlinkClick r:id="rId21"/>
              </a:rPr>
              <a:t>https://www.norfolk.gov.uk/42124</a:t>
            </a:r>
            <a:r>
              <a:rPr lang="en-US" sz="1100">
                <a:ea typeface="+mn-lt"/>
                <a:cs typeface="+mn-lt"/>
              </a:rPr>
              <a:t> - Working Well Norfolk </a:t>
            </a:r>
          </a:p>
          <a:p>
            <a:r>
              <a:rPr lang="en-US" sz="1100">
                <a:ea typeface="+mn-lt"/>
                <a:cs typeface="+mn-lt"/>
                <a:hlinkClick r:id="rId22"/>
              </a:rPr>
              <a:t>https://www.norfolk.gov.uk/40929</a:t>
            </a:r>
            <a:r>
              <a:rPr lang="en-US" sz="1100">
                <a:ea typeface="+mn-lt"/>
                <a:cs typeface="+mn-lt"/>
              </a:rPr>
              <a:t> - Norfolk Employment Service</a:t>
            </a:r>
            <a:endParaRPr lang="en-US">
              <a:ea typeface="Calibri"/>
              <a:cs typeface="Calibri"/>
            </a:endParaRPr>
          </a:p>
          <a:p>
            <a:r>
              <a:rPr lang="en-US" sz="1100">
                <a:ea typeface="+mn-lt"/>
                <a:cs typeface="+mn-lt"/>
                <a:hlinkClick r:id="rId23"/>
              </a:rPr>
              <a:t>https://www.norfolk.gov.uk/42757</a:t>
            </a:r>
            <a:r>
              <a:rPr lang="en-US" sz="1100">
                <a:ea typeface="+mn-lt"/>
                <a:cs typeface="+mn-lt"/>
              </a:rPr>
              <a:t> - Local Supported Employment </a:t>
            </a:r>
            <a:endParaRPr lang="en-US">
              <a:ea typeface="+mn-lt"/>
              <a:cs typeface="+mn-lt"/>
            </a:endParaRPr>
          </a:p>
          <a:p>
            <a:r>
              <a:rPr lang="en-US" sz="1100">
                <a:ea typeface="+mn-lt"/>
                <a:cs typeface="+mn-lt"/>
                <a:hlinkClick r:id="rId24"/>
              </a:rPr>
              <a:t>https://www.gov.uk/access-to-work/eligibility</a:t>
            </a:r>
            <a:r>
              <a:rPr lang="en-US" sz="1100">
                <a:ea typeface="+mn-lt"/>
                <a:cs typeface="+mn-lt"/>
              </a:rPr>
              <a:t> - Access To Work</a:t>
            </a:r>
            <a:endParaRPr lang="en-US">
              <a:ea typeface="Calibri" panose="020F0502020204030204"/>
              <a:cs typeface="Calibri" panose="020F0502020204030204"/>
            </a:endParaRPr>
          </a:p>
          <a:p>
            <a:r>
              <a:rPr lang="en-US" sz="1100">
                <a:ea typeface="+mn-lt"/>
                <a:cs typeface="+mn-lt"/>
                <a:hlinkClick r:id="rId25"/>
              </a:rPr>
              <a:t>https://www.norfolk.gov.uk/38136</a:t>
            </a:r>
            <a:r>
              <a:rPr lang="en-US" sz="1100">
                <a:ea typeface="+mn-lt"/>
                <a:cs typeface="+mn-lt"/>
              </a:rPr>
              <a:t> - Adult Learning</a:t>
            </a:r>
            <a:endParaRPr lang="en-US">
              <a:ea typeface="Calibri"/>
              <a:cs typeface="Calibri"/>
            </a:endParaRPr>
          </a:p>
          <a:p>
            <a:r>
              <a:rPr lang="en-US" sz="1100">
                <a:ea typeface="+mn-lt"/>
                <a:cs typeface="+mn-lt"/>
                <a:hlinkClick r:id="rId26"/>
              </a:rPr>
              <a:t>https://www.norfolkandwaveneymind.org.uk/routes-ips</a:t>
            </a:r>
            <a:r>
              <a:rPr lang="en-US" sz="1100">
                <a:ea typeface="+mn-lt"/>
                <a:cs typeface="+mn-lt"/>
              </a:rPr>
              <a:t> - MIND Routes Employment  </a:t>
            </a:r>
            <a:endParaRPr lang="en-US">
              <a:ea typeface="Calibri"/>
              <a:cs typeface="Calibri"/>
            </a:endParaRPr>
          </a:p>
          <a:p>
            <a:r>
              <a:rPr lang="en-US" sz="1100">
                <a:ea typeface="+mn-lt"/>
                <a:cs typeface="+mn-lt"/>
                <a:hlinkClick r:id="rId27"/>
              </a:rPr>
              <a:t>Supported internships - GOV.UK (www.gov.uk)</a:t>
            </a:r>
            <a:r>
              <a:rPr lang="en-US" sz="1100">
                <a:ea typeface="+mn-lt"/>
                <a:cs typeface="+mn-lt"/>
              </a:rPr>
              <a:t> - Government link page to Supported Internships</a:t>
            </a:r>
            <a:endParaRPr lang="en-US" sz="1100">
              <a:ea typeface="Calibri"/>
              <a:cs typeface="Calibri"/>
            </a:endParaRPr>
          </a:p>
          <a:p>
            <a:r>
              <a:rPr lang="en-US" sz="1100">
                <a:ea typeface="+mn-lt"/>
                <a:cs typeface="+mn-lt"/>
                <a:hlinkClick r:id="rId28"/>
              </a:rPr>
              <a:t>Supported Internships (helpyouchoose.org)</a:t>
            </a:r>
            <a:r>
              <a:rPr lang="en-US" sz="1100">
                <a:ea typeface="+mn-lt"/>
                <a:cs typeface="+mn-lt"/>
              </a:rPr>
              <a:t> - Supported Internship information on Help You Choose</a:t>
            </a:r>
            <a:endParaRPr lang="en-US"/>
          </a:p>
          <a:p>
            <a:endParaRPr lang="en-US" sz="1100">
              <a:ea typeface="Calibri"/>
              <a:cs typeface="Calibri"/>
            </a:endParaRPr>
          </a:p>
        </p:txBody>
      </p:sp>
    </p:spTree>
    <p:extLst>
      <p:ext uri="{BB962C8B-B14F-4D97-AF65-F5344CB8AC3E}">
        <p14:creationId xmlns:p14="http://schemas.microsoft.com/office/powerpoint/2010/main" val="223467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E501-E3E4-8A04-52D4-8956115AAC10}"/>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13-25 Learning and Employment Routes</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pic>
        <p:nvPicPr>
          <p:cNvPr id="5" name="Picture 4">
            <a:extLst>
              <a:ext uri="{FF2B5EF4-FFF2-40B4-BE49-F238E27FC236}">
                <a16:creationId xmlns:a16="http://schemas.microsoft.com/office/drawing/2014/main" id="{97D0523D-12C2-E5FA-F0CA-6E78DECB609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4535" y="1192555"/>
            <a:ext cx="9050856" cy="5541233"/>
          </a:xfrm>
          <a:prstGeom prst="rect">
            <a:avLst/>
          </a:prstGeom>
        </p:spPr>
      </p:pic>
    </p:spTree>
    <p:extLst>
      <p:ext uri="{BB962C8B-B14F-4D97-AF65-F5344CB8AC3E}">
        <p14:creationId xmlns:p14="http://schemas.microsoft.com/office/powerpoint/2010/main" val="2516788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8B7FD-F029-F746-9354-F3D6F2D5B29A}"/>
              </a:ext>
            </a:extLst>
          </p:cNvPr>
          <p:cNvSpPr>
            <a:spLocks noGrp="1"/>
          </p:cNvSpPr>
          <p:nvPr>
            <p:ph type="title"/>
          </p:nvPr>
        </p:nvSpPr>
        <p:spPr>
          <a:xfrm>
            <a:off x="616959" y="390699"/>
            <a:ext cx="8583058" cy="2094807"/>
          </a:xfrm>
        </p:spPr>
        <p:txBody>
          <a:bodyPr>
            <a:normAutofit/>
          </a:bodyPr>
          <a:lstStyle/>
          <a:p>
            <a:r>
              <a:rPr lang="en-US" sz="4000">
                <a:latin typeface="Calibri"/>
                <a:ea typeface="Calibri"/>
                <a:cs typeface="Arial"/>
              </a:rPr>
              <a:t>Thank you for listening from all of us</a:t>
            </a:r>
          </a:p>
        </p:txBody>
      </p:sp>
      <p:sp>
        <p:nvSpPr>
          <p:cNvPr id="4" name="Text Placeholder 3">
            <a:extLst>
              <a:ext uri="{FF2B5EF4-FFF2-40B4-BE49-F238E27FC236}">
                <a16:creationId xmlns:a16="http://schemas.microsoft.com/office/drawing/2014/main" id="{2B120041-AE32-4048-97A9-CB0005086336}"/>
              </a:ext>
            </a:extLst>
          </p:cNvPr>
          <p:cNvSpPr>
            <a:spLocks noGrp="1"/>
          </p:cNvSpPr>
          <p:nvPr>
            <p:ph type="body" sz="quarter" idx="10"/>
          </p:nvPr>
        </p:nvSpPr>
        <p:spPr>
          <a:xfrm>
            <a:off x="5013906" y="2206619"/>
            <a:ext cx="5343140" cy="2921585"/>
          </a:xfrm>
        </p:spPr>
        <p:txBody>
          <a:bodyPr vert="horz" lIns="91440" tIns="45720" rIns="91440" bIns="45720" rtlCol="0" anchor="t">
            <a:normAutofit/>
          </a:bodyPr>
          <a:lstStyle/>
          <a:p>
            <a:pPr algn="ctr"/>
            <a:r>
              <a:rPr lang="en-US" sz="2000">
                <a:latin typeface="Calibri"/>
                <a:ea typeface="Calibri"/>
                <a:cs typeface="Arial"/>
              </a:rPr>
              <a:t> if you would like more information, please contact us</a:t>
            </a:r>
            <a:endParaRPr lang="en-US" sz="2000" b="0">
              <a:solidFill>
                <a:srgbClr val="000000"/>
              </a:solidFill>
              <a:latin typeface="Calibri"/>
              <a:ea typeface="Calibri"/>
              <a:cs typeface="Arial"/>
            </a:endParaRPr>
          </a:p>
          <a:p>
            <a:pPr algn="ctr"/>
            <a:endParaRPr lang="en-US" sz="2000" b="0">
              <a:solidFill>
                <a:srgbClr val="000000"/>
              </a:solidFill>
              <a:latin typeface="Calibri"/>
              <a:ea typeface="Calibri"/>
            </a:endParaRPr>
          </a:p>
          <a:p>
            <a:pPr algn="ctr"/>
            <a:r>
              <a:rPr lang="en-US" sz="2000">
                <a:latin typeface="Calibri"/>
                <a:ea typeface="Calibri"/>
                <a:cs typeface="Arial"/>
                <a:hlinkClick r:id="rId2"/>
              </a:rPr>
              <a:t>mark.horton3@norfolk.gov.uk</a:t>
            </a:r>
            <a:endParaRPr lang="en-US" sz="2000">
              <a:latin typeface="Calibri"/>
              <a:ea typeface="Calibri"/>
              <a:cs typeface="Arial"/>
            </a:endParaRPr>
          </a:p>
          <a:p>
            <a:pPr algn="ctr"/>
            <a:r>
              <a:rPr lang="en-US" sz="2000">
                <a:solidFill>
                  <a:schemeClr val="accent5">
                    <a:lumMod val="75000"/>
                  </a:schemeClr>
                </a:solidFill>
                <a:latin typeface="Calibri"/>
                <a:ea typeface="Calibri"/>
                <a:cs typeface="Arial"/>
                <a:hlinkClick r:id="rId3">
                  <a:extLst>
                    <a:ext uri="{A12FA001-AC4F-418D-AE19-62706E023703}">
                      <ahyp:hlinkClr xmlns:ahyp="http://schemas.microsoft.com/office/drawing/2018/hyperlinkcolor" val="tx"/>
                    </a:ext>
                  </a:extLst>
                </a:hlinkClick>
              </a:rPr>
              <a:t>ademola.ojeniyi@norfolk.gov.uk</a:t>
            </a:r>
            <a:endParaRPr lang="en-US">
              <a:solidFill>
                <a:schemeClr val="accent5">
                  <a:lumMod val="75000"/>
                </a:schemeClr>
              </a:solidFill>
              <a:latin typeface="Calibri"/>
              <a:hlinkClick r:id="rId3">
                <a:extLst>
                  <a:ext uri="{A12FA001-AC4F-418D-AE19-62706E023703}">
                    <ahyp:hlinkClr xmlns:ahyp="http://schemas.microsoft.com/office/drawing/2018/hyperlinkcolor" val="tx"/>
                  </a:ext>
                </a:extLst>
              </a:hlinkClick>
            </a:endParaRPr>
          </a:p>
          <a:p>
            <a:pPr algn="ctr"/>
            <a:r>
              <a:rPr lang="en-US" sz="2000">
                <a:latin typeface="Calibri"/>
                <a:ea typeface="Calibri"/>
                <a:cs typeface="Arial"/>
                <a:hlinkClick r:id="rId4"/>
              </a:rPr>
              <a:t>pamela.birt@norfolk.gov.uk</a:t>
            </a:r>
          </a:p>
          <a:p>
            <a:pPr algn="ctr"/>
            <a:r>
              <a:rPr lang="en-US" sz="2000">
                <a:latin typeface="Calibri"/>
                <a:ea typeface="Calibri"/>
                <a:cs typeface="Arial"/>
                <a:hlinkClick r:id="rId5"/>
              </a:rPr>
              <a:t>Roger.allen@norfolk.gov.uk</a:t>
            </a:r>
            <a:endParaRPr lang="en-US" sz="2000">
              <a:latin typeface="Calibri"/>
              <a:ea typeface="Calibri"/>
              <a:cs typeface="Arial"/>
            </a:endParaRPr>
          </a:p>
          <a:p>
            <a:pPr algn="ctr"/>
            <a:endParaRPr lang="en-US" sz="2000">
              <a:latin typeface="Calibri"/>
              <a:ea typeface="Calibri"/>
              <a:cs typeface="Arial"/>
            </a:endParaRPr>
          </a:p>
        </p:txBody>
      </p:sp>
      <p:pic>
        <p:nvPicPr>
          <p:cNvPr id="2" name="Picture 1" descr="A logo of a family&#10;&#10;Description automatically generated">
            <a:extLst>
              <a:ext uri="{FF2B5EF4-FFF2-40B4-BE49-F238E27FC236}">
                <a16:creationId xmlns:a16="http://schemas.microsoft.com/office/drawing/2014/main" id="{B1927AE5-D716-4E0B-E248-3459F07EC7A1}"/>
              </a:ext>
            </a:extLst>
          </p:cNvPr>
          <p:cNvPicPr>
            <a:picLocks noChangeAspect="1"/>
          </p:cNvPicPr>
          <p:nvPr/>
        </p:nvPicPr>
        <p:blipFill>
          <a:blip r:embed="rId6"/>
          <a:stretch>
            <a:fillRect/>
          </a:stretch>
        </p:blipFill>
        <p:spPr>
          <a:xfrm>
            <a:off x="9431680" y="516409"/>
            <a:ext cx="2143125" cy="800100"/>
          </a:xfrm>
          <a:prstGeom prst="rect">
            <a:avLst/>
          </a:prstGeom>
        </p:spPr>
      </p:pic>
      <p:pic>
        <p:nvPicPr>
          <p:cNvPr id="6" name="Picture 5" descr="A pile of colorful sticky notes&#10;&#10;Description automatically generated">
            <a:extLst>
              <a:ext uri="{FF2B5EF4-FFF2-40B4-BE49-F238E27FC236}">
                <a16:creationId xmlns:a16="http://schemas.microsoft.com/office/drawing/2014/main" id="{787D1F35-B124-9BC7-B276-078C4B432BB3}"/>
              </a:ext>
            </a:extLst>
          </p:cNvPr>
          <p:cNvPicPr>
            <a:picLocks noChangeAspect="1"/>
          </p:cNvPicPr>
          <p:nvPr/>
        </p:nvPicPr>
        <p:blipFill>
          <a:blip r:embed="rId7"/>
          <a:stretch>
            <a:fillRect/>
          </a:stretch>
        </p:blipFill>
        <p:spPr>
          <a:xfrm>
            <a:off x="730978" y="1883761"/>
            <a:ext cx="3810258" cy="3244937"/>
          </a:xfrm>
          <a:prstGeom prst="rect">
            <a:avLst/>
          </a:prstGeom>
        </p:spPr>
      </p:pic>
    </p:spTree>
    <p:extLst>
      <p:ext uri="{BB962C8B-B14F-4D97-AF65-F5344CB8AC3E}">
        <p14:creationId xmlns:p14="http://schemas.microsoft.com/office/powerpoint/2010/main" val="1560860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E501-E3E4-8A04-52D4-8956115AAC10}"/>
              </a:ext>
            </a:extLst>
          </p:cNvPr>
          <p:cNvSpPr>
            <a:spLocks noGrp="1"/>
          </p:cNvSpPr>
          <p:nvPr>
            <p:ph type="title" idx="4294967295"/>
          </p:nvPr>
        </p:nvSpPr>
        <p:spPr>
          <a:xfrm>
            <a:off x="904875" y="584200"/>
            <a:ext cx="9156700" cy="8080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Participation of young people in education, employment or training – Raising Participation Age</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7E44820-5292-1541-B1A0-B9754FFD0468}"/>
              </a:ext>
            </a:extLst>
          </p:cNvPr>
          <p:cNvSpPr txBox="1"/>
          <p:nvPr/>
        </p:nvSpPr>
        <p:spPr>
          <a:xfrm>
            <a:off x="900308" y="1539657"/>
            <a:ext cx="1079065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ea typeface="Calibri"/>
                <a:cs typeface="Calibri"/>
              </a:rPr>
              <a:t>What are the main options available for young people aged 16-18 years old?</a:t>
            </a:r>
          </a:p>
          <a:p>
            <a:endParaRPr lang="en-US" sz="2000">
              <a:latin typeface="Calibri"/>
              <a:ea typeface="Calibri"/>
              <a:cs typeface="Calibri"/>
            </a:endParaRPr>
          </a:p>
          <a:p>
            <a:pPr marL="285750" indent="-285750">
              <a:buFont typeface="Arial"/>
              <a:buChar char="•"/>
            </a:pPr>
            <a:r>
              <a:rPr lang="en-US" sz="2000">
                <a:latin typeface="Calibri"/>
                <a:ea typeface="Calibri"/>
                <a:cs typeface="Calibri"/>
              </a:rPr>
              <a:t>Study full time at school, college or post-16 provider. The definition of full-time participation is at least 540 hours a year, this is around 18 hours per week.</a:t>
            </a:r>
          </a:p>
          <a:p>
            <a:pPr marL="285750" indent="-285750">
              <a:buFont typeface="Arial"/>
              <a:buChar char="•"/>
            </a:pPr>
            <a:endParaRPr lang="en-US" sz="2000">
              <a:latin typeface="Calibri"/>
              <a:ea typeface="Calibri"/>
              <a:cs typeface="Calibri"/>
            </a:endParaRPr>
          </a:p>
          <a:p>
            <a:pPr marL="285750" indent="-285750">
              <a:buFont typeface="Arial"/>
              <a:buChar char="•"/>
            </a:pPr>
            <a:r>
              <a:rPr lang="en-US" sz="2000">
                <a:latin typeface="Calibri"/>
                <a:ea typeface="Calibri"/>
                <a:cs typeface="Calibri"/>
              </a:rPr>
              <a:t>Full-time employment or volunteering (full-time is counted as more than 20 hours a week) combined with part-time study or training. </a:t>
            </a:r>
          </a:p>
          <a:p>
            <a:pPr marL="285750" indent="-285750">
              <a:buFont typeface="Arial"/>
              <a:buChar char="•"/>
            </a:pPr>
            <a:endParaRPr lang="en-US" sz="2000">
              <a:latin typeface="Calibri"/>
              <a:ea typeface="Calibri"/>
              <a:cs typeface="Calibri"/>
            </a:endParaRPr>
          </a:p>
          <a:p>
            <a:pPr marL="285750" indent="-285750">
              <a:buFont typeface="Arial"/>
              <a:buChar char="•"/>
            </a:pPr>
            <a:r>
              <a:rPr lang="en-US" sz="2000">
                <a:latin typeface="Calibri"/>
                <a:ea typeface="Calibri"/>
                <a:cs typeface="Calibri"/>
              </a:rPr>
              <a:t>Apprenticeship or a supported internship </a:t>
            </a:r>
          </a:p>
          <a:p>
            <a:pPr marL="285750" indent="-285750">
              <a:buFont typeface="Arial"/>
              <a:buChar char="•"/>
            </a:pPr>
            <a:endParaRPr lang="en-US" sz="2000">
              <a:latin typeface="Calibri"/>
              <a:ea typeface="Calibri"/>
              <a:cs typeface="Calibri"/>
            </a:endParaRPr>
          </a:p>
          <a:p>
            <a:r>
              <a:rPr lang="en-US" sz="2000">
                <a:ea typeface="+mn-lt"/>
                <a:cs typeface="+mn-lt"/>
                <a:hlinkClick r:id="rId2"/>
              </a:rPr>
              <a:t>Participation of young people in education, employment or training - childlawadvice.org.uk</a:t>
            </a:r>
          </a:p>
          <a:p>
            <a:endParaRPr lang="en-US" sz="2000">
              <a:ea typeface="Calibri"/>
              <a:cs typeface="Calibri"/>
            </a:endParaRPr>
          </a:p>
        </p:txBody>
      </p:sp>
    </p:spTree>
    <p:extLst>
      <p:ext uri="{BB962C8B-B14F-4D97-AF65-F5344CB8AC3E}">
        <p14:creationId xmlns:p14="http://schemas.microsoft.com/office/powerpoint/2010/main" val="48669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E501-E3E4-8A04-52D4-8956115AAC10}"/>
              </a:ext>
            </a:extLst>
          </p:cNvPr>
          <p:cNvSpPr>
            <a:spLocks noGrp="1"/>
          </p:cNvSpPr>
          <p:nvPr>
            <p:ph type="title" idx="4294967295"/>
          </p:nvPr>
        </p:nvSpPr>
        <p:spPr>
          <a:xfrm>
            <a:off x="593725" y="584200"/>
            <a:ext cx="10312400" cy="669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Qualification Types</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sp>
        <p:nvSpPr>
          <p:cNvPr id="6" name="TextBox 5">
            <a:extLst>
              <a:ext uri="{FF2B5EF4-FFF2-40B4-BE49-F238E27FC236}">
                <a16:creationId xmlns:a16="http://schemas.microsoft.com/office/drawing/2014/main" id="{8736B060-372A-7C16-A2B1-89A8B123A508}"/>
              </a:ext>
            </a:extLst>
          </p:cNvPr>
          <p:cNvSpPr txBox="1"/>
          <p:nvPr/>
        </p:nvSpPr>
        <p:spPr>
          <a:xfrm>
            <a:off x="597243" y="1421026"/>
            <a:ext cx="853027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solidFill>
                  <a:srgbClr val="212529"/>
                </a:solidFill>
                <a:latin typeface="Calibri"/>
                <a:ea typeface="Poppins"/>
                <a:cs typeface="Poppins"/>
              </a:rPr>
              <a:t>Qualifications fall into three main types:</a:t>
            </a:r>
            <a:endParaRPr lang="en-US" sz="2000">
              <a:latin typeface="Calibri"/>
            </a:endParaRPr>
          </a:p>
        </p:txBody>
      </p:sp>
      <p:sp>
        <p:nvSpPr>
          <p:cNvPr id="7" name="TextBox 6">
            <a:extLst>
              <a:ext uri="{FF2B5EF4-FFF2-40B4-BE49-F238E27FC236}">
                <a16:creationId xmlns:a16="http://schemas.microsoft.com/office/drawing/2014/main" id="{0524BFF7-94E1-2246-227D-9CA6A4C5BF55}"/>
              </a:ext>
            </a:extLst>
          </p:cNvPr>
          <p:cNvSpPr txBox="1"/>
          <p:nvPr/>
        </p:nvSpPr>
        <p:spPr>
          <a:xfrm>
            <a:off x="597243" y="2028567"/>
            <a:ext cx="983803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212529"/>
                </a:solidFill>
                <a:latin typeface="Calibri"/>
                <a:ea typeface="+mn-lt"/>
                <a:cs typeface="+mn-lt"/>
              </a:rPr>
              <a:t>Academic - </a:t>
            </a:r>
            <a:r>
              <a:rPr lang="en-US" sz="2000">
                <a:solidFill>
                  <a:srgbClr val="212529"/>
                </a:solidFill>
                <a:latin typeface="Calibri"/>
                <a:ea typeface="+mn-lt"/>
                <a:cs typeface="+mn-lt"/>
              </a:rPr>
              <a:t>subject based, for example, A levels &amp; GCSE, usually assessed by exams, study subjects in-depth. </a:t>
            </a:r>
            <a:endParaRPr lang="en-US" sz="2000">
              <a:latin typeface="Calibri"/>
              <a:cs typeface="Arial"/>
            </a:endParaRPr>
          </a:p>
        </p:txBody>
      </p:sp>
      <p:sp>
        <p:nvSpPr>
          <p:cNvPr id="9" name="TextBox 8">
            <a:extLst>
              <a:ext uri="{FF2B5EF4-FFF2-40B4-BE49-F238E27FC236}">
                <a16:creationId xmlns:a16="http://schemas.microsoft.com/office/drawing/2014/main" id="{1C74450A-DA85-E24A-2F5C-5B01D8E39FAC}"/>
              </a:ext>
            </a:extLst>
          </p:cNvPr>
          <p:cNvSpPr txBox="1"/>
          <p:nvPr/>
        </p:nvSpPr>
        <p:spPr>
          <a:xfrm>
            <a:off x="597243" y="2965658"/>
            <a:ext cx="975565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212529"/>
                </a:solidFill>
                <a:latin typeface="Calibri"/>
                <a:ea typeface="Poppins"/>
                <a:cs typeface="Poppins"/>
              </a:rPr>
              <a:t>Applied general</a:t>
            </a:r>
            <a:r>
              <a:rPr lang="en-US" sz="2000">
                <a:solidFill>
                  <a:srgbClr val="212529"/>
                </a:solidFill>
                <a:latin typeface="Calibri"/>
                <a:ea typeface="Poppins"/>
                <a:cs typeface="Poppins"/>
              </a:rPr>
              <a:t> - Broad vocational areas. Introduction to an industry, such as travel and tourism, engineering, health and social care. Academic study with practical learning. Usually assessed by a mixture of coursework and exams. Include BTEC and OCR qualifications.  </a:t>
            </a:r>
            <a:endParaRPr lang="en-US" sz="2000">
              <a:solidFill>
                <a:srgbClr val="212529"/>
              </a:solidFill>
              <a:latin typeface="Calibri"/>
              <a:cs typeface="Poppins"/>
            </a:endParaRPr>
          </a:p>
        </p:txBody>
      </p:sp>
      <p:sp>
        <p:nvSpPr>
          <p:cNvPr id="4" name="TextBox 3">
            <a:extLst>
              <a:ext uri="{FF2B5EF4-FFF2-40B4-BE49-F238E27FC236}">
                <a16:creationId xmlns:a16="http://schemas.microsoft.com/office/drawing/2014/main" id="{A88F9C1A-B142-F5E3-7C43-0261F506AFF7}"/>
              </a:ext>
            </a:extLst>
          </p:cNvPr>
          <p:cNvSpPr txBox="1"/>
          <p:nvPr/>
        </p:nvSpPr>
        <p:spPr>
          <a:xfrm>
            <a:off x="597243" y="4276155"/>
            <a:ext cx="1006457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212529"/>
                </a:solidFill>
                <a:latin typeface="Calibri"/>
                <a:ea typeface="+mn-lt"/>
                <a:cs typeface="+mn-lt"/>
              </a:rPr>
              <a:t>Vocational or technical</a:t>
            </a:r>
            <a:r>
              <a:rPr lang="en-US" sz="2000">
                <a:solidFill>
                  <a:srgbClr val="212529"/>
                </a:solidFill>
                <a:latin typeface="Calibri"/>
                <a:ea typeface="+mn-lt"/>
                <a:cs typeface="+mn-lt"/>
              </a:rPr>
              <a:t> - Focus on a specific industry or occupation. Usually assessed by a mixture of coursework and practical, work-based tasks. Provide skills and knowledge to do a particular job. They include T Levels, NVQs, some BTEC and OCR qualifications. Certificates and diplomas for City &amp; Guilds.</a:t>
            </a:r>
            <a:endParaRPr lang="en-US" sz="2000">
              <a:solidFill>
                <a:srgbClr val="212529"/>
              </a:solidFill>
              <a:latin typeface="Calibri"/>
              <a:ea typeface="Calibri"/>
              <a:cs typeface="Calibri"/>
            </a:endParaRPr>
          </a:p>
        </p:txBody>
      </p:sp>
    </p:spTree>
    <p:extLst>
      <p:ext uri="{BB962C8B-B14F-4D97-AF65-F5344CB8AC3E}">
        <p14:creationId xmlns:p14="http://schemas.microsoft.com/office/powerpoint/2010/main" val="4014841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E501-E3E4-8A04-52D4-8956115AAC10}"/>
              </a:ext>
            </a:extLst>
          </p:cNvPr>
          <p:cNvSpPr>
            <a:spLocks noGrp="1"/>
          </p:cNvSpPr>
          <p:nvPr>
            <p:ph type="title" idx="4294967295"/>
          </p:nvPr>
        </p:nvSpPr>
        <p:spPr>
          <a:xfrm>
            <a:off x="119063" y="255588"/>
            <a:ext cx="10787062" cy="647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Different Levels</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pic>
        <p:nvPicPr>
          <p:cNvPr id="5" name="Picture 4">
            <a:extLst>
              <a:ext uri="{FF2B5EF4-FFF2-40B4-BE49-F238E27FC236}">
                <a16:creationId xmlns:a16="http://schemas.microsoft.com/office/drawing/2014/main" id="{17A3BAD5-A27D-AE20-3F4C-957381702A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 y="815853"/>
            <a:ext cx="12192001" cy="6039778"/>
          </a:xfrm>
          <a:prstGeom prst="rect">
            <a:avLst/>
          </a:prstGeom>
        </p:spPr>
      </p:pic>
    </p:spTree>
    <p:extLst>
      <p:ext uri="{BB962C8B-B14F-4D97-AF65-F5344CB8AC3E}">
        <p14:creationId xmlns:p14="http://schemas.microsoft.com/office/powerpoint/2010/main" val="127412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1E501-E3E4-8A04-52D4-8956115AAC10}"/>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GCSE Grades</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pic>
        <p:nvPicPr>
          <p:cNvPr id="4" name="Picture 3" descr="A table with text on it&#10;&#10;Description automatically generated">
            <a:extLst>
              <a:ext uri="{FF2B5EF4-FFF2-40B4-BE49-F238E27FC236}">
                <a16:creationId xmlns:a16="http://schemas.microsoft.com/office/drawing/2014/main" id="{6B8935CD-B9B0-8F5E-C930-CCAE5C5D79FB}"/>
              </a:ext>
            </a:extLst>
          </p:cNvPr>
          <p:cNvPicPr>
            <a:picLocks noChangeAspect="1"/>
          </p:cNvPicPr>
          <p:nvPr/>
        </p:nvPicPr>
        <p:blipFill>
          <a:blip r:embed="rId2"/>
          <a:stretch>
            <a:fillRect/>
          </a:stretch>
        </p:blipFill>
        <p:spPr>
          <a:xfrm>
            <a:off x="3599549" y="1580893"/>
            <a:ext cx="4313279" cy="4952484"/>
          </a:xfrm>
          <a:prstGeom prst="rect">
            <a:avLst/>
          </a:prstGeom>
        </p:spPr>
      </p:pic>
    </p:spTree>
    <p:extLst>
      <p:ext uri="{BB962C8B-B14F-4D97-AF65-F5344CB8AC3E}">
        <p14:creationId xmlns:p14="http://schemas.microsoft.com/office/powerpoint/2010/main" val="251865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F1DD-2CB3-090F-16A1-EB9EF8F4B1F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1D2A5A"/>
                </a:solidFill>
                <a:effectLst/>
                <a:uLnTx/>
                <a:uFillTx/>
                <a:latin typeface="Calibri"/>
                <a:ea typeface="Calibri"/>
                <a:cs typeface="Arial"/>
              </a:rPr>
              <a:t>Question</a:t>
            </a:r>
            <a:endParaRPr kumimoji="0" lang="en-US" sz="4000" b="1" i="0" u="none" strike="noStrike" kern="1200" cap="none" spc="0" normalizeH="0" baseline="0" noProof="0" dirty="0">
              <a:ln>
                <a:noFill/>
              </a:ln>
              <a:solidFill>
                <a:srgbClr val="1D2A5A"/>
              </a:solidFill>
              <a:effectLst/>
              <a:uLnTx/>
              <a:uFillTx/>
              <a:latin typeface="Calibri"/>
              <a:ea typeface="Calibri"/>
              <a:cs typeface="Arial" panose="020B0604020202020204" pitchFamily="34" charset="0"/>
            </a:endParaRPr>
          </a:p>
        </p:txBody>
      </p:sp>
      <p:sp>
        <p:nvSpPr>
          <p:cNvPr id="4" name="TextBox 3">
            <a:extLst>
              <a:ext uri="{FF2B5EF4-FFF2-40B4-BE49-F238E27FC236}">
                <a16:creationId xmlns:a16="http://schemas.microsoft.com/office/drawing/2014/main" id="{0C7AE34F-20B8-6689-1161-8AA4C6291C96}"/>
              </a:ext>
            </a:extLst>
          </p:cNvPr>
          <p:cNvSpPr txBox="1"/>
          <p:nvPr/>
        </p:nvSpPr>
        <p:spPr>
          <a:xfrm>
            <a:off x="597243" y="1840572"/>
            <a:ext cx="9076037"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a:latin typeface="Calibri"/>
                <a:ea typeface="Calibri"/>
                <a:cs typeface="Arial"/>
              </a:rPr>
              <a:t>How many places for 16–19-year-olds did City College Norwich have in the 2023/24 academic year?</a:t>
            </a:r>
          </a:p>
          <a:p>
            <a:endParaRPr lang="en-US" sz="3600">
              <a:latin typeface="Calibri"/>
              <a:ea typeface="Calibri"/>
              <a:cs typeface="Arial"/>
            </a:endParaRPr>
          </a:p>
          <a:p>
            <a:r>
              <a:rPr lang="en-US" sz="2400">
                <a:latin typeface="Calibri"/>
                <a:ea typeface="Calibri"/>
                <a:cs typeface="Arial"/>
              </a:rPr>
              <a:t>(A) 8300  (B) 5474 (C) 3200</a:t>
            </a:r>
            <a:r>
              <a:rPr lang="en-US" sz="2400">
                <a:latin typeface="Arial"/>
                <a:cs typeface="Arial"/>
              </a:rPr>
              <a:t> </a:t>
            </a:r>
          </a:p>
          <a:p>
            <a:endParaRPr lang="en-US" sz="3600">
              <a:latin typeface="Arial"/>
              <a:cs typeface="Arial"/>
            </a:endParaRPr>
          </a:p>
        </p:txBody>
      </p:sp>
      <p:pic>
        <p:nvPicPr>
          <p:cNvPr id="5" name="Picture 4" descr="A white background with black dots&#10;&#10;Description automatically generated">
            <a:extLst>
              <a:ext uri="{FF2B5EF4-FFF2-40B4-BE49-F238E27FC236}">
                <a16:creationId xmlns:a16="http://schemas.microsoft.com/office/drawing/2014/main" id="{5FE25A33-0C26-E586-479B-4E81EB0D172B}"/>
              </a:ext>
            </a:extLst>
          </p:cNvPr>
          <p:cNvPicPr>
            <a:picLocks noChangeAspect="1"/>
          </p:cNvPicPr>
          <p:nvPr/>
        </p:nvPicPr>
        <p:blipFill>
          <a:blip r:embed="rId2"/>
          <a:stretch>
            <a:fillRect/>
          </a:stretch>
        </p:blipFill>
        <p:spPr>
          <a:xfrm>
            <a:off x="5308258" y="3513954"/>
            <a:ext cx="6600566" cy="3341472"/>
          </a:xfrm>
          <a:prstGeom prst="rect">
            <a:avLst/>
          </a:prstGeom>
        </p:spPr>
      </p:pic>
    </p:spTree>
    <p:extLst>
      <p:ext uri="{BB962C8B-B14F-4D97-AF65-F5344CB8AC3E}">
        <p14:creationId xmlns:p14="http://schemas.microsoft.com/office/powerpoint/2010/main" val="1192444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4202314-371f-4a32-9f59-6af7e294e9cd"/>
    <lcf76f155ced4ddcb4097134ff3c332f xmlns="4d391113-094c-4272-bd59-d7a9a76b2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E234AB498C6441AE5D71DD1DC65A61" ma:contentTypeVersion="14" ma:contentTypeDescription="Create a new document." ma:contentTypeScope="" ma:versionID="dc5c1c57734c6946a3a0cbfe32c9d9fb">
  <xsd:schema xmlns:xsd="http://www.w3.org/2001/XMLSchema" xmlns:xs="http://www.w3.org/2001/XMLSchema" xmlns:p="http://schemas.microsoft.com/office/2006/metadata/properties" xmlns:ns2="4d391113-094c-4272-bd59-d7a9a76b2edd" xmlns:ns3="94202314-371f-4a32-9f59-6af7e294e9cd" targetNamespace="http://schemas.microsoft.com/office/2006/metadata/properties" ma:root="true" ma:fieldsID="0c0a269e039222d6987eab346ff05a20" ns2:_="" ns3:_="">
    <xsd:import namespace="4d391113-094c-4272-bd59-d7a9a76b2edd"/>
    <xsd:import namespace="94202314-371f-4a32-9f59-6af7e294e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91113-094c-4272-bd59-d7a9a76b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202314-371f-4a32-9f59-6af7e294e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4cbb5d-f235-48ac-956b-d1903922d358}" ma:internalName="TaxCatchAll" ma:showField="CatchAllData" ma:web="94202314-371f-4a32-9f59-6af7e294e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4F4AB-6D75-49AB-911F-DD9851106E6B}">
  <ds:schemaRefs>
    <ds:schemaRef ds:uri="http://schemas.microsoft.com/sharepoint/v3/contenttype/forms"/>
  </ds:schemaRefs>
</ds:datastoreItem>
</file>

<file path=customXml/itemProps2.xml><?xml version="1.0" encoding="utf-8"?>
<ds:datastoreItem xmlns:ds="http://schemas.openxmlformats.org/officeDocument/2006/customXml" ds:itemID="{D676BAA9-E71E-4CCB-B897-30ACFF7BD7A1}">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94202314-371f-4a32-9f59-6af7e294e9cd"/>
    <ds:schemaRef ds:uri="http://purl.org/dc/elements/1.1/"/>
    <ds:schemaRef ds:uri="http://schemas.microsoft.com/office/2006/metadata/properties"/>
    <ds:schemaRef ds:uri="4d391113-094c-4272-bd59-d7a9a76b2edd"/>
    <ds:schemaRef ds:uri="http://www.w3.org/XML/1998/namespace"/>
  </ds:schemaRefs>
</ds:datastoreItem>
</file>

<file path=customXml/itemProps3.xml><?xml version="1.0" encoding="utf-8"?>
<ds:datastoreItem xmlns:ds="http://schemas.openxmlformats.org/officeDocument/2006/customXml" ds:itemID="{E47C825C-8245-4264-818F-0B0FE7A51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91113-094c-4272-bd59-d7a9a76b2edd"/>
    <ds:schemaRef ds:uri="94202314-371f-4a32-9f59-6af7e294e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TotalTime>
  <Words>2651</Words>
  <Application>Microsoft Office PowerPoint</Application>
  <PresentationFormat>Widescreen</PresentationFormat>
  <Paragraphs>267</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Meiryo</vt:lpstr>
      <vt:lpstr>Arial</vt:lpstr>
      <vt:lpstr>Calibri</vt:lpstr>
      <vt:lpstr>Calibri Light</vt:lpstr>
      <vt:lpstr>Times New Roman</vt:lpstr>
      <vt:lpstr>Wingdings</vt:lpstr>
      <vt:lpstr>Office Theme</vt:lpstr>
      <vt:lpstr>16-25 Learning and Employment Pathways</vt:lpstr>
      <vt:lpstr>How many 16–18-year-olds are there in Norfolk?   (A) 12,112 (B) 18,710 (C) 25,000 </vt:lpstr>
      <vt:lpstr>Answer - B</vt:lpstr>
      <vt:lpstr>13-25 Learning and Employment Routes</vt:lpstr>
      <vt:lpstr>Participation of young people in education, employment or training – Raising Participation Age     </vt:lpstr>
      <vt:lpstr>Qualification Types</vt:lpstr>
      <vt:lpstr>Different Levels</vt:lpstr>
      <vt:lpstr>GCSE Grades</vt:lpstr>
      <vt:lpstr>Question</vt:lpstr>
      <vt:lpstr>Answer - B</vt:lpstr>
      <vt:lpstr> Support for Young People Not in Education Employment or Training (NEET)  Apprenticeships  </vt:lpstr>
      <vt:lpstr>Question</vt:lpstr>
      <vt:lpstr>Answer - A</vt:lpstr>
      <vt:lpstr>NCC Guidance Advisers</vt:lpstr>
      <vt:lpstr>A journey to Post 16 Provision</vt:lpstr>
      <vt:lpstr>A journey to Post 16 Provision</vt:lpstr>
      <vt:lpstr>A journey to Post 16 Provision</vt:lpstr>
      <vt:lpstr>Question</vt:lpstr>
      <vt:lpstr>Answer - C</vt:lpstr>
      <vt:lpstr>A journey to Post 16 Provision: Apprenticeships</vt:lpstr>
      <vt:lpstr>The levels of Apprenticeships</vt:lpstr>
      <vt:lpstr>Participation of young people in education, employment or training</vt:lpstr>
      <vt:lpstr>Supported Internships</vt:lpstr>
      <vt:lpstr>Question – Supported Internships</vt:lpstr>
      <vt:lpstr>Answer B</vt:lpstr>
      <vt:lpstr>What is a Supported Internship</vt:lpstr>
      <vt:lpstr>The Job Coach</vt:lpstr>
      <vt:lpstr>The Intern</vt:lpstr>
      <vt:lpstr>Progression</vt:lpstr>
      <vt:lpstr>Past Present and Future</vt:lpstr>
      <vt:lpstr>NCC and CCN Pilot Project</vt:lpstr>
      <vt:lpstr>Supported Employment</vt:lpstr>
      <vt:lpstr>Question</vt:lpstr>
      <vt:lpstr>Answer A</vt:lpstr>
      <vt:lpstr>Principles of Supported Employment The supported employment approach has at its heart the notion that anyone can be employed if they want paid employment and sufficient support is provided.  Key principles: Wages are paid at the going rate for the job. The employee enjoys the same terms and conditions as all other employees. The job helps the person to meet their life goals and aspirations. The role is valued by managers and colleagues. The job has similar hours and working conditions as other employees.  Support can include vocational profiles, job-matching, employer engagement and in-work support. </vt:lpstr>
      <vt:lpstr>Post 16/18 Employment Support Pathways</vt:lpstr>
      <vt:lpstr>Post 16/18 Employment Support Pathways </vt:lpstr>
      <vt:lpstr>  The information, advice and careers guidance website for young people in Norfolk  Home (helpyouchoose.org). </vt:lpstr>
      <vt:lpstr>Links from the presentations</vt:lpstr>
      <vt:lpstr>Thank you for listening from all of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Genevieve Bouquet</cp:lastModifiedBy>
  <cp:revision>76</cp:revision>
  <dcterms:created xsi:type="dcterms:W3CDTF">2020-09-16T10:43:56Z</dcterms:created>
  <dcterms:modified xsi:type="dcterms:W3CDTF">2024-05-29T09:50:03Z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0x0101003BE234AB498C6441AE5D71DD1DC65A61</vt:lpwstr>
  </property>
  <property fmtid="{D5CDD505-2E9C-101B-9397-08002B2CF9AE}" pid="3" name="MediaServiceImageTags">
    <vt:lpwstr/>
  </property>
</Properties>
</file>