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145707193" r:id="rId5"/>
    <p:sldId id="256" r:id="rId6"/>
    <p:sldId id="278" r:id="rId7"/>
    <p:sldId id="269" r:id="rId8"/>
    <p:sldId id="270" r:id="rId9"/>
    <p:sldId id="257" r:id="rId10"/>
    <p:sldId id="258" r:id="rId11"/>
    <p:sldId id="277" r:id="rId12"/>
    <p:sldId id="276" r:id="rId13"/>
    <p:sldId id="275" r:id="rId14"/>
    <p:sldId id="271" r:id="rId15"/>
    <p:sldId id="272" r:id="rId16"/>
    <p:sldId id="274" r:id="rId17"/>
    <p:sldId id="273" r:id="rId18"/>
    <p:sldId id="21457071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2AA84-F8ED-4B29-B3F9-99A4B6E15DE1}" v="94" dt="2024-05-28T15:09:13.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5" autoAdjust="0"/>
    <p:restoredTop sz="58073" autoAdjust="0"/>
  </p:normalViewPr>
  <p:slideViewPr>
    <p:cSldViewPr snapToGrid="0">
      <p:cViewPr varScale="1">
        <p:scale>
          <a:sx n="38" d="100"/>
          <a:sy n="38" d="100"/>
        </p:scale>
        <p:origin x="1604"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Bouquet" userId="9ee00270-1c76-4fb6-80ff-36b31e77115e" providerId="ADAL" clId="{5E72AA84-F8ED-4B29-B3F9-99A4B6E15DE1}"/>
    <pc:docChg chg="undo custSel addSld delSld modSld sldOrd">
      <pc:chgData name="Genevieve Bouquet" userId="9ee00270-1c76-4fb6-80ff-36b31e77115e" providerId="ADAL" clId="{5E72AA84-F8ED-4B29-B3F9-99A4B6E15DE1}" dt="2024-05-29T10:21:12.642" v="148" actId="47"/>
      <pc:docMkLst>
        <pc:docMk/>
      </pc:docMkLst>
      <pc:sldChg chg="addSp modSp mod">
        <pc:chgData name="Genevieve Bouquet" userId="9ee00270-1c76-4fb6-80ff-36b31e77115e" providerId="ADAL" clId="{5E72AA84-F8ED-4B29-B3F9-99A4B6E15DE1}" dt="2024-05-28T15:08:46.042" v="139" actId="962"/>
        <pc:sldMkLst>
          <pc:docMk/>
          <pc:sldMk cId="3819468644" sldId="256"/>
        </pc:sldMkLst>
        <pc:spChg chg="add mod">
          <ac:chgData name="Genevieve Bouquet" userId="9ee00270-1c76-4fb6-80ff-36b31e77115e" providerId="ADAL" clId="{5E72AA84-F8ED-4B29-B3F9-99A4B6E15DE1}" dt="2024-05-28T15:06:00.689" v="65" actId="20577"/>
          <ac:spMkLst>
            <pc:docMk/>
            <pc:sldMk cId="3819468644" sldId="256"/>
            <ac:spMk id="2" creationId="{ADAA7C94-F9ED-5A1C-5842-27A581690E05}"/>
          </ac:spMkLst>
        </pc:spChg>
        <pc:picChg chg="mod">
          <ac:chgData name="Genevieve Bouquet" userId="9ee00270-1c76-4fb6-80ff-36b31e77115e" providerId="ADAL" clId="{5E72AA84-F8ED-4B29-B3F9-99A4B6E15DE1}" dt="2024-05-28T15:08:46.042" v="139" actId="962"/>
          <ac:picMkLst>
            <pc:docMk/>
            <pc:sldMk cId="3819468644" sldId="256"/>
            <ac:picMk id="9" creationId="{E764FF38-D38D-C045-1346-F922BCC0FA25}"/>
          </ac:picMkLst>
        </pc:picChg>
      </pc:sldChg>
      <pc:sldChg chg="modSp">
        <pc:chgData name="Genevieve Bouquet" userId="9ee00270-1c76-4fb6-80ff-36b31e77115e" providerId="ADAL" clId="{5E72AA84-F8ED-4B29-B3F9-99A4B6E15DE1}" dt="2024-05-28T15:02:42.273" v="12" actId="962"/>
        <pc:sldMkLst>
          <pc:docMk/>
          <pc:sldMk cId="2266016843" sldId="257"/>
        </pc:sldMkLst>
        <pc:picChg chg="mod">
          <ac:chgData name="Genevieve Bouquet" userId="9ee00270-1c76-4fb6-80ff-36b31e77115e" providerId="ADAL" clId="{5E72AA84-F8ED-4B29-B3F9-99A4B6E15DE1}" dt="2024-05-28T15:02:42.273" v="12" actId="962"/>
          <ac:picMkLst>
            <pc:docMk/>
            <pc:sldMk cId="2266016843" sldId="257"/>
            <ac:picMk id="1026" creationId="{5E407267-4D00-032F-43B3-E94E4BC98E78}"/>
          </ac:picMkLst>
        </pc:picChg>
      </pc:sldChg>
      <pc:sldChg chg="modSp mod">
        <pc:chgData name="Genevieve Bouquet" userId="9ee00270-1c76-4fb6-80ff-36b31e77115e" providerId="ADAL" clId="{5E72AA84-F8ED-4B29-B3F9-99A4B6E15DE1}" dt="2024-05-28T15:02:44.555" v="13" actId="962"/>
        <pc:sldMkLst>
          <pc:docMk/>
          <pc:sldMk cId="3484250214" sldId="258"/>
        </pc:sldMkLst>
        <pc:picChg chg="mod">
          <ac:chgData name="Genevieve Bouquet" userId="9ee00270-1c76-4fb6-80ff-36b31e77115e" providerId="ADAL" clId="{5E72AA84-F8ED-4B29-B3F9-99A4B6E15DE1}" dt="2024-05-28T15:02:44.555" v="13" actId="962"/>
          <ac:picMkLst>
            <pc:docMk/>
            <pc:sldMk cId="3484250214" sldId="258"/>
            <ac:picMk id="4" creationId="{9FE5A5BE-9E95-C145-FAD7-13606E5852DC}"/>
          </ac:picMkLst>
        </pc:picChg>
      </pc:sldChg>
      <pc:sldChg chg="modSp del mod modNotesTx">
        <pc:chgData name="Genevieve Bouquet" userId="9ee00270-1c76-4fb6-80ff-36b31e77115e" providerId="ADAL" clId="{5E72AA84-F8ED-4B29-B3F9-99A4B6E15DE1}" dt="2024-05-29T10:21:12.642" v="148" actId="47"/>
        <pc:sldMkLst>
          <pc:docMk/>
          <pc:sldMk cId="0" sldId="263"/>
        </pc:sldMkLst>
        <pc:spChg chg="mod">
          <ac:chgData name="Genevieve Bouquet" userId="9ee00270-1c76-4fb6-80ff-36b31e77115e" providerId="ADAL" clId="{5E72AA84-F8ED-4B29-B3F9-99A4B6E15DE1}" dt="2024-05-28T15:08:30.521" v="138" actId="33553"/>
          <ac:spMkLst>
            <pc:docMk/>
            <pc:sldMk cId="0" sldId="263"/>
            <ac:spMk id="212" creationId="{00000000-0000-0000-0000-000000000000}"/>
          </ac:spMkLst>
        </pc:spChg>
        <pc:picChg chg="mod">
          <ac:chgData name="Genevieve Bouquet" userId="9ee00270-1c76-4fb6-80ff-36b31e77115e" providerId="ADAL" clId="{5E72AA84-F8ED-4B29-B3F9-99A4B6E15DE1}" dt="2024-05-28T15:09:13.608" v="145" actId="962"/>
          <ac:picMkLst>
            <pc:docMk/>
            <pc:sldMk cId="0" sldId="263"/>
            <ac:picMk id="4" creationId="{C8EC66F4-0E5A-C5B3-3B67-55B625630146}"/>
          </ac:picMkLst>
        </pc:picChg>
        <pc:picChg chg="mod">
          <ac:chgData name="Genevieve Bouquet" userId="9ee00270-1c76-4fb6-80ff-36b31e77115e" providerId="ADAL" clId="{5E72AA84-F8ED-4B29-B3F9-99A4B6E15DE1}" dt="2024-05-28T15:03:15.676" v="21" actId="962"/>
          <ac:picMkLst>
            <pc:docMk/>
            <pc:sldMk cId="0" sldId="263"/>
            <ac:picMk id="209" creationId="{00000000-0000-0000-0000-000000000000}"/>
          </ac:picMkLst>
        </pc:picChg>
      </pc:sldChg>
      <pc:sldChg chg="modSp del mod">
        <pc:chgData name="Genevieve Bouquet" userId="9ee00270-1c76-4fb6-80ff-36b31e77115e" providerId="ADAL" clId="{5E72AA84-F8ED-4B29-B3F9-99A4B6E15DE1}" dt="2024-05-29T10:21:08.707" v="147" actId="47"/>
        <pc:sldMkLst>
          <pc:docMk/>
          <pc:sldMk cId="3905831745" sldId="267"/>
        </pc:sldMkLst>
        <pc:spChg chg="mod">
          <ac:chgData name="Genevieve Bouquet" userId="9ee00270-1c76-4fb6-80ff-36b31e77115e" providerId="ADAL" clId="{5E72AA84-F8ED-4B29-B3F9-99A4B6E15DE1}" dt="2024-05-28T15:05:43.353" v="43" actId="33553"/>
          <ac:spMkLst>
            <pc:docMk/>
            <pc:sldMk cId="3905831745" sldId="267"/>
            <ac:spMk id="8" creationId="{306D5477-B6F9-8469-3592-7626E21EF6C3}"/>
          </ac:spMkLst>
        </pc:spChg>
        <pc:picChg chg="mod">
          <ac:chgData name="Genevieve Bouquet" userId="9ee00270-1c76-4fb6-80ff-36b31e77115e" providerId="ADAL" clId="{5E72AA84-F8ED-4B29-B3F9-99A4B6E15DE1}" dt="2024-05-28T15:01:10.363" v="1" actId="962"/>
          <ac:picMkLst>
            <pc:docMk/>
            <pc:sldMk cId="3905831745" sldId="267"/>
            <ac:picMk id="9" creationId="{31E96750-1DCB-C24E-BB4A-832B15BCC45F}"/>
          </ac:picMkLst>
        </pc:picChg>
      </pc:sldChg>
      <pc:sldChg chg="modSp mod">
        <pc:chgData name="Genevieve Bouquet" userId="9ee00270-1c76-4fb6-80ff-36b31e77115e" providerId="ADAL" clId="{5E72AA84-F8ED-4B29-B3F9-99A4B6E15DE1}" dt="2024-05-28T15:02:17.893" v="9" actId="962"/>
        <pc:sldMkLst>
          <pc:docMk/>
          <pc:sldMk cId="3580535508" sldId="269"/>
        </pc:sldMkLst>
        <pc:spChg chg="mod">
          <ac:chgData name="Genevieve Bouquet" userId="9ee00270-1c76-4fb6-80ff-36b31e77115e" providerId="ADAL" clId="{5E72AA84-F8ED-4B29-B3F9-99A4B6E15DE1}" dt="2024-05-28T15:01:55.257" v="5" actId="962"/>
          <ac:spMkLst>
            <pc:docMk/>
            <pc:sldMk cId="3580535508" sldId="269"/>
            <ac:spMk id="8" creationId="{A90EF794-4774-4B3C-BE6D-A916E81E9903}"/>
          </ac:spMkLst>
        </pc:spChg>
        <pc:picChg chg="mod">
          <ac:chgData name="Genevieve Bouquet" userId="9ee00270-1c76-4fb6-80ff-36b31e77115e" providerId="ADAL" clId="{5E72AA84-F8ED-4B29-B3F9-99A4B6E15DE1}" dt="2024-05-28T15:02:17.893" v="9" actId="962"/>
          <ac:picMkLst>
            <pc:docMk/>
            <pc:sldMk cId="3580535508" sldId="269"/>
            <ac:picMk id="3" creationId="{E67F0368-361A-C692-3524-4ADCC18E5FCF}"/>
          </ac:picMkLst>
        </pc:picChg>
        <pc:picChg chg="mod">
          <ac:chgData name="Genevieve Bouquet" userId="9ee00270-1c76-4fb6-80ff-36b31e77115e" providerId="ADAL" clId="{5E72AA84-F8ED-4B29-B3F9-99A4B6E15DE1}" dt="2024-05-28T15:01:52.827" v="4" actId="962"/>
          <ac:picMkLst>
            <pc:docMk/>
            <pc:sldMk cId="3580535508" sldId="269"/>
            <ac:picMk id="7" creationId="{74270E22-F65E-433F-8062-900F32AE8E00}"/>
          </ac:picMkLst>
        </pc:picChg>
        <pc:picChg chg="mod">
          <ac:chgData name="Genevieve Bouquet" userId="9ee00270-1c76-4fb6-80ff-36b31e77115e" providerId="ADAL" clId="{5E72AA84-F8ED-4B29-B3F9-99A4B6E15DE1}" dt="2024-05-28T15:01:57.706" v="6" actId="962"/>
          <ac:picMkLst>
            <pc:docMk/>
            <pc:sldMk cId="3580535508" sldId="269"/>
            <ac:picMk id="17" creationId="{FAC755CE-0393-4EA7-959D-2BC39B6DFF79}"/>
          </ac:picMkLst>
        </pc:picChg>
        <pc:picChg chg="mod">
          <ac:chgData name="Genevieve Bouquet" userId="9ee00270-1c76-4fb6-80ff-36b31e77115e" providerId="ADAL" clId="{5E72AA84-F8ED-4B29-B3F9-99A4B6E15DE1}" dt="2024-05-28T15:02:06.609" v="7" actId="962"/>
          <ac:picMkLst>
            <pc:docMk/>
            <pc:sldMk cId="3580535508" sldId="269"/>
            <ac:picMk id="21" creationId="{344F1DB6-17FB-40CD-A208-3541C091DB30}"/>
          </ac:picMkLst>
        </pc:picChg>
        <pc:picChg chg="mod">
          <ac:chgData name="Genevieve Bouquet" userId="9ee00270-1c76-4fb6-80ff-36b31e77115e" providerId="ADAL" clId="{5E72AA84-F8ED-4B29-B3F9-99A4B6E15DE1}" dt="2024-05-28T15:02:11.743" v="8" actId="962"/>
          <ac:picMkLst>
            <pc:docMk/>
            <pc:sldMk cId="3580535508" sldId="269"/>
            <ac:picMk id="23" creationId="{54CF480C-779C-46A2-9DD1-DA16DC985F23}"/>
          </ac:picMkLst>
        </pc:picChg>
      </pc:sldChg>
      <pc:sldChg chg="addSp modSp mod">
        <pc:chgData name="Genevieve Bouquet" userId="9ee00270-1c76-4fb6-80ff-36b31e77115e" providerId="ADAL" clId="{5E72AA84-F8ED-4B29-B3F9-99A4B6E15DE1}" dt="2024-05-28T15:09:08.322" v="144" actId="962"/>
        <pc:sldMkLst>
          <pc:docMk/>
          <pc:sldMk cId="332721688" sldId="270"/>
        </pc:sldMkLst>
        <pc:spChg chg="add mod">
          <ac:chgData name="Genevieve Bouquet" userId="9ee00270-1c76-4fb6-80ff-36b31e77115e" providerId="ADAL" clId="{5E72AA84-F8ED-4B29-B3F9-99A4B6E15DE1}" dt="2024-05-28T15:06:41.179" v="88" actId="20577"/>
          <ac:spMkLst>
            <pc:docMk/>
            <pc:sldMk cId="332721688" sldId="270"/>
            <ac:spMk id="5" creationId="{47464B68-6503-71A8-1B0A-4C0C3D91CC60}"/>
          </ac:spMkLst>
        </pc:spChg>
        <pc:graphicFrameChg chg="mod">
          <ac:chgData name="Genevieve Bouquet" userId="9ee00270-1c76-4fb6-80ff-36b31e77115e" providerId="ADAL" clId="{5E72AA84-F8ED-4B29-B3F9-99A4B6E15DE1}" dt="2024-05-28T15:02:22.571" v="10" actId="962"/>
          <ac:graphicFrameMkLst>
            <pc:docMk/>
            <pc:sldMk cId="332721688" sldId="270"/>
            <ac:graphicFrameMk id="1034" creationId="{BC8C1F78-B61F-C6E2-3505-5CC47A0D85BA}"/>
          </ac:graphicFrameMkLst>
        </pc:graphicFrameChg>
        <pc:picChg chg="mod">
          <ac:chgData name="Genevieve Bouquet" userId="9ee00270-1c76-4fb6-80ff-36b31e77115e" providerId="ADAL" clId="{5E72AA84-F8ED-4B29-B3F9-99A4B6E15DE1}" dt="2024-05-28T15:02:24.837" v="11" actId="962"/>
          <ac:picMkLst>
            <pc:docMk/>
            <pc:sldMk cId="332721688" sldId="270"/>
            <ac:picMk id="3" creationId="{F6CB7943-7191-B93B-968B-3056D48B1393}"/>
          </ac:picMkLst>
        </pc:picChg>
        <pc:picChg chg="mod">
          <ac:chgData name="Genevieve Bouquet" userId="9ee00270-1c76-4fb6-80ff-36b31e77115e" providerId="ADAL" clId="{5E72AA84-F8ED-4B29-B3F9-99A4B6E15DE1}" dt="2024-05-28T15:09:08.322" v="144" actId="962"/>
          <ac:picMkLst>
            <pc:docMk/>
            <pc:sldMk cId="332721688" sldId="270"/>
            <ac:picMk id="4" creationId="{ED0769BF-4DA4-1B96-29D1-231E040AA4F2}"/>
          </ac:picMkLst>
        </pc:picChg>
      </pc:sldChg>
      <pc:sldChg chg="modSp mod">
        <pc:chgData name="Genevieve Bouquet" userId="9ee00270-1c76-4fb6-80ff-36b31e77115e" providerId="ADAL" clId="{5E72AA84-F8ED-4B29-B3F9-99A4B6E15DE1}" dt="2024-05-28T15:07:04.915" v="117" actId="33553"/>
        <pc:sldMkLst>
          <pc:docMk/>
          <pc:sldMk cId="3832283493" sldId="271"/>
        </pc:sldMkLst>
        <pc:spChg chg="mod">
          <ac:chgData name="Genevieve Bouquet" userId="9ee00270-1c76-4fb6-80ff-36b31e77115e" providerId="ADAL" clId="{5E72AA84-F8ED-4B29-B3F9-99A4B6E15DE1}" dt="2024-05-28T15:07:04.915" v="117" actId="33553"/>
          <ac:spMkLst>
            <pc:docMk/>
            <pc:sldMk cId="3832283493" sldId="271"/>
            <ac:spMk id="9" creationId="{08496A04-D584-CDD3-0CBA-7E670B0135B0}"/>
          </ac:spMkLst>
        </pc:spChg>
      </pc:sldChg>
      <pc:sldChg chg="addSp modSp mod">
        <pc:chgData name="Genevieve Bouquet" userId="9ee00270-1c76-4fb6-80ff-36b31e77115e" providerId="ADAL" clId="{5E72AA84-F8ED-4B29-B3F9-99A4B6E15DE1}" dt="2024-05-28T15:07:47.634" v="132" actId="20577"/>
        <pc:sldMkLst>
          <pc:docMk/>
          <pc:sldMk cId="3613785468" sldId="272"/>
        </pc:sldMkLst>
        <pc:spChg chg="add mod">
          <ac:chgData name="Genevieve Bouquet" userId="9ee00270-1c76-4fb6-80ff-36b31e77115e" providerId="ADAL" clId="{5E72AA84-F8ED-4B29-B3F9-99A4B6E15DE1}" dt="2024-05-28T15:07:47.634" v="132" actId="20577"/>
          <ac:spMkLst>
            <pc:docMk/>
            <pc:sldMk cId="3613785468" sldId="272"/>
            <ac:spMk id="2" creationId="{AC8C2D46-6EE2-2DAC-7B1A-01EAA31A1358}"/>
          </ac:spMkLst>
        </pc:spChg>
      </pc:sldChg>
      <pc:sldChg chg="modSp mod">
        <pc:chgData name="Genevieve Bouquet" userId="9ee00270-1c76-4fb6-80ff-36b31e77115e" providerId="ADAL" clId="{5E72AA84-F8ED-4B29-B3F9-99A4B6E15DE1}" dt="2024-05-28T15:08:23.633" v="136" actId="33553"/>
        <pc:sldMkLst>
          <pc:docMk/>
          <pc:sldMk cId="4082292572" sldId="273"/>
        </pc:sldMkLst>
        <pc:spChg chg="mod">
          <ac:chgData name="Genevieve Bouquet" userId="9ee00270-1c76-4fb6-80ff-36b31e77115e" providerId="ADAL" clId="{5E72AA84-F8ED-4B29-B3F9-99A4B6E15DE1}" dt="2024-05-28T15:08:23.633" v="136" actId="33553"/>
          <ac:spMkLst>
            <pc:docMk/>
            <pc:sldMk cId="4082292572" sldId="273"/>
            <ac:spMk id="24" creationId="{7C09DEC7-2CD6-866C-A62E-7DD528C78CBC}"/>
          </ac:spMkLst>
        </pc:spChg>
        <pc:picChg chg="mod">
          <ac:chgData name="Genevieve Bouquet" userId="9ee00270-1c76-4fb6-80ff-36b31e77115e" providerId="ADAL" clId="{5E72AA84-F8ED-4B29-B3F9-99A4B6E15DE1}" dt="2024-05-28T15:02:51.485" v="16" actId="962"/>
          <ac:picMkLst>
            <pc:docMk/>
            <pc:sldMk cId="4082292572" sldId="273"/>
            <ac:picMk id="2" creationId="{7015C330-3DA6-E1AF-0730-3C5F87973D96}"/>
          </ac:picMkLst>
        </pc:picChg>
      </pc:sldChg>
      <pc:sldChg chg="addSp modSp mod">
        <pc:chgData name="Genevieve Bouquet" userId="9ee00270-1c76-4fb6-80ff-36b31e77115e" providerId="ADAL" clId="{5E72AA84-F8ED-4B29-B3F9-99A4B6E15DE1}" dt="2024-05-28T15:08:17.869" v="135" actId="14100"/>
        <pc:sldMkLst>
          <pc:docMk/>
          <pc:sldMk cId="1147157459" sldId="274"/>
        </pc:sldMkLst>
        <pc:spChg chg="add mod">
          <ac:chgData name="Genevieve Bouquet" userId="9ee00270-1c76-4fb6-80ff-36b31e77115e" providerId="ADAL" clId="{5E72AA84-F8ED-4B29-B3F9-99A4B6E15DE1}" dt="2024-05-28T15:08:17.869" v="135" actId="14100"/>
          <ac:spMkLst>
            <pc:docMk/>
            <pc:sldMk cId="1147157459" sldId="274"/>
            <ac:spMk id="3" creationId="{ECCE8F64-8A61-DB23-AB17-6FFF1FE073C6}"/>
          </ac:spMkLst>
        </pc:spChg>
        <pc:picChg chg="mod">
          <ac:chgData name="Genevieve Bouquet" userId="9ee00270-1c76-4fb6-80ff-36b31e77115e" providerId="ADAL" clId="{5E72AA84-F8ED-4B29-B3F9-99A4B6E15DE1}" dt="2024-05-28T15:02:48.590" v="15" actId="962"/>
          <ac:picMkLst>
            <pc:docMk/>
            <pc:sldMk cId="1147157459" sldId="274"/>
            <ac:picMk id="2" creationId="{58AD0DF2-3526-A309-FE2B-6049D9591F3D}"/>
          </ac:picMkLst>
        </pc:picChg>
      </pc:sldChg>
      <pc:sldChg chg="addSp modSp mod">
        <pc:chgData name="Genevieve Bouquet" userId="9ee00270-1c76-4fb6-80ff-36b31e77115e" providerId="ADAL" clId="{5E72AA84-F8ED-4B29-B3F9-99A4B6E15DE1}" dt="2024-05-28T15:06:59.550" v="116" actId="20577"/>
        <pc:sldMkLst>
          <pc:docMk/>
          <pc:sldMk cId="2377473721" sldId="276"/>
        </pc:sldMkLst>
        <pc:spChg chg="add mod">
          <ac:chgData name="Genevieve Bouquet" userId="9ee00270-1c76-4fb6-80ff-36b31e77115e" providerId="ADAL" clId="{5E72AA84-F8ED-4B29-B3F9-99A4B6E15DE1}" dt="2024-05-28T15:06:59.550" v="116" actId="20577"/>
          <ac:spMkLst>
            <pc:docMk/>
            <pc:sldMk cId="2377473721" sldId="276"/>
            <ac:spMk id="2" creationId="{0E19C4F3-7E68-7330-C0D2-4091F4B75F46}"/>
          </ac:spMkLst>
        </pc:spChg>
      </pc:sldChg>
      <pc:sldChg chg="modSp mod">
        <pc:chgData name="Genevieve Bouquet" userId="9ee00270-1c76-4fb6-80ff-36b31e77115e" providerId="ADAL" clId="{5E72AA84-F8ED-4B29-B3F9-99A4B6E15DE1}" dt="2024-05-28T15:02:46.349" v="14" actId="962"/>
        <pc:sldMkLst>
          <pc:docMk/>
          <pc:sldMk cId="2416420765" sldId="277"/>
        </pc:sldMkLst>
        <pc:picChg chg="mod">
          <ac:chgData name="Genevieve Bouquet" userId="9ee00270-1c76-4fb6-80ff-36b31e77115e" providerId="ADAL" clId="{5E72AA84-F8ED-4B29-B3F9-99A4B6E15DE1}" dt="2024-05-28T15:02:46.349" v="14" actId="962"/>
          <ac:picMkLst>
            <pc:docMk/>
            <pc:sldMk cId="2416420765" sldId="277"/>
            <ac:picMk id="4" creationId="{819F2688-673B-C60D-6F63-A46DF0142723}"/>
          </ac:picMkLst>
        </pc:picChg>
      </pc:sldChg>
      <pc:sldChg chg="modSp mod">
        <pc:chgData name="Genevieve Bouquet" userId="9ee00270-1c76-4fb6-80ff-36b31e77115e" providerId="ADAL" clId="{5E72AA84-F8ED-4B29-B3F9-99A4B6E15DE1}" dt="2024-05-28T15:09:01.227" v="143" actId="962"/>
        <pc:sldMkLst>
          <pc:docMk/>
          <pc:sldMk cId="3237189191" sldId="278"/>
        </pc:sldMkLst>
        <pc:spChg chg="mod">
          <ac:chgData name="Genevieve Bouquet" userId="9ee00270-1c76-4fb6-80ff-36b31e77115e" providerId="ADAL" clId="{5E72AA84-F8ED-4B29-B3F9-99A4B6E15DE1}" dt="2024-05-28T15:06:25.547" v="68" actId="33553"/>
          <ac:spMkLst>
            <pc:docMk/>
            <pc:sldMk cId="3237189191" sldId="278"/>
            <ac:spMk id="21" creationId="{0A7A603C-A8F1-8DFA-545B-CC47CF60C9DA}"/>
          </ac:spMkLst>
        </pc:spChg>
        <pc:picChg chg="mod">
          <ac:chgData name="Genevieve Bouquet" userId="9ee00270-1c76-4fb6-80ff-36b31e77115e" providerId="ADAL" clId="{5E72AA84-F8ED-4B29-B3F9-99A4B6E15DE1}" dt="2024-05-28T15:01:48.791" v="3" actId="962"/>
          <ac:picMkLst>
            <pc:docMk/>
            <pc:sldMk cId="3237189191" sldId="278"/>
            <ac:picMk id="4" creationId="{AC3B8307-A873-5C23-204F-DFD957025DF5}"/>
          </ac:picMkLst>
        </pc:picChg>
        <pc:picChg chg="mod">
          <ac:chgData name="Genevieve Bouquet" userId="9ee00270-1c76-4fb6-80ff-36b31e77115e" providerId="ADAL" clId="{5E72AA84-F8ED-4B29-B3F9-99A4B6E15DE1}" dt="2024-05-28T15:08:55.079" v="142" actId="962"/>
          <ac:picMkLst>
            <pc:docMk/>
            <pc:sldMk cId="3237189191" sldId="278"/>
            <ac:picMk id="8" creationId="{6075DBF2-AB60-25FB-7720-369B7D4A6FB1}"/>
          </ac:picMkLst>
        </pc:picChg>
        <pc:picChg chg="mod">
          <ac:chgData name="Genevieve Bouquet" userId="9ee00270-1c76-4fb6-80ff-36b31e77115e" providerId="ADAL" clId="{5E72AA84-F8ED-4B29-B3F9-99A4B6E15DE1}" dt="2024-05-28T15:09:01.227" v="143" actId="962"/>
          <ac:picMkLst>
            <pc:docMk/>
            <pc:sldMk cId="3237189191" sldId="278"/>
            <ac:picMk id="10" creationId="{413491E9-08A8-8F0B-98AD-96663B4EDEDD}"/>
          </ac:picMkLst>
        </pc:picChg>
        <pc:picChg chg="mod">
          <ac:chgData name="Genevieve Bouquet" userId="9ee00270-1c76-4fb6-80ff-36b31e77115e" providerId="ADAL" clId="{5E72AA84-F8ED-4B29-B3F9-99A4B6E15DE1}" dt="2024-05-28T15:01:42.487" v="2" actId="962"/>
          <ac:picMkLst>
            <pc:docMk/>
            <pc:sldMk cId="3237189191" sldId="278"/>
            <ac:picMk id="19" creationId="{A660F909-6774-9BA5-31FD-33173D440326}"/>
          </ac:picMkLst>
        </pc:picChg>
      </pc:sldChg>
      <pc:sldChg chg="modSp del mod">
        <pc:chgData name="Genevieve Bouquet" userId="9ee00270-1c76-4fb6-80ff-36b31e77115e" providerId="ADAL" clId="{5E72AA84-F8ED-4B29-B3F9-99A4B6E15DE1}" dt="2024-05-28T15:04:06.128" v="25" actId="2696"/>
        <pc:sldMkLst>
          <pc:docMk/>
          <pc:sldMk cId="406413039" sldId="279"/>
        </pc:sldMkLst>
        <pc:picChg chg="mod">
          <ac:chgData name="Genevieve Bouquet" userId="9ee00270-1c76-4fb6-80ff-36b31e77115e" providerId="ADAL" clId="{5E72AA84-F8ED-4B29-B3F9-99A4B6E15DE1}" dt="2024-05-28T15:01:08.656" v="0" actId="962"/>
          <ac:picMkLst>
            <pc:docMk/>
            <pc:sldMk cId="406413039" sldId="279"/>
            <ac:picMk id="4" creationId="{4C96A7AF-9085-F7C5-CE35-B07BDC12BCA0}"/>
          </ac:picMkLst>
        </pc:picChg>
      </pc:sldChg>
      <pc:sldChg chg="modSp mod">
        <pc:chgData name="Genevieve Bouquet" userId="9ee00270-1c76-4fb6-80ff-36b31e77115e" providerId="ADAL" clId="{5E72AA84-F8ED-4B29-B3F9-99A4B6E15DE1}" dt="2024-05-28T15:08:27.443" v="137" actId="33553"/>
        <pc:sldMkLst>
          <pc:docMk/>
          <pc:sldMk cId="256998986" sldId="2145707192"/>
        </pc:sldMkLst>
        <pc:spChg chg="mod">
          <ac:chgData name="Genevieve Bouquet" userId="9ee00270-1c76-4fb6-80ff-36b31e77115e" providerId="ADAL" clId="{5E72AA84-F8ED-4B29-B3F9-99A4B6E15DE1}" dt="2024-05-28T15:08:27.443" v="137" actId="33553"/>
          <ac:spMkLst>
            <pc:docMk/>
            <pc:sldMk cId="256998986" sldId="2145707192"/>
            <ac:spMk id="4" creationId="{E11A23A0-398C-CD5A-7C13-6FBB95B325F2}"/>
          </ac:spMkLst>
        </pc:spChg>
        <pc:picChg chg="mod">
          <ac:chgData name="Genevieve Bouquet" userId="9ee00270-1c76-4fb6-80ff-36b31e77115e" providerId="ADAL" clId="{5E72AA84-F8ED-4B29-B3F9-99A4B6E15DE1}" dt="2024-05-28T15:03:07.965" v="18" actId="962"/>
          <ac:picMkLst>
            <pc:docMk/>
            <pc:sldMk cId="256998986" sldId="2145707192"/>
            <ac:picMk id="114" creationId="{00000000-0000-0000-0000-000000000000}"/>
          </ac:picMkLst>
        </pc:picChg>
        <pc:picChg chg="mod">
          <ac:chgData name="Genevieve Bouquet" userId="9ee00270-1c76-4fb6-80ff-36b31e77115e" providerId="ADAL" clId="{5E72AA84-F8ED-4B29-B3F9-99A4B6E15DE1}" dt="2024-05-28T15:03:04.710" v="17" actId="962"/>
          <ac:picMkLst>
            <pc:docMk/>
            <pc:sldMk cId="256998986" sldId="2145707192"/>
            <ac:picMk id="115" creationId="{00000000-0000-0000-0000-000000000000}"/>
          </ac:picMkLst>
        </pc:picChg>
        <pc:picChg chg="mod">
          <ac:chgData name="Genevieve Bouquet" userId="9ee00270-1c76-4fb6-80ff-36b31e77115e" providerId="ADAL" clId="{5E72AA84-F8ED-4B29-B3F9-99A4B6E15DE1}" dt="2024-05-28T15:03:10.314" v="19" actId="962"/>
          <ac:picMkLst>
            <pc:docMk/>
            <pc:sldMk cId="256998986" sldId="2145707192"/>
            <ac:picMk id="1026" creationId="{D4724D5F-3A8B-D171-DAED-BAB488AE46C0}"/>
          </ac:picMkLst>
        </pc:picChg>
        <pc:picChg chg="mod">
          <ac:chgData name="Genevieve Bouquet" userId="9ee00270-1c76-4fb6-80ff-36b31e77115e" providerId="ADAL" clId="{5E72AA84-F8ED-4B29-B3F9-99A4B6E15DE1}" dt="2024-05-28T15:03:12.674" v="20" actId="962"/>
          <ac:picMkLst>
            <pc:docMk/>
            <pc:sldMk cId="256998986" sldId="2145707192"/>
            <ac:picMk id="1028" creationId="{9EA8976A-7BB6-EB7D-B679-22525A245863}"/>
          </ac:picMkLst>
        </pc:picChg>
      </pc:sldChg>
      <pc:sldChg chg="delSp modSp add mod ord">
        <pc:chgData name="Genevieve Bouquet" userId="9ee00270-1c76-4fb6-80ff-36b31e77115e" providerId="ADAL" clId="{5E72AA84-F8ED-4B29-B3F9-99A4B6E15DE1}" dt="2024-05-28T15:05:38.153" v="42" actId="33553"/>
        <pc:sldMkLst>
          <pc:docMk/>
          <pc:sldMk cId="383318319" sldId="2145707193"/>
        </pc:sldMkLst>
        <pc:spChg chg="del">
          <ac:chgData name="Genevieve Bouquet" userId="9ee00270-1c76-4fb6-80ff-36b31e77115e" providerId="ADAL" clId="{5E72AA84-F8ED-4B29-B3F9-99A4B6E15DE1}" dt="2024-05-28T15:04:57.293" v="33" actId="21"/>
          <ac:spMkLst>
            <pc:docMk/>
            <pc:sldMk cId="383318319" sldId="2145707193"/>
            <ac:spMk id="7" creationId="{34967206-4FE1-7760-91FF-254AD040FD57}"/>
          </ac:spMkLst>
        </pc:spChg>
        <pc:spChg chg="mod">
          <ac:chgData name="Genevieve Bouquet" userId="9ee00270-1c76-4fb6-80ff-36b31e77115e" providerId="ADAL" clId="{5E72AA84-F8ED-4B29-B3F9-99A4B6E15DE1}" dt="2024-05-28T15:05:38.153" v="42" actId="33553"/>
          <ac:spMkLst>
            <pc:docMk/>
            <pc:sldMk cId="383318319" sldId="2145707193"/>
            <ac:spMk id="8" creationId="{306D5477-B6F9-8469-3592-7626E21EF6C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7FE5C-6592-462F-A609-02B292B8FA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3A48D2-3306-4B06-93B6-36F9FE67ABA4}">
      <dgm:prSet/>
      <dgm:spPr/>
      <dgm:t>
        <a:bodyPr/>
        <a:lstStyle/>
        <a:p>
          <a:r>
            <a:rPr lang="en-GB" i="1"/>
            <a:t>Supporting Families </a:t>
          </a:r>
          <a:endParaRPr lang="en-US"/>
        </a:p>
      </dgm:t>
    </dgm:pt>
    <dgm:pt modelId="{E019581D-4F72-46AB-B5E7-BC2F6A626FE2}" type="parTrans" cxnId="{A9A64F6A-58A0-4391-A424-9431B30EB441}">
      <dgm:prSet/>
      <dgm:spPr/>
      <dgm:t>
        <a:bodyPr/>
        <a:lstStyle/>
        <a:p>
          <a:endParaRPr lang="en-US"/>
        </a:p>
      </dgm:t>
    </dgm:pt>
    <dgm:pt modelId="{7E5B124F-9F02-429E-8F17-15CF5FD00F9B}" type="sibTrans" cxnId="{A9A64F6A-58A0-4391-A424-9431B30EB441}">
      <dgm:prSet/>
      <dgm:spPr/>
      <dgm:t>
        <a:bodyPr/>
        <a:lstStyle/>
        <a:p>
          <a:endParaRPr lang="en-US"/>
        </a:p>
      </dgm:t>
    </dgm:pt>
    <dgm:pt modelId="{E718E93F-86EA-469E-BF33-DBE98DFAA232}">
      <dgm:prSet/>
      <dgm:spPr/>
      <dgm:t>
        <a:bodyPr/>
        <a:lstStyle/>
        <a:p>
          <a:r>
            <a:rPr lang="en-GB" i="1" dirty="0"/>
            <a:t>Employment Advisers </a:t>
          </a:r>
          <a:endParaRPr lang="en-US" dirty="0"/>
        </a:p>
      </dgm:t>
    </dgm:pt>
    <dgm:pt modelId="{1414AD31-0AF7-4154-A460-ECEF38037BB6}" type="parTrans" cxnId="{AE559FBA-7C1E-47A7-921E-9641C044DBE8}">
      <dgm:prSet/>
      <dgm:spPr/>
      <dgm:t>
        <a:bodyPr/>
        <a:lstStyle/>
        <a:p>
          <a:endParaRPr lang="en-US"/>
        </a:p>
      </dgm:t>
    </dgm:pt>
    <dgm:pt modelId="{9E845DA4-D5A9-4B28-B072-3B230F0BCE06}" type="sibTrans" cxnId="{AE559FBA-7C1E-47A7-921E-9641C044DBE8}">
      <dgm:prSet/>
      <dgm:spPr/>
      <dgm:t>
        <a:bodyPr/>
        <a:lstStyle/>
        <a:p>
          <a:endParaRPr lang="en-US"/>
        </a:p>
      </dgm:t>
    </dgm:pt>
    <dgm:pt modelId="{C7713707-49B0-4D46-8783-8EF99B3D3D11}">
      <dgm:prSet/>
      <dgm:spPr/>
      <dgm:t>
        <a:bodyPr/>
        <a:lstStyle/>
        <a:p>
          <a:r>
            <a:rPr lang="en-GB" i="1" dirty="0"/>
            <a:t>Norfolk Team</a:t>
          </a:r>
          <a:endParaRPr lang="en-US" dirty="0"/>
        </a:p>
      </dgm:t>
    </dgm:pt>
    <dgm:pt modelId="{687474CB-4A4A-492D-AD73-5DD4AE15523F}" type="parTrans" cxnId="{8F7F764E-3AD6-4E5E-87F4-A558373F977B}">
      <dgm:prSet/>
      <dgm:spPr/>
      <dgm:t>
        <a:bodyPr/>
        <a:lstStyle/>
        <a:p>
          <a:endParaRPr lang="en-US"/>
        </a:p>
      </dgm:t>
    </dgm:pt>
    <dgm:pt modelId="{B101E73E-2B12-4AFA-9D19-8086339F6C71}" type="sibTrans" cxnId="{8F7F764E-3AD6-4E5E-87F4-A558373F977B}">
      <dgm:prSet/>
      <dgm:spPr/>
      <dgm:t>
        <a:bodyPr/>
        <a:lstStyle/>
        <a:p>
          <a:endParaRPr lang="en-US"/>
        </a:p>
      </dgm:t>
    </dgm:pt>
    <dgm:pt modelId="{04CDAA71-02A9-47AA-AAF5-0D39F5A9632D}" type="pres">
      <dgm:prSet presAssocID="{4A27FE5C-6592-462F-A609-02B292B8FA93}" presName="linear" presStyleCnt="0">
        <dgm:presLayoutVars>
          <dgm:animLvl val="lvl"/>
          <dgm:resizeHandles val="exact"/>
        </dgm:presLayoutVars>
      </dgm:prSet>
      <dgm:spPr/>
    </dgm:pt>
    <dgm:pt modelId="{1E57F6E9-3F32-4D08-B9AF-A99FD5740151}" type="pres">
      <dgm:prSet presAssocID="{C73A48D2-3306-4B06-93B6-36F9FE67ABA4}" presName="parentText" presStyleLbl="node1" presStyleIdx="0" presStyleCnt="3">
        <dgm:presLayoutVars>
          <dgm:chMax val="0"/>
          <dgm:bulletEnabled val="1"/>
        </dgm:presLayoutVars>
      </dgm:prSet>
      <dgm:spPr/>
    </dgm:pt>
    <dgm:pt modelId="{23B8DF12-BD7E-4C9A-A32E-583D9834F6FB}" type="pres">
      <dgm:prSet presAssocID="{7E5B124F-9F02-429E-8F17-15CF5FD00F9B}" presName="spacer" presStyleCnt="0"/>
      <dgm:spPr/>
    </dgm:pt>
    <dgm:pt modelId="{E0483CC7-E281-46F4-AD10-5405EFA7436B}" type="pres">
      <dgm:prSet presAssocID="{E718E93F-86EA-469E-BF33-DBE98DFAA232}" presName="parentText" presStyleLbl="node1" presStyleIdx="1" presStyleCnt="3">
        <dgm:presLayoutVars>
          <dgm:chMax val="0"/>
          <dgm:bulletEnabled val="1"/>
        </dgm:presLayoutVars>
      </dgm:prSet>
      <dgm:spPr/>
    </dgm:pt>
    <dgm:pt modelId="{1D4E7A8D-BC1E-4F4F-A77B-F6AFEC7F693A}" type="pres">
      <dgm:prSet presAssocID="{9E845DA4-D5A9-4B28-B072-3B230F0BCE06}" presName="spacer" presStyleCnt="0"/>
      <dgm:spPr/>
    </dgm:pt>
    <dgm:pt modelId="{67087587-B164-49BA-BA52-1CBC4C8C7067}" type="pres">
      <dgm:prSet presAssocID="{C7713707-49B0-4D46-8783-8EF99B3D3D11}" presName="parentText" presStyleLbl="node1" presStyleIdx="2" presStyleCnt="3">
        <dgm:presLayoutVars>
          <dgm:chMax val="0"/>
          <dgm:bulletEnabled val="1"/>
        </dgm:presLayoutVars>
      </dgm:prSet>
      <dgm:spPr/>
    </dgm:pt>
  </dgm:ptLst>
  <dgm:cxnLst>
    <dgm:cxn modelId="{277B5F00-F879-48B2-B131-4F1F0B314CDC}" type="presOf" srcId="{E718E93F-86EA-469E-BF33-DBE98DFAA232}" destId="{E0483CC7-E281-46F4-AD10-5405EFA7436B}" srcOrd="0" destOrd="0" presId="urn:microsoft.com/office/officeart/2005/8/layout/vList2"/>
    <dgm:cxn modelId="{F0993466-D85C-445E-82A4-E4AC28C408E1}" type="presOf" srcId="{C73A48D2-3306-4B06-93B6-36F9FE67ABA4}" destId="{1E57F6E9-3F32-4D08-B9AF-A99FD5740151}" srcOrd="0" destOrd="0" presId="urn:microsoft.com/office/officeart/2005/8/layout/vList2"/>
    <dgm:cxn modelId="{A9A64F6A-58A0-4391-A424-9431B30EB441}" srcId="{4A27FE5C-6592-462F-A609-02B292B8FA93}" destId="{C73A48D2-3306-4B06-93B6-36F9FE67ABA4}" srcOrd="0" destOrd="0" parTransId="{E019581D-4F72-46AB-B5E7-BC2F6A626FE2}" sibTransId="{7E5B124F-9F02-429E-8F17-15CF5FD00F9B}"/>
    <dgm:cxn modelId="{8F7F764E-3AD6-4E5E-87F4-A558373F977B}" srcId="{4A27FE5C-6592-462F-A609-02B292B8FA93}" destId="{C7713707-49B0-4D46-8783-8EF99B3D3D11}" srcOrd="2" destOrd="0" parTransId="{687474CB-4A4A-492D-AD73-5DD4AE15523F}" sibTransId="{B101E73E-2B12-4AFA-9D19-8086339F6C71}"/>
    <dgm:cxn modelId="{3B5C6486-DDFD-41EE-99EE-52593ADA9A56}" type="presOf" srcId="{4A27FE5C-6592-462F-A609-02B292B8FA93}" destId="{04CDAA71-02A9-47AA-AAF5-0D39F5A9632D}" srcOrd="0" destOrd="0" presId="urn:microsoft.com/office/officeart/2005/8/layout/vList2"/>
    <dgm:cxn modelId="{AE559FBA-7C1E-47A7-921E-9641C044DBE8}" srcId="{4A27FE5C-6592-462F-A609-02B292B8FA93}" destId="{E718E93F-86EA-469E-BF33-DBE98DFAA232}" srcOrd="1" destOrd="0" parTransId="{1414AD31-0AF7-4154-A460-ECEF38037BB6}" sibTransId="{9E845DA4-D5A9-4B28-B072-3B230F0BCE06}"/>
    <dgm:cxn modelId="{4640F2F5-3727-4B01-ADE5-A889D8033B3F}" type="presOf" srcId="{C7713707-49B0-4D46-8783-8EF99B3D3D11}" destId="{67087587-B164-49BA-BA52-1CBC4C8C7067}" srcOrd="0" destOrd="0" presId="urn:microsoft.com/office/officeart/2005/8/layout/vList2"/>
    <dgm:cxn modelId="{42EA12E7-2C6D-41DB-99D3-5412012A26A8}" type="presParOf" srcId="{04CDAA71-02A9-47AA-AAF5-0D39F5A9632D}" destId="{1E57F6E9-3F32-4D08-B9AF-A99FD5740151}" srcOrd="0" destOrd="0" presId="urn:microsoft.com/office/officeart/2005/8/layout/vList2"/>
    <dgm:cxn modelId="{C710B2E4-8158-42A7-A4CE-6BDEFCC2612D}" type="presParOf" srcId="{04CDAA71-02A9-47AA-AAF5-0D39F5A9632D}" destId="{23B8DF12-BD7E-4C9A-A32E-583D9834F6FB}" srcOrd="1" destOrd="0" presId="urn:microsoft.com/office/officeart/2005/8/layout/vList2"/>
    <dgm:cxn modelId="{53D93212-FE7D-4F82-B130-386A10C9324E}" type="presParOf" srcId="{04CDAA71-02A9-47AA-AAF5-0D39F5A9632D}" destId="{E0483CC7-E281-46F4-AD10-5405EFA7436B}" srcOrd="2" destOrd="0" presId="urn:microsoft.com/office/officeart/2005/8/layout/vList2"/>
    <dgm:cxn modelId="{95556BA3-1FF5-4C20-AC24-F846F313FB70}" type="presParOf" srcId="{04CDAA71-02A9-47AA-AAF5-0D39F5A9632D}" destId="{1D4E7A8D-BC1E-4F4F-A77B-F6AFEC7F693A}" srcOrd="3" destOrd="0" presId="urn:microsoft.com/office/officeart/2005/8/layout/vList2"/>
    <dgm:cxn modelId="{C0988312-86D9-43C0-9947-BC37385BFD25}" type="presParOf" srcId="{04CDAA71-02A9-47AA-AAF5-0D39F5A9632D}" destId="{67087587-B164-49BA-BA52-1CBC4C8C7067}"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7F6E9-3F32-4D08-B9AF-A99FD5740151}">
      <dsp:nvSpPr>
        <dsp:cNvPr id="0" name=""/>
        <dsp:cNvSpPr/>
      </dsp:nvSpPr>
      <dsp:spPr>
        <a:xfrm>
          <a:off x="0" y="29435"/>
          <a:ext cx="5209940"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i="1" kern="1200"/>
            <a:t>Supporting Families </a:t>
          </a:r>
          <a:endParaRPr lang="en-US" sz="3700" kern="1200"/>
        </a:p>
      </dsp:txBody>
      <dsp:txXfrm>
        <a:off x="43321" y="72756"/>
        <a:ext cx="5123298" cy="800803"/>
      </dsp:txXfrm>
    </dsp:sp>
    <dsp:sp modelId="{E0483CC7-E281-46F4-AD10-5405EFA7436B}">
      <dsp:nvSpPr>
        <dsp:cNvPr id="0" name=""/>
        <dsp:cNvSpPr/>
      </dsp:nvSpPr>
      <dsp:spPr>
        <a:xfrm>
          <a:off x="0" y="1023440"/>
          <a:ext cx="5209940"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i="1" kern="1200" dirty="0"/>
            <a:t>Employment Advisers </a:t>
          </a:r>
          <a:endParaRPr lang="en-US" sz="3700" kern="1200" dirty="0"/>
        </a:p>
      </dsp:txBody>
      <dsp:txXfrm>
        <a:off x="43321" y="1066761"/>
        <a:ext cx="5123298" cy="800803"/>
      </dsp:txXfrm>
    </dsp:sp>
    <dsp:sp modelId="{67087587-B164-49BA-BA52-1CBC4C8C7067}">
      <dsp:nvSpPr>
        <dsp:cNvPr id="0" name=""/>
        <dsp:cNvSpPr/>
      </dsp:nvSpPr>
      <dsp:spPr>
        <a:xfrm>
          <a:off x="0" y="2017445"/>
          <a:ext cx="5209940"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i="1" kern="1200" dirty="0"/>
            <a:t>Norfolk Team</a:t>
          </a:r>
          <a:endParaRPr lang="en-US" sz="3700" kern="1200" dirty="0"/>
        </a:p>
      </dsp:txBody>
      <dsp:txXfrm>
        <a:off x="43321" y="2060766"/>
        <a:ext cx="5123298" cy="800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C71A-A867-475D-A91C-095950ED825B}" type="datetimeFigureOut">
              <a:rPr lang="en-GB" smtClean="0"/>
              <a:t>29/05/2024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B1488-AA5B-44F8-A140-19A7C3CF52D3}" type="slidenum">
              <a:rPr lang="en-GB" smtClean="0"/>
              <a:t>‹#›</a:t>
            </a:fld>
            <a:endParaRPr lang="en-GB"/>
          </a:p>
        </p:txBody>
      </p:sp>
    </p:spTree>
    <p:extLst>
      <p:ext uri="{BB962C8B-B14F-4D97-AF65-F5344CB8AC3E}">
        <p14:creationId xmlns:p14="http://schemas.microsoft.com/office/powerpoint/2010/main" val="32906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health-conditions-disability-universal-credi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welfarerights@norfolk.gov.uk" TargetMode="External"/><Relationship Id="rId7" Type="http://schemas.openxmlformats.org/officeDocument/2006/relationships/hyperlink" Target="https://www.moneyadviceservice.org.uk/"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ageuk.org.uk/information-advice/money-legal/benefits-entitlements/" TargetMode="External"/><Relationship Id="rId5" Type="http://schemas.openxmlformats.org/officeDocument/2006/relationships/hyperlink" Target="https://www.citizensadvice.org.uk/" TargetMode="External"/><Relationship Id="rId4" Type="http://schemas.openxmlformats.org/officeDocument/2006/relationships/hyperlink" Target="https://www.gov.uk/browse/benefi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02428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u="sng" dirty="0"/>
              <a:t>S</a:t>
            </a:r>
            <a:r>
              <a:rPr lang="en-GB" b="0" i="0" dirty="0">
                <a:solidFill>
                  <a:srgbClr val="0B0C0C"/>
                </a:solidFill>
                <a:effectLst/>
                <a:latin typeface="GDS Transport"/>
              </a:rPr>
              <a:t>ince first being introduced in 2013, Universal Credit (</a:t>
            </a:r>
            <a:r>
              <a:rPr lang="en-GB" dirty="0"/>
              <a:t>UC</a:t>
            </a:r>
            <a:r>
              <a:rPr lang="en-GB" b="0" i="0" dirty="0">
                <a:solidFill>
                  <a:srgbClr val="0B0C0C"/>
                </a:solidFill>
                <a:effectLst/>
                <a:latin typeface="GDS Transport"/>
              </a:rPr>
              <a:t>) has streamlined and simplified the benefits system to better support those in work on low incomes, as well as those who are unemployed or who cannot </a:t>
            </a:r>
            <a:r>
              <a:rPr lang="en-GB" b="0" i="0" dirty="0" err="1">
                <a:solidFill>
                  <a:srgbClr val="0B0C0C"/>
                </a:solidFill>
                <a:effectLst/>
                <a:latin typeface="GDS Transport"/>
              </a:rPr>
              <a:t>work.Natural</a:t>
            </a:r>
            <a:r>
              <a:rPr lang="en-GB" b="0" i="0" dirty="0">
                <a:solidFill>
                  <a:srgbClr val="0B0C0C"/>
                </a:solidFill>
                <a:effectLst/>
                <a:latin typeface="GDS Transport"/>
              </a:rPr>
              <a:t> migration has been in place since the introduction of UC. If claimants experience a change in circumstances while on legacy benefits which previously required a new claim to another legacy benefit replaced by UC, they will need to make a claim to UC. They would then naturally migrate to UC and any legacy claim will be closed. Legacy claimants can also choose to move by making a claim for UC (and by default closing their legacy claim) but should only do this if they think they will be better off on UC.</a:t>
            </a:r>
          </a:p>
          <a:p>
            <a:pPr algn="l"/>
            <a:r>
              <a:rPr lang="en-GB" b="0" i="0" dirty="0">
                <a:solidFill>
                  <a:srgbClr val="0B0C0C"/>
                </a:solidFill>
                <a:effectLst/>
                <a:latin typeface="GDS Transport"/>
              </a:rPr>
              <a:t>We want to encourage people who could be better off financially to consider moving to UC. We estimate more than half of current claimants will be better off. In this document, we set out our modelled analysis on estimated benefit entitlements and employment outcomes between UC and legacy benefits, including the types and numbers of claimants who could benefit financially by moving to UC.</a:t>
            </a:r>
          </a:p>
          <a:p>
            <a:pPr algn="l"/>
            <a:r>
              <a:rPr lang="en-GB" b="0" i="0" dirty="0">
                <a:solidFill>
                  <a:srgbClr val="0B0C0C"/>
                </a:solidFill>
                <a:effectLst/>
                <a:latin typeface="GDS Transport"/>
              </a:rPr>
              <a:t>We set out examples of claimants’ circumstances for those likely to have lower or higher UC entitlements than they receive now with illustrative case studies. With work at the heart of UC, we also include some case studies showing how claimants can increase their disposable income by entering or extending work. We are mindful that working tax credit recipients would no longer be constrained by the 16-hour cliff edge.</a:t>
            </a:r>
          </a:p>
          <a:p>
            <a:pPr algn="l"/>
            <a:r>
              <a:rPr lang="en-GB" b="0" i="0" dirty="0">
                <a:solidFill>
                  <a:srgbClr val="0B0C0C"/>
                </a:solidFill>
                <a:effectLst/>
                <a:latin typeface="GDS Transport"/>
              </a:rPr>
              <a:t>To further support claimants in making an informed choice about moving to UC a range of information is available. This includes factual information on the ‘Understanding Universal Credit’ homepage, impartial advice from independent organisations, and independent benefit calculators which allow claimants to get an indicative estimate of what their UC award might be. At a minimum, claimants should consider the following before choosing to move to UC:</a:t>
            </a:r>
          </a:p>
          <a:p>
            <a:pPr algn="l">
              <a:buFont typeface="Arial" panose="020B0604020202020204" pitchFamily="34" charset="0"/>
              <a:buChar char="•"/>
            </a:pPr>
            <a:r>
              <a:rPr lang="en-GB" b="0" i="0" dirty="0">
                <a:solidFill>
                  <a:srgbClr val="0B0C0C"/>
                </a:solidFill>
                <a:effectLst/>
                <a:latin typeface="GDS Transport"/>
              </a:rPr>
              <a:t>Check that you are eligible to claim Universal Credit; Search ‘Universal Credit eligibility gov.uk’ to find out more.</a:t>
            </a:r>
          </a:p>
          <a:p>
            <a:pPr algn="l">
              <a:buFont typeface="Arial" panose="020B0604020202020204" pitchFamily="34" charset="0"/>
              <a:buChar char="•"/>
            </a:pPr>
            <a:r>
              <a:rPr lang="en-GB" b="0" i="0" dirty="0">
                <a:solidFill>
                  <a:srgbClr val="0B0C0C"/>
                </a:solidFill>
                <a:effectLst/>
                <a:latin typeface="GDS Transport"/>
              </a:rPr>
              <a:t>Check your savings. Anyone with over £16,000 in savings or capital is not eligible for Universal Credit and should not apply. If you or your partner have over £6,000 in savings or capital, your UC payments will be lower.</a:t>
            </a:r>
          </a:p>
          <a:p>
            <a:pPr algn="l">
              <a:buFont typeface="Arial" panose="020B0604020202020204" pitchFamily="34" charset="0"/>
              <a:buChar char="•"/>
            </a:pPr>
            <a:r>
              <a:rPr lang="en-GB" b="0" i="0" dirty="0">
                <a:solidFill>
                  <a:srgbClr val="0B0C0C"/>
                </a:solidFill>
                <a:effectLst/>
                <a:latin typeface="GDS Transport"/>
              </a:rPr>
              <a:t>Check how UC recovers any outstanding debts you may have. Search ‘debt and deductions gov.uk’ to find out more.</a:t>
            </a:r>
          </a:p>
          <a:p>
            <a:pPr algn="l">
              <a:buFont typeface="Arial" panose="020B0604020202020204" pitchFamily="34" charset="0"/>
              <a:buChar char="•"/>
            </a:pPr>
            <a:r>
              <a:rPr lang="en-GB" b="0" i="0" dirty="0">
                <a:solidFill>
                  <a:srgbClr val="0B0C0C"/>
                </a:solidFill>
                <a:effectLst/>
                <a:latin typeface="GDS Transport"/>
              </a:rPr>
              <a:t>Use one of the independent benefit calculators to see if your entitlement to Universal Credit could be higher than the money the government pays you now. Search, ‘benefit calculator gov.uk’ to find out more.</a:t>
            </a:r>
          </a:p>
          <a:p>
            <a:pPr algn="l"/>
            <a:r>
              <a:rPr lang="en-GB" b="0" i="0" dirty="0">
                <a:solidFill>
                  <a:srgbClr val="0B0C0C"/>
                </a:solidFill>
                <a:effectLst/>
                <a:latin typeface="GDS Transport"/>
              </a:rPr>
              <a:t>For those claimants who do not choose to move and have not migrated naturally following a change of circumstance, we will need to manage their migration to UC. Managed migration is a significant undertaking and requires the department to design and build an end to end service that safely supports claimants to make the Move to UC. This includes being able to confidently identify and contact eligible claimants, appropriately support claimants through their claim and accurately calculate transitional protection for eligible claimants, to ensure their entitlement on UC at the point of managed transition is not below that of legacy benefits.</a:t>
            </a:r>
          </a:p>
          <a:p>
            <a:endParaRPr lang="en-GB" b="1" u="sng" dirty="0"/>
          </a:p>
        </p:txBody>
      </p:sp>
      <p:sp>
        <p:nvSpPr>
          <p:cNvPr id="4" name="Slide Number Placeholder 3"/>
          <p:cNvSpPr>
            <a:spLocks noGrp="1"/>
          </p:cNvSpPr>
          <p:nvPr>
            <p:ph type="sldNum" sz="quarter" idx="5"/>
          </p:nvPr>
        </p:nvSpPr>
        <p:spPr/>
        <p:txBody>
          <a:bodyPr/>
          <a:lstStyle/>
          <a:p>
            <a:fld id="{EF4555D9-BC44-4439-9185-A19FFF7FDBF3}" type="slidenum">
              <a:rPr lang="en-GB" smtClean="0"/>
              <a:t>10</a:t>
            </a:fld>
            <a:endParaRPr lang="en-GB"/>
          </a:p>
        </p:txBody>
      </p:sp>
    </p:spTree>
    <p:extLst>
      <p:ext uri="{BB962C8B-B14F-4D97-AF65-F5344CB8AC3E}">
        <p14:creationId xmlns:p14="http://schemas.microsoft.com/office/powerpoint/2010/main" val="364276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858DB-3613-48E7-908C-C79C06E91D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99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33333"/>
                </a:solidFill>
                <a:effectLst/>
                <a:latin typeface="Calibri" panose="020F0502020204030204" pitchFamily="34" charset="0"/>
                <a:ea typeface="Calibri" panose="020F0502020204030204" pitchFamily="34" charset="0"/>
              </a:rPr>
              <a:t>Philip Beck Head of Partnerships, Schools and Communities (&amp; </a:t>
            </a:r>
            <a:r>
              <a:rPr lang="en-GB" sz="1800" b="1" dirty="0" err="1">
                <a:solidFill>
                  <a:srgbClr val="333333"/>
                </a:solidFill>
                <a:effectLst/>
                <a:latin typeface="Calibri" panose="020F0502020204030204" pitchFamily="34" charset="0"/>
                <a:ea typeface="Calibri" panose="020F0502020204030204" pitchFamily="34" charset="0"/>
              </a:rPr>
              <a:t>ERMiN</a:t>
            </a:r>
            <a:r>
              <a:rPr lang="en-GB" sz="1800" b="1" dirty="0">
                <a:solidFill>
                  <a:srgbClr val="333333"/>
                </a:solidFill>
                <a:effectLst/>
                <a:latin typeface="Calibri" panose="020F0502020204030204" pitchFamily="34" charset="0"/>
                <a:ea typeface="Calibri" panose="020F0502020204030204" pitchFamily="34" charset="0"/>
              </a:rPr>
              <a:t>) – Every Relationship Matters in Norfolk</a:t>
            </a:r>
            <a:endParaRPr lang="en-GB" sz="1800" dirty="0">
              <a:effectLst/>
              <a:latin typeface="Calibri" panose="020F0502020204030204" pitchFamily="34" charset="0"/>
              <a:ea typeface="Calibri" panose="020F0502020204030204" pitchFamily="34" charset="0"/>
            </a:endParaRPr>
          </a:p>
          <a:p>
            <a:r>
              <a:rPr lang="en-GB" dirty="0"/>
              <a:t>Likes ACDC, is a drummer and Sounds Bath practitioner, a volunteer mountain leader. Is a keen Beekeeper and has completed Bush Crafts/Survival skills training </a:t>
            </a:r>
          </a:p>
        </p:txBody>
      </p:sp>
      <p:sp>
        <p:nvSpPr>
          <p:cNvPr id="4" name="Slide Number Placeholder 3"/>
          <p:cNvSpPr>
            <a:spLocks noGrp="1"/>
          </p:cNvSpPr>
          <p:nvPr>
            <p:ph type="sldNum" sz="quarter" idx="5"/>
          </p:nvPr>
        </p:nvSpPr>
        <p:spPr/>
        <p:txBody>
          <a:bodyPr/>
          <a:lstStyle/>
          <a:p>
            <a:fld id="{3DDB1488-AA5B-44F8-A140-19A7C3CF52D3}" type="slidenum">
              <a:rPr lang="en-GB" smtClean="0"/>
              <a:t>2</a:t>
            </a:fld>
            <a:endParaRPr lang="en-GB"/>
          </a:p>
        </p:txBody>
      </p:sp>
    </p:spTree>
    <p:extLst>
      <p:ext uri="{BB962C8B-B14F-4D97-AF65-F5344CB8AC3E}">
        <p14:creationId xmlns:p14="http://schemas.microsoft.com/office/powerpoint/2010/main" val="120249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33333"/>
                </a:solidFill>
                <a:effectLst/>
                <a:latin typeface="Calibri" panose="020F0502020204030204" pitchFamily="34" charset="0"/>
                <a:ea typeface="Calibri" panose="020F0502020204030204" pitchFamily="34" charset="0"/>
              </a:rPr>
              <a:t>Tracy Tanner – Team Leader for the Supporting Families Employment Advisors and Disability Employment Advisor for Norfolk – Department of Work and Pensions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333333"/>
                </a:solidFill>
                <a:effectLst/>
                <a:latin typeface="Calibri" panose="020F0502020204030204" pitchFamily="34" charset="0"/>
              </a:rPr>
              <a:t>Beyond a professional commitment to strong partnership working and assisting families in Norfolk Tracy is a qualified Zumba and movement to music fitness instructor, keen singer of musical numbers and laughing yoga practitioner. A dancer and </a:t>
            </a:r>
            <a:r>
              <a:rPr lang="en-GB" sz="1800" b="0" dirty="0" err="1">
                <a:solidFill>
                  <a:srgbClr val="333333"/>
                </a:solidFill>
                <a:effectLst/>
                <a:latin typeface="Calibri" panose="020F0502020204030204" pitchFamily="34" charset="0"/>
              </a:rPr>
              <a:t>sailer</a:t>
            </a:r>
            <a:r>
              <a:rPr lang="en-GB" sz="1800" b="0" dirty="0">
                <a:solidFill>
                  <a:srgbClr val="333333"/>
                </a:solidFill>
                <a:effectLst/>
                <a:latin typeface="Calibri" panose="020F0502020204030204" pitchFamily="34" charset="0"/>
              </a:rPr>
              <a:t> she is someone of many talents.</a:t>
            </a:r>
            <a:r>
              <a:rPr lang="en-GB" b="0" dirty="0"/>
              <a:t> </a:t>
            </a:r>
          </a:p>
        </p:txBody>
      </p:sp>
      <p:sp>
        <p:nvSpPr>
          <p:cNvPr id="4" name="Slide Number Placeholder 3"/>
          <p:cNvSpPr>
            <a:spLocks noGrp="1"/>
          </p:cNvSpPr>
          <p:nvPr>
            <p:ph type="sldNum" sz="quarter" idx="5"/>
          </p:nvPr>
        </p:nvSpPr>
        <p:spPr/>
        <p:txBody>
          <a:bodyPr/>
          <a:lstStyle/>
          <a:p>
            <a:fld id="{3DDB1488-AA5B-44F8-A140-19A7C3CF52D3}" type="slidenum">
              <a:rPr lang="en-GB" smtClean="0"/>
              <a:t>3</a:t>
            </a:fld>
            <a:endParaRPr lang="en-GB"/>
          </a:p>
        </p:txBody>
      </p:sp>
    </p:spTree>
    <p:extLst>
      <p:ext uri="{BB962C8B-B14F-4D97-AF65-F5344CB8AC3E}">
        <p14:creationId xmlns:p14="http://schemas.microsoft.com/office/powerpoint/2010/main" val="262648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SFEA Team is an integral link between the Jobcentre and yourselves.</a:t>
            </a:r>
          </a:p>
          <a:p>
            <a:r>
              <a:rPr lang="en-GB" dirty="0"/>
              <a:t>Our aim is to help remove employment barriers impacting families and make steps forward in a way and a pace that best suits them. We cover all Norfolk Job Centres and Local Authorities; we offer personalised one to one support to families who are working with Norfolk Early Help or Universal Services. By joining services, we help ensure families get access to early, coordinated support. </a:t>
            </a:r>
          </a:p>
          <a:p>
            <a:r>
              <a:rPr lang="en-GB" b="1" dirty="0"/>
              <a:t>How we can help </a:t>
            </a:r>
            <a:r>
              <a:rPr lang="en-GB" dirty="0"/>
              <a:t>• Support to source Childcare • Benefit queries • Rent arrears and debts • Confidence building • Voluntary/work experience placements • Help with funding towards Employment • Training • CV and interview preparation • Support once in work.</a:t>
            </a:r>
          </a:p>
          <a:p>
            <a:r>
              <a:rPr lang="en-GB" dirty="0"/>
              <a:t>We are available to attend </a:t>
            </a:r>
            <a:r>
              <a:rPr lang="en-GB" b="1" dirty="0"/>
              <a:t>community projects, clinics workshops, EHAPs and home visits. We aim to be a ‘friendly face from the Job Centre,’ to build links, provide support with benefit, into training .</a:t>
            </a:r>
          </a:p>
        </p:txBody>
      </p:sp>
      <p:sp>
        <p:nvSpPr>
          <p:cNvPr id="4" name="Slide Number Placeholder 3"/>
          <p:cNvSpPr>
            <a:spLocks noGrp="1"/>
          </p:cNvSpPr>
          <p:nvPr>
            <p:ph type="sldNum" sz="quarter" idx="5"/>
          </p:nvPr>
        </p:nvSpPr>
        <p:spPr/>
        <p:txBody>
          <a:bodyPr/>
          <a:lstStyle/>
          <a:p>
            <a:fld id="{EF4555D9-BC44-4439-9185-A19FFF7FDBF3}" type="slidenum">
              <a:rPr lang="en-GB" smtClean="0"/>
              <a:t>4</a:t>
            </a:fld>
            <a:endParaRPr lang="en-GB"/>
          </a:p>
        </p:txBody>
      </p:sp>
    </p:spTree>
    <p:extLst>
      <p:ext uri="{BB962C8B-B14F-4D97-AF65-F5344CB8AC3E}">
        <p14:creationId xmlns:p14="http://schemas.microsoft.com/office/powerpoint/2010/main" val="245412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The Supporting Families programme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is driven and built on core principles: whole family working; multi-agency collaboration; and measurable impact. These are some of the things we do to enable families to flourish. Working in collaboration with our Partners to improve the lives of children, young people and families across Norfolk.</a:t>
            </a:r>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E17F35BE-1304-4A28-AD11-847EB3DAD1C1}" type="slidenum">
              <a:rPr lang="en-GB" smtClean="0"/>
              <a:t>5</a:t>
            </a:fld>
            <a:endParaRPr lang="en-GB"/>
          </a:p>
        </p:txBody>
      </p:sp>
    </p:spTree>
    <p:extLst>
      <p:ext uri="{BB962C8B-B14F-4D97-AF65-F5344CB8AC3E}">
        <p14:creationId xmlns:p14="http://schemas.microsoft.com/office/powerpoint/2010/main" val="62348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Benefit checks, signpost to benefit calculators, support with finding work, support to stay into work, additional elements within UC,  Carer’s Element, Disabled Child element etc </a:t>
            </a:r>
          </a:p>
          <a:p>
            <a:pPr algn="l"/>
            <a:r>
              <a:rPr lang="en-GB" b="1" i="0" dirty="0">
                <a:solidFill>
                  <a:srgbClr val="0B0C0C"/>
                </a:solidFill>
                <a:effectLst/>
                <a:latin typeface="GDS Transport"/>
              </a:rPr>
              <a:t>If you have a disability, health condition or have children</a:t>
            </a:r>
          </a:p>
          <a:p>
            <a:pPr algn="l"/>
            <a:r>
              <a:rPr lang="en-GB" b="0" i="0" dirty="0">
                <a:solidFill>
                  <a:srgbClr val="0B0C0C"/>
                </a:solidFill>
                <a:effectLst/>
                <a:latin typeface="GDS Transport"/>
              </a:rPr>
              <a:t>You can earn a certain amount before your Universal Credit starts to be reduced if you or your partner are either:</a:t>
            </a:r>
          </a:p>
          <a:p>
            <a:pPr algn="l">
              <a:buFont typeface="Arial" panose="020B0604020202020204" pitchFamily="34" charset="0"/>
              <a:buChar char="•"/>
            </a:pPr>
            <a:r>
              <a:rPr lang="en-GB" b="0" i="0" dirty="0">
                <a:solidFill>
                  <a:srgbClr val="0B0C0C"/>
                </a:solidFill>
                <a:effectLst/>
                <a:latin typeface="GDS Transport"/>
              </a:rPr>
              <a:t>responsible for a child or young person</a:t>
            </a:r>
          </a:p>
          <a:p>
            <a:pPr algn="l">
              <a:buFont typeface="Arial" panose="020B0604020202020204" pitchFamily="34" charset="0"/>
              <a:buChar char="•"/>
            </a:pPr>
            <a:r>
              <a:rPr lang="en-GB" b="0" i="0" dirty="0">
                <a:solidFill>
                  <a:srgbClr val="0B0C0C"/>
                </a:solidFill>
                <a:effectLst/>
                <a:latin typeface="GDS Transport"/>
              </a:rPr>
              <a:t>living with a </a:t>
            </a:r>
            <a:r>
              <a:rPr lang="en-GB" b="0" i="0" dirty="0">
                <a:solidFill>
                  <a:srgbClr val="1D70B8"/>
                </a:solidFill>
                <a:effectLst/>
                <a:latin typeface="GDS Transport"/>
                <a:hlinkClick r:id="rId3"/>
              </a:rPr>
              <a:t>disability or health condition</a:t>
            </a:r>
            <a:r>
              <a:rPr lang="en-GB" b="0" i="0" dirty="0">
                <a:solidFill>
                  <a:srgbClr val="0B0C0C"/>
                </a:solidFill>
                <a:effectLst/>
                <a:latin typeface="GDS Transport"/>
              </a:rPr>
              <a:t> that affects your ability to work</a:t>
            </a:r>
          </a:p>
          <a:p>
            <a:pPr algn="l"/>
            <a:r>
              <a:rPr lang="en-GB" b="0" i="0" dirty="0">
                <a:solidFill>
                  <a:srgbClr val="0B0C0C"/>
                </a:solidFill>
                <a:effectLst/>
                <a:latin typeface="GDS Transport"/>
              </a:rPr>
              <a:t>This amount is called a ‘</a:t>
            </a:r>
            <a:r>
              <a:rPr lang="en-GB" b="1" i="0" dirty="0">
                <a:solidFill>
                  <a:srgbClr val="0B0C0C"/>
                </a:solidFill>
                <a:effectLst/>
                <a:latin typeface="GDS Transport"/>
              </a:rPr>
              <a:t>work allowance’. </a:t>
            </a:r>
            <a:r>
              <a:rPr lang="en-GB" b="0" i="0" dirty="0">
                <a:solidFill>
                  <a:srgbClr val="0B0C0C"/>
                </a:solidFill>
                <a:effectLst/>
                <a:latin typeface="GDS Transport"/>
              </a:rPr>
              <a:t>How much you can earn before your Universal Credit payment is reduced depends on whether you get housing costs.</a:t>
            </a:r>
          </a:p>
          <a:p>
            <a:pPr algn="l"/>
            <a:r>
              <a:rPr lang="en-GB" b="0" i="0" dirty="0">
                <a:solidFill>
                  <a:srgbClr val="0B0C0C"/>
                </a:solidFill>
                <a:effectLst/>
                <a:latin typeface="GDS Transport"/>
              </a:rPr>
              <a:t>If you get help with housing costs, your payment will start to reduce when your monthly wages reach £404.</a:t>
            </a:r>
          </a:p>
          <a:p>
            <a:pPr algn="l"/>
            <a:r>
              <a:rPr lang="en-GB" b="0" i="0" dirty="0">
                <a:solidFill>
                  <a:srgbClr val="0B0C0C"/>
                </a:solidFill>
                <a:effectLst/>
                <a:latin typeface="GDS Transport"/>
              </a:rPr>
              <a:t>If you do not get help with housing costs, your payment will start to reduce when your monthly wages reach £673.</a:t>
            </a:r>
          </a:p>
          <a:p>
            <a:endParaRPr lang="en-GB" b="1" u="sng" dirty="0"/>
          </a:p>
        </p:txBody>
      </p:sp>
      <p:sp>
        <p:nvSpPr>
          <p:cNvPr id="4" name="Slide Number Placeholder 3"/>
          <p:cNvSpPr>
            <a:spLocks noGrp="1"/>
          </p:cNvSpPr>
          <p:nvPr>
            <p:ph type="sldNum" sz="quarter" idx="5"/>
          </p:nvPr>
        </p:nvSpPr>
        <p:spPr/>
        <p:txBody>
          <a:bodyPr/>
          <a:lstStyle/>
          <a:p>
            <a:fld id="{EF4555D9-BC44-4439-9185-A19FFF7FDBF3}" type="slidenum">
              <a:rPr lang="en-GB" smtClean="0"/>
              <a:t>6</a:t>
            </a:fld>
            <a:endParaRPr lang="en-GB"/>
          </a:p>
        </p:txBody>
      </p:sp>
    </p:spTree>
    <p:extLst>
      <p:ext uri="{BB962C8B-B14F-4D97-AF65-F5344CB8AC3E}">
        <p14:creationId xmlns:p14="http://schemas.microsoft.com/office/powerpoint/2010/main" val="406499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u="sng" dirty="0"/>
              <a:t>Welfare Rights  - </a:t>
            </a:r>
            <a:r>
              <a:rPr lang="en-GB" b="1" i="0" dirty="0">
                <a:solidFill>
                  <a:srgbClr val="050505"/>
                </a:solidFill>
                <a:effectLst/>
                <a:latin typeface="inherit"/>
              </a:rPr>
              <a:t>Help and advice with benefits (Speak to your Line Manager for internal referrals to Welfare Rights within NCC)</a:t>
            </a:r>
          </a:p>
          <a:p>
            <a:pPr algn="l"/>
            <a:r>
              <a:rPr lang="en-GB" b="0" i="0" u="none" strike="noStrike" dirty="0">
                <a:solidFill>
                  <a:srgbClr val="000000"/>
                </a:solidFill>
                <a:effectLst/>
                <a:latin typeface="Open Sans" panose="020B0606030504020204" pitchFamily="34" charset="0"/>
              </a:rPr>
              <a:t>If you receive a social care package from us or are a care leaver, you can contact our Welfare Rights Unit for benefits advice. They offer free specialist help and advice over the phone, or face-to-face in your own home if you prefer.</a:t>
            </a:r>
          </a:p>
          <a:p>
            <a:pPr algn="l"/>
            <a:r>
              <a:rPr lang="en-GB" b="0" i="0" dirty="0">
                <a:solidFill>
                  <a:srgbClr val="050505"/>
                </a:solidFill>
                <a:effectLst/>
                <a:latin typeface="Open Sans" panose="020B0606030504020204" pitchFamily="34" charset="0"/>
              </a:rPr>
              <a:t>The Welfare Rights Unit can support you by:</a:t>
            </a:r>
          </a:p>
          <a:p>
            <a:pPr algn="l">
              <a:buFont typeface="Arial" panose="020B0604020202020204" pitchFamily="34" charset="0"/>
              <a:buChar char="•"/>
            </a:pPr>
            <a:r>
              <a:rPr lang="en-GB" b="0" i="0" dirty="0">
                <a:solidFill>
                  <a:srgbClr val="050505"/>
                </a:solidFill>
                <a:effectLst/>
                <a:latin typeface="Open Sans" panose="020B0606030504020204" pitchFamily="34" charset="0"/>
              </a:rPr>
              <a:t>Completing checks to make sure you are receiving all the money you are entitled to</a:t>
            </a:r>
          </a:p>
          <a:p>
            <a:pPr algn="l">
              <a:buFont typeface="Arial" panose="020B0604020202020204" pitchFamily="34" charset="0"/>
              <a:buChar char="•"/>
            </a:pPr>
            <a:r>
              <a:rPr lang="en-GB" b="0" i="0" dirty="0">
                <a:solidFill>
                  <a:srgbClr val="050505"/>
                </a:solidFill>
                <a:effectLst/>
                <a:latin typeface="Open Sans" panose="020B0606030504020204" pitchFamily="34" charset="0"/>
              </a:rPr>
              <a:t>Helping you with your application</a:t>
            </a:r>
          </a:p>
          <a:p>
            <a:pPr algn="l">
              <a:buFont typeface="Arial" panose="020B0604020202020204" pitchFamily="34" charset="0"/>
              <a:buChar char="•"/>
            </a:pPr>
            <a:r>
              <a:rPr lang="en-GB" b="0" i="0" dirty="0">
                <a:solidFill>
                  <a:srgbClr val="050505"/>
                </a:solidFill>
                <a:effectLst/>
                <a:latin typeface="Open Sans" panose="020B0606030504020204" pitchFamily="34" charset="0"/>
              </a:rPr>
              <a:t>Helping you with appeals if your payments have been stopped</a:t>
            </a:r>
          </a:p>
          <a:p>
            <a:pPr algn="l">
              <a:buFont typeface="Arial" panose="020B0604020202020204" pitchFamily="34" charset="0"/>
              <a:buChar char="•"/>
            </a:pPr>
            <a:r>
              <a:rPr lang="en-GB" b="0" i="0" dirty="0">
                <a:solidFill>
                  <a:srgbClr val="050505"/>
                </a:solidFill>
                <a:effectLst/>
                <a:latin typeface="Open Sans" panose="020B0606030504020204" pitchFamily="34" charset="0"/>
              </a:rPr>
              <a:t>Representing you at tribunal hearings</a:t>
            </a:r>
          </a:p>
          <a:p>
            <a:pPr algn="l"/>
            <a:r>
              <a:rPr lang="en-GB" b="0" i="0" dirty="0">
                <a:solidFill>
                  <a:srgbClr val="050505"/>
                </a:solidFill>
                <a:effectLst/>
                <a:latin typeface="Open Sans" panose="020B0606030504020204" pitchFamily="34" charset="0"/>
              </a:rPr>
              <a:t>Contact the Welfare Rights Unit by calling 01603 224447 or emailing us at </a:t>
            </a:r>
            <a:r>
              <a:rPr lang="en-GB" b="1" i="0" u="none" strike="noStrike" dirty="0">
                <a:solidFill>
                  <a:srgbClr val="4840E3"/>
                </a:solidFill>
                <a:effectLst/>
                <a:latin typeface="Open Sans" panose="020B0606030504020204" pitchFamily="34" charset="0"/>
                <a:hlinkClick r:id="rId3"/>
              </a:rPr>
              <a:t>welfarerights@norfolk.gov.uk</a:t>
            </a:r>
            <a:endParaRPr lang="en-GB" b="0" i="0" dirty="0">
              <a:solidFill>
                <a:srgbClr val="050505"/>
              </a:solidFill>
              <a:effectLst/>
              <a:latin typeface="Open Sans" panose="020B0606030504020204" pitchFamily="34" charset="0"/>
            </a:endParaRPr>
          </a:p>
          <a:p>
            <a:pPr algn="l"/>
            <a:r>
              <a:rPr lang="en-GB" b="1" i="0" dirty="0">
                <a:solidFill>
                  <a:srgbClr val="050505"/>
                </a:solidFill>
                <a:effectLst/>
                <a:latin typeface="inherit"/>
              </a:rPr>
              <a:t>Other places to find help</a:t>
            </a:r>
          </a:p>
          <a:p>
            <a:pPr algn="l">
              <a:buFont typeface="Arial" panose="020B0604020202020204" pitchFamily="34" charset="0"/>
              <a:buChar char="•"/>
            </a:pPr>
            <a:r>
              <a:rPr lang="en-GB" b="1" i="0" u="none" strike="noStrike" dirty="0">
                <a:solidFill>
                  <a:srgbClr val="4840E3"/>
                </a:solidFill>
                <a:effectLst/>
                <a:latin typeface="Open Sans" panose="020B0606030504020204" pitchFamily="34" charset="0"/>
                <a:hlinkClick r:id="rId4"/>
              </a:rPr>
              <a:t>The GOV.UK website</a:t>
            </a:r>
            <a:r>
              <a:rPr lang="en-GB" b="0" i="0" u="none" strike="noStrike" dirty="0">
                <a:solidFill>
                  <a:srgbClr val="000000"/>
                </a:solidFill>
                <a:effectLst/>
                <a:latin typeface="Open Sans" panose="020B0606030504020204" pitchFamily="34" charset="0"/>
              </a:rPr>
              <a:t> has more information about benefits and how to claim them</a:t>
            </a:r>
          </a:p>
          <a:p>
            <a:pPr algn="l">
              <a:buFont typeface="Arial" panose="020B0604020202020204" pitchFamily="34" charset="0"/>
              <a:buChar char="•"/>
            </a:pPr>
            <a:r>
              <a:rPr lang="en-GB" b="1" i="0" u="none" strike="noStrike" dirty="0">
                <a:solidFill>
                  <a:srgbClr val="4840E3"/>
                </a:solidFill>
                <a:effectLst/>
                <a:latin typeface="Open Sans" panose="020B0606030504020204" pitchFamily="34" charset="0"/>
                <a:hlinkClick r:id="rId5"/>
              </a:rPr>
              <a:t>Citizen's Advice</a:t>
            </a:r>
            <a:r>
              <a:rPr lang="en-GB" b="0" i="0" u="none" strike="noStrike" dirty="0">
                <a:solidFill>
                  <a:srgbClr val="000000"/>
                </a:solidFill>
                <a:effectLst/>
                <a:latin typeface="Open Sans" panose="020B0606030504020204" pitchFamily="34" charset="0"/>
              </a:rPr>
              <a:t> has information about benefits, tax credits, council tax and housing costs</a:t>
            </a:r>
          </a:p>
          <a:p>
            <a:pPr algn="l">
              <a:buFont typeface="Arial" panose="020B0604020202020204" pitchFamily="34" charset="0"/>
              <a:buChar char="•"/>
            </a:pPr>
            <a:r>
              <a:rPr lang="en-GB" b="1" i="0" u="none" strike="noStrike" dirty="0">
                <a:solidFill>
                  <a:srgbClr val="4840E3"/>
                </a:solidFill>
                <a:effectLst/>
                <a:latin typeface="Open Sans" panose="020B0606030504020204" pitchFamily="34" charset="0"/>
                <a:hlinkClick r:id="rId6"/>
              </a:rPr>
              <a:t>Age UK</a:t>
            </a:r>
            <a:r>
              <a:rPr lang="en-GB" b="0" i="0" u="none" strike="noStrike" dirty="0">
                <a:solidFill>
                  <a:srgbClr val="000000"/>
                </a:solidFill>
                <a:effectLst/>
                <a:latin typeface="Open Sans" panose="020B0606030504020204" pitchFamily="34" charset="0"/>
              </a:rPr>
              <a:t> offers free, confidential advice if you are over state pension age</a:t>
            </a:r>
          </a:p>
          <a:p>
            <a:pPr algn="l">
              <a:buFont typeface="Arial" panose="020B0604020202020204" pitchFamily="34" charset="0"/>
              <a:buChar char="•"/>
            </a:pPr>
            <a:r>
              <a:rPr lang="en-GB" b="0" i="0" u="none" strike="noStrike" dirty="0">
                <a:solidFill>
                  <a:srgbClr val="000000"/>
                </a:solidFill>
                <a:effectLst/>
                <a:latin typeface="Open Sans" panose="020B0606030504020204" pitchFamily="34" charset="0"/>
              </a:rPr>
              <a:t>The </a:t>
            </a:r>
            <a:r>
              <a:rPr lang="en-GB" b="1" i="0" u="none" strike="noStrike" dirty="0">
                <a:solidFill>
                  <a:srgbClr val="4840E3"/>
                </a:solidFill>
                <a:effectLst/>
                <a:latin typeface="Open Sans" panose="020B0606030504020204" pitchFamily="34" charset="0"/>
                <a:hlinkClick r:id="rId7"/>
              </a:rPr>
              <a:t>Money Advice Service</a:t>
            </a:r>
            <a:r>
              <a:rPr lang="en-GB" b="0" i="0" u="none" strike="noStrike" dirty="0">
                <a:solidFill>
                  <a:srgbClr val="000000"/>
                </a:solidFill>
                <a:effectLst/>
                <a:latin typeface="Open Sans" panose="020B0606030504020204" pitchFamily="34" charset="0"/>
              </a:rPr>
              <a:t> has further information and advice about the benefits system</a:t>
            </a:r>
          </a:p>
          <a:p>
            <a:endParaRPr lang="en-GB" dirty="0"/>
          </a:p>
        </p:txBody>
      </p:sp>
      <p:sp>
        <p:nvSpPr>
          <p:cNvPr id="4" name="Slide Number Placeholder 3"/>
          <p:cNvSpPr>
            <a:spLocks noGrp="1"/>
          </p:cNvSpPr>
          <p:nvPr>
            <p:ph type="sldNum" sz="quarter" idx="5"/>
          </p:nvPr>
        </p:nvSpPr>
        <p:spPr/>
        <p:txBody>
          <a:bodyPr/>
          <a:lstStyle/>
          <a:p>
            <a:fld id="{EF4555D9-BC44-4439-9185-A19FFF7FDBF3}" type="slidenum">
              <a:rPr lang="en-GB" smtClean="0"/>
              <a:t>7</a:t>
            </a:fld>
            <a:endParaRPr lang="en-GB"/>
          </a:p>
        </p:txBody>
      </p:sp>
    </p:spTree>
    <p:extLst>
      <p:ext uri="{BB962C8B-B14F-4D97-AF65-F5344CB8AC3E}">
        <p14:creationId xmlns:p14="http://schemas.microsoft.com/office/powerpoint/2010/main" val="37471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EF4555D9-BC44-4439-9185-A19FFF7FDBF3}" type="slidenum">
              <a:rPr lang="en-GB" smtClean="0"/>
              <a:t>8</a:t>
            </a:fld>
            <a:endParaRPr lang="en-GB"/>
          </a:p>
        </p:txBody>
      </p:sp>
    </p:spTree>
    <p:extLst>
      <p:ext uri="{BB962C8B-B14F-4D97-AF65-F5344CB8AC3E}">
        <p14:creationId xmlns:p14="http://schemas.microsoft.com/office/powerpoint/2010/main" val="3507660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Flexible Support Fund </a:t>
            </a:r>
            <a:r>
              <a:rPr lang="en-GB" dirty="0"/>
              <a:t>– support to purchase interview clothing, travel to interview expenses, upfront childcare costs etc. </a:t>
            </a:r>
          </a:p>
          <a:p>
            <a:pPr marL="171450" indent="-171450">
              <a:buFont typeface="Arial" panose="020B0604020202020204" pitchFamily="34" charset="0"/>
              <a:buChar char="•"/>
            </a:pPr>
            <a:r>
              <a:rPr lang="en-GB" b="1" dirty="0"/>
              <a:t>Specialist roles </a:t>
            </a:r>
            <a:r>
              <a:rPr lang="en-GB" dirty="0" err="1"/>
              <a:t>ie</a:t>
            </a:r>
            <a:r>
              <a:rPr lang="en-GB" dirty="0"/>
              <a:t>. DEA’s, Complex Needs, Domestic Abuse (J9) SPOCS etc. </a:t>
            </a:r>
          </a:p>
          <a:p>
            <a:pPr marL="171450" indent="-171450">
              <a:buFont typeface="Arial" panose="020B0604020202020204" pitchFamily="34" charset="0"/>
              <a:buChar char="•"/>
            </a:pPr>
            <a:r>
              <a:rPr lang="en-GB" b="1" dirty="0"/>
              <a:t>Attendance in JCP’s </a:t>
            </a:r>
            <a:r>
              <a:rPr lang="en-GB" dirty="0"/>
              <a:t>from Support Organisations like CAP, Wellbeing Service, National Career’s Service etc. </a:t>
            </a:r>
          </a:p>
          <a:p>
            <a:pPr marL="171450" indent="-171450">
              <a:buFont typeface="Arial" panose="020B0604020202020204" pitchFamily="34" charset="0"/>
              <a:buChar char="•"/>
            </a:pPr>
            <a:r>
              <a:rPr lang="en-GB" b="1" dirty="0"/>
              <a:t>Jobs Fairs</a:t>
            </a:r>
            <a:r>
              <a:rPr lang="en-GB" dirty="0"/>
              <a:t>, mentoring Circles, Work Experience Opportunities, Volunteering, Move to Work</a:t>
            </a:r>
          </a:p>
          <a:p>
            <a:pPr marL="171450" indent="-171450">
              <a:buFont typeface="Arial" panose="020B0604020202020204" pitchFamily="34" charset="0"/>
              <a:buChar char="•"/>
            </a:pPr>
            <a:r>
              <a:rPr lang="en-GB" b="1" dirty="0"/>
              <a:t>Funded training and upskilling opportunities </a:t>
            </a:r>
          </a:p>
        </p:txBody>
      </p:sp>
      <p:sp>
        <p:nvSpPr>
          <p:cNvPr id="4" name="Slide Number Placeholder 3"/>
          <p:cNvSpPr>
            <a:spLocks noGrp="1"/>
          </p:cNvSpPr>
          <p:nvPr>
            <p:ph type="sldNum" sz="quarter" idx="5"/>
          </p:nvPr>
        </p:nvSpPr>
        <p:spPr/>
        <p:txBody>
          <a:bodyPr/>
          <a:lstStyle/>
          <a:p>
            <a:fld id="{3DDB1488-AA5B-44F8-A140-19A7C3CF52D3}" type="slidenum">
              <a:rPr lang="en-GB" smtClean="0"/>
              <a:t>9</a:t>
            </a:fld>
            <a:endParaRPr lang="en-GB"/>
          </a:p>
        </p:txBody>
      </p:sp>
    </p:spTree>
    <p:extLst>
      <p:ext uri="{BB962C8B-B14F-4D97-AF65-F5344CB8AC3E}">
        <p14:creationId xmlns:p14="http://schemas.microsoft.com/office/powerpoint/2010/main" val="341807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BBEF-6B51-69AB-7F35-BF0D69CF31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350E49E-96CB-3CBC-2BFB-0F0E013E72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36A05D-280B-EDCF-A581-CA85EBEA21F3}"/>
              </a:ext>
            </a:extLst>
          </p:cNvPr>
          <p:cNvSpPr>
            <a:spLocks noGrp="1"/>
          </p:cNvSpPr>
          <p:nvPr>
            <p:ph type="dt" sz="half" idx="10"/>
          </p:nvPr>
        </p:nvSpPr>
        <p:spPr/>
        <p:txBody>
          <a:bodyPr/>
          <a:lstStyle/>
          <a:p>
            <a:fld id="{B750E1B1-2ADF-44BB-BEEF-7329EF3106C9}" type="datetimeFigureOut">
              <a:rPr lang="en-GB" smtClean="0"/>
              <a:t>29/05/2024</a:t>
            </a:fld>
            <a:endParaRPr lang="en-GB"/>
          </a:p>
        </p:txBody>
      </p:sp>
      <p:sp>
        <p:nvSpPr>
          <p:cNvPr id="5" name="Footer Placeholder 4">
            <a:extLst>
              <a:ext uri="{FF2B5EF4-FFF2-40B4-BE49-F238E27FC236}">
                <a16:creationId xmlns:a16="http://schemas.microsoft.com/office/drawing/2014/main" id="{C70B0003-BBCC-0CA2-1802-CEC270F215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01F11D-E0E2-9511-97E2-96EE49BF3E23}"/>
              </a:ext>
            </a:extLst>
          </p:cNvPr>
          <p:cNvSpPr>
            <a:spLocks noGrp="1"/>
          </p:cNvSpPr>
          <p:nvPr>
            <p:ph type="sldNum" sz="quarter" idx="12"/>
          </p:nvPr>
        </p:nvSpPr>
        <p:spPr/>
        <p:txBody>
          <a:bodyPr/>
          <a:lstStyle/>
          <a:p>
            <a:fld id="{C07D2068-5D1B-4CE7-8307-7D8516D173FC}" type="slidenum">
              <a:rPr lang="en-GB" smtClean="0"/>
              <a:t>‹#›</a:t>
            </a:fld>
            <a:endParaRPr lang="en-GB"/>
          </a:p>
        </p:txBody>
      </p:sp>
    </p:spTree>
    <p:extLst>
      <p:ext uri="{BB962C8B-B14F-4D97-AF65-F5344CB8AC3E}">
        <p14:creationId xmlns:p14="http://schemas.microsoft.com/office/powerpoint/2010/main" val="56595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F03A-6F5D-38F0-F7A2-59C845301E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57AEBE-87AE-E677-F095-27B7E2FCE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F747B4-9BDC-0ECC-F473-641593B336B7}"/>
              </a:ext>
            </a:extLst>
          </p:cNvPr>
          <p:cNvSpPr>
            <a:spLocks noGrp="1"/>
          </p:cNvSpPr>
          <p:nvPr>
            <p:ph type="dt" sz="half" idx="10"/>
          </p:nvPr>
        </p:nvSpPr>
        <p:spPr/>
        <p:txBody>
          <a:bodyPr/>
          <a:lstStyle/>
          <a:p>
            <a:fld id="{B750E1B1-2ADF-44BB-BEEF-7329EF3106C9}" type="datetimeFigureOut">
              <a:rPr lang="en-GB" smtClean="0"/>
              <a:t>29/05/2024</a:t>
            </a:fld>
            <a:endParaRPr lang="en-GB"/>
          </a:p>
        </p:txBody>
      </p:sp>
      <p:sp>
        <p:nvSpPr>
          <p:cNvPr id="5" name="Footer Placeholder 4">
            <a:extLst>
              <a:ext uri="{FF2B5EF4-FFF2-40B4-BE49-F238E27FC236}">
                <a16:creationId xmlns:a16="http://schemas.microsoft.com/office/drawing/2014/main" id="{5C0A40F9-A757-6349-9331-B9BB2A334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CD3E49-E2B9-B5A9-6832-123704552A96}"/>
              </a:ext>
            </a:extLst>
          </p:cNvPr>
          <p:cNvSpPr>
            <a:spLocks noGrp="1"/>
          </p:cNvSpPr>
          <p:nvPr>
            <p:ph type="sldNum" sz="quarter" idx="12"/>
          </p:nvPr>
        </p:nvSpPr>
        <p:spPr/>
        <p:txBody>
          <a:bodyPr/>
          <a:lstStyle/>
          <a:p>
            <a:fld id="{C07D2068-5D1B-4CE7-8307-7D8516D173FC}" type="slidenum">
              <a:rPr lang="en-GB" smtClean="0"/>
              <a:t>‹#›</a:t>
            </a:fld>
            <a:endParaRPr lang="en-GB"/>
          </a:p>
        </p:txBody>
      </p:sp>
    </p:spTree>
    <p:extLst>
      <p:ext uri="{BB962C8B-B14F-4D97-AF65-F5344CB8AC3E}">
        <p14:creationId xmlns:p14="http://schemas.microsoft.com/office/powerpoint/2010/main" val="79256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DC88-A65D-6C2B-B6E4-6BB58FCFAD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FDC35E-4BEF-6A50-925F-15869EAEF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F95330-4F77-D160-E833-12D9881BFE52}"/>
              </a:ext>
            </a:extLst>
          </p:cNvPr>
          <p:cNvSpPr>
            <a:spLocks noGrp="1"/>
          </p:cNvSpPr>
          <p:nvPr>
            <p:ph type="dt" sz="half" idx="10"/>
          </p:nvPr>
        </p:nvSpPr>
        <p:spPr/>
        <p:txBody>
          <a:bodyPr/>
          <a:lstStyle/>
          <a:p>
            <a:fld id="{B750E1B1-2ADF-44BB-BEEF-7329EF3106C9}" type="datetimeFigureOut">
              <a:rPr lang="en-GB" smtClean="0"/>
              <a:t>29/05/2024</a:t>
            </a:fld>
            <a:endParaRPr lang="en-GB"/>
          </a:p>
        </p:txBody>
      </p:sp>
      <p:sp>
        <p:nvSpPr>
          <p:cNvPr id="5" name="Footer Placeholder 4">
            <a:extLst>
              <a:ext uri="{FF2B5EF4-FFF2-40B4-BE49-F238E27FC236}">
                <a16:creationId xmlns:a16="http://schemas.microsoft.com/office/drawing/2014/main" id="{3F4F8729-6894-8754-E442-17C94A920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284460-1533-E2F3-B993-40C8DF263CB2}"/>
              </a:ext>
            </a:extLst>
          </p:cNvPr>
          <p:cNvSpPr>
            <a:spLocks noGrp="1"/>
          </p:cNvSpPr>
          <p:nvPr>
            <p:ph type="sldNum" sz="quarter" idx="12"/>
          </p:nvPr>
        </p:nvSpPr>
        <p:spPr/>
        <p:txBody>
          <a:bodyPr/>
          <a:lstStyle/>
          <a:p>
            <a:fld id="{C07D2068-5D1B-4CE7-8307-7D8516D173FC}" type="slidenum">
              <a:rPr lang="en-GB" smtClean="0"/>
              <a:t>‹#›</a:t>
            </a:fld>
            <a:endParaRPr lang="en-GB"/>
          </a:p>
        </p:txBody>
      </p:sp>
    </p:spTree>
    <p:extLst>
      <p:ext uri="{BB962C8B-B14F-4D97-AF65-F5344CB8AC3E}">
        <p14:creationId xmlns:p14="http://schemas.microsoft.com/office/powerpoint/2010/main" val="2426372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39"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Text Placeholder 4"/>
          <p:cNvSpPr>
            <a:spLocks noGrp="1"/>
          </p:cNvSpPr>
          <p:nvPr>
            <p:ph type="body" sz="quarter" idx="13"/>
          </p:nvPr>
        </p:nvSpPr>
        <p:spPr>
          <a:xfrm>
            <a:off x="6172200" y="1681163"/>
            <a:ext cx="5183188" cy="823914"/>
          </a:xfrm>
          <a:prstGeom prst="rect">
            <a:avLst/>
          </a:prstGeom>
        </p:spPr>
        <p:txBody>
          <a:bodyPr anchor="b"/>
          <a:lstStyle/>
          <a:p>
            <a:pPr lvl="0"/>
            <a:r>
              <a:rPr lang="en-US"/>
              <a:t>Click to edit Master text styles</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17682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D0AF-C79C-BB81-0584-6966AEB01E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711DFA-D7D2-A2BC-9455-6D0A226519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C0DDA2-7591-560F-317B-6A4761AC7F25}"/>
              </a:ext>
            </a:extLst>
          </p:cNvPr>
          <p:cNvSpPr>
            <a:spLocks noGrp="1"/>
          </p:cNvSpPr>
          <p:nvPr>
            <p:ph type="dt" sz="half" idx="10"/>
          </p:nvPr>
        </p:nvSpPr>
        <p:spPr/>
        <p:txBody>
          <a:bodyPr/>
          <a:lstStyle/>
          <a:p>
            <a:fld id="{B750E1B1-2ADF-44BB-BEEF-7329EF3106C9}" type="datetimeFigureOut">
              <a:rPr lang="en-GB" smtClean="0"/>
              <a:t>29/05/2024</a:t>
            </a:fld>
            <a:endParaRPr lang="en-GB"/>
          </a:p>
        </p:txBody>
      </p:sp>
      <p:sp>
        <p:nvSpPr>
          <p:cNvPr id="5" name="Footer Placeholder 4">
            <a:extLst>
              <a:ext uri="{FF2B5EF4-FFF2-40B4-BE49-F238E27FC236}">
                <a16:creationId xmlns:a16="http://schemas.microsoft.com/office/drawing/2014/main" id="{DBA594C8-45F4-EF2F-083C-EAD0E49A3D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DCBAE8-8D81-0AE2-FF9B-283B0337BDF7}"/>
              </a:ext>
            </a:extLst>
          </p:cNvPr>
          <p:cNvSpPr>
            <a:spLocks noGrp="1"/>
          </p:cNvSpPr>
          <p:nvPr>
            <p:ph type="sldNum" sz="quarter" idx="12"/>
          </p:nvPr>
        </p:nvSpPr>
        <p:spPr/>
        <p:txBody>
          <a:bodyPr/>
          <a:lstStyle/>
          <a:p>
            <a:fld id="{C07D2068-5D1B-4CE7-8307-7D8516D173FC}" type="slidenum">
              <a:rPr lang="en-GB" smtClean="0"/>
              <a:t>‹#›</a:t>
            </a:fld>
            <a:endParaRPr lang="en-GB"/>
          </a:p>
        </p:txBody>
      </p:sp>
    </p:spTree>
    <p:extLst>
      <p:ext uri="{BB962C8B-B14F-4D97-AF65-F5344CB8AC3E}">
        <p14:creationId xmlns:p14="http://schemas.microsoft.com/office/powerpoint/2010/main" val="226682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29FD-7C95-FBDA-BE88-8C40E95EEF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E460CD-B8ED-D4A2-043D-95950AC245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C447-A53F-D1F5-DC41-22251687FDEC}"/>
              </a:ext>
            </a:extLst>
          </p:cNvPr>
          <p:cNvSpPr>
            <a:spLocks noGrp="1"/>
          </p:cNvSpPr>
          <p:nvPr>
            <p:ph type="dt" sz="half" idx="10"/>
          </p:nvPr>
        </p:nvSpPr>
        <p:spPr/>
        <p:txBody>
          <a:bodyPr/>
          <a:lstStyle/>
          <a:p>
            <a:fld id="{B750E1B1-2ADF-44BB-BEEF-7329EF3106C9}" type="datetimeFigureOut">
              <a:rPr lang="en-GB" smtClean="0"/>
              <a:t>29/05/2024</a:t>
            </a:fld>
            <a:endParaRPr lang="en-GB"/>
          </a:p>
        </p:txBody>
      </p:sp>
      <p:sp>
        <p:nvSpPr>
          <p:cNvPr id="5" name="Footer Placeholder 4">
            <a:extLst>
              <a:ext uri="{FF2B5EF4-FFF2-40B4-BE49-F238E27FC236}">
                <a16:creationId xmlns:a16="http://schemas.microsoft.com/office/drawing/2014/main" id="{3AE95155-38D9-72A0-5BC6-285559C2A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420824-D2FE-68CD-F9C9-98B68A5CA86F}"/>
              </a:ext>
            </a:extLst>
          </p:cNvPr>
          <p:cNvSpPr>
            <a:spLocks noGrp="1"/>
          </p:cNvSpPr>
          <p:nvPr>
            <p:ph type="sldNum" sz="quarter" idx="12"/>
          </p:nvPr>
        </p:nvSpPr>
        <p:spPr/>
        <p:txBody>
          <a:bodyPr/>
          <a:lstStyle/>
          <a:p>
            <a:fld id="{C07D2068-5D1B-4CE7-8307-7D8516D173FC}" type="slidenum">
              <a:rPr lang="en-GB" smtClean="0"/>
              <a:t>‹#›</a:t>
            </a:fld>
            <a:endParaRPr lang="en-GB"/>
          </a:p>
        </p:txBody>
      </p:sp>
    </p:spTree>
    <p:extLst>
      <p:ext uri="{BB962C8B-B14F-4D97-AF65-F5344CB8AC3E}">
        <p14:creationId xmlns:p14="http://schemas.microsoft.com/office/powerpoint/2010/main" val="426126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5228-0D19-A696-A875-4F71D12698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F10763-7FE5-5EB2-EC5D-0349AAD38D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7A180B-1C5D-1C3C-2AEF-5CED59FFCF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979A3F-F382-0A83-DA8F-774C3E21AFC0}"/>
              </a:ext>
            </a:extLst>
          </p:cNvPr>
          <p:cNvSpPr>
            <a:spLocks noGrp="1"/>
          </p:cNvSpPr>
          <p:nvPr>
            <p:ph type="dt" sz="half" idx="10"/>
          </p:nvPr>
        </p:nvSpPr>
        <p:spPr/>
        <p:txBody>
          <a:bodyPr/>
          <a:lstStyle/>
          <a:p>
            <a:fld id="{B750E1B1-2ADF-44BB-BEEF-7329EF3106C9}" type="datetimeFigureOut">
              <a:rPr lang="en-GB" smtClean="0"/>
              <a:t>29/05/2024</a:t>
            </a:fld>
            <a:endParaRPr lang="en-GB"/>
          </a:p>
        </p:txBody>
      </p:sp>
      <p:sp>
        <p:nvSpPr>
          <p:cNvPr id="6" name="Footer Placeholder 5">
            <a:extLst>
              <a:ext uri="{FF2B5EF4-FFF2-40B4-BE49-F238E27FC236}">
                <a16:creationId xmlns:a16="http://schemas.microsoft.com/office/drawing/2014/main" id="{AE186264-1C47-0D25-CCA0-5926F67E95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B72950-5091-7362-0403-88F5FD4A4DCC}"/>
              </a:ext>
            </a:extLst>
          </p:cNvPr>
          <p:cNvSpPr>
            <a:spLocks noGrp="1"/>
          </p:cNvSpPr>
          <p:nvPr>
            <p:ph type="sldNum" sz="quarter" idx="12"/>
          </p:nvPr>
        </p:nvSpPr>
        <p:spPr/>
        <p:txBody>
          <a:bodyPr/>
          <a:lstStyle/>
          <a:p>
            <a:fld id="{C07D2068-5D1B-4CE7-8307-7D8516D173FC}" type="slidenum">
              <a:rPr lang="en-GB" smtClean="0"/>
              <a:t>‹#›</a:t>
            </a:fld>
            <a:endParaRPr lang="en-GB"/>
          </a:p>
        </p:txBody>
      </p:sp>
    </p:spTree>
    <p:extLst>
      <p:ext uri="{BB962C8B-B14F-4D97-AF65-F5344CB8AC3E}">
        <p14:creationId xmlns:p14="http://schemas.microsoft.com/office/powerpoint/2010/main" val="199591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86C4-7BD5-2973-A06D-28AB32D53B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456979-3089-D34C-2920-8B39D4DE9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8A08D7-BCC8-517A-864A-3B377886C4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B4CB31-4845-20C3-D62B-CCE2669AAC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1149CE-A61E-3FA3-6DA9-099769C9AF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6724C8-EEE3-A6E8-68CB-9FC9139AA94D}"/>
              </a:ext>
            </a:extLst>
          </p:cNvPr>
          <p:cNvSpPr>
            <a:spLocks noGrp="1"/>
          </p:cNvSpPr>
          <p:nvPr>
            <p:ph type="dt" sz="half" idx="10"/>
          </p:nvPr>
        </p:nvSpPr>
        <p:spPr/>
        <p:txBody>
          <a:bodyPr/>
          <a:lstStyle/>
          <a:p>
            <a:fld id="{B750E1B1-2ADF-44BB-BEEF-7329EF3106C9}" type="datetimeFigureOut">
              <a:rPr lang="en-GB" smtClean="0"/>
              <a:t>29/05/2024</a:t>
            </a:fld>
            <a:endParaRPr lang="en-GB"/>
          </a:p>
        </p:txBody>
      </p:sp>
      <p:sp>
        <p:nvSpPr>
          <p:cNvPr id="8" name="Footer Placeholder 7">
            <a:extLst>
              <a:ext uri="{FF2B5EF4-FFF2-40B4-BE49-F238E27FC236}">
                <a16:creationId xmlns:a16="http://schemas.microsoft.com/office/drawing/2014/main" id="{15893A56-80C0-2782-0DEE-186DBCACF9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C35C47-C485-15F8-D0C9-C7E214BDF498}"/>
              </a:ext>
            </a:extLst>
          </p:cNvPr>
          <p:cNvSpPr>
            <a:spLocks noGrp="1"/>
          </p:cNvSpPr>
          <p:nvPr>
            <p:ph type="sldNum" sz="quarter" idx="12"/>
          </p:nvPr>
        </p:nvSpPr>
        <p:spPr/>
        <p:txBody>
          <a:bodyPr/>
          <a:lstStyle/>
          <a:p>
            <a:fld id="{C07D2068-5D1B-4CE7-8307-7D8516D173FC}" type="slidenum">
              <a:rPr lang="en-GB" smtClean="0"/>
              <a:t>‹#›</a:t>
            </a:fld>
            <a:endParaRPr lang="en-GB"/>
          </a:p>
        </p:txBody>
      </p:sp>
    </p:spTree>
    <p:extLst>
      <p:ext uri="{BB962C8B-B14F-4D97-AF65-F5344CB8AC3E}">
        <p14:creationId xmlns:p14="http://schemas.microsoft.com/office/powerpoint/2010/main" val="46773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38B7-E993-592C-D3C2-881C52E971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2F7A43-2A50-DC9E-EA57-8F731243BBBB}"/>
              </a:ext>
            </a:extLst>
          </p:cNvPr>
          <p:cNvSpPr>
            <a:spLocks noGrp="1"/>
          </p:cNvSpPr>
          <p:nvPr>
            <p:ph type="dt" sz="half" idx="10"/>
          </p:nvPr>
        </p:nvSpPr>
        <p:spPr/>
        <p:txBody>
          <a:bodyPr/>
          <a:lstStyle/>
          <a:p>
            <a:fld id="{B750E1B1-2ADF-44BB-BEEF-7329EF3106C9}" type="datetimeFigureOut">
              <a:rPr lang="en-GB" smtClean="0"/>
              <a:t>29/05/2024</a:t>
            </a:fld>
            <a:endParaRPr lang="en-GB"/>
          </a:p>
        </p:txBody>
      </p:sp>
      <p:sp>
        <p:nvSpPr>
          <p:cNvPr id="4" name="Footer Placeholder 3">
            <a:extLst>
              <a:ext uri="{FF2B5EF4-FFF2-40B4-BE49-F238E27FC236}">
                <a16:creationId xmlns:a16="http://schemas.microsoft.com/office/drawing/2014/main" id="{0A859859-DE05-FCD7-E811-4CFB758B78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15D6B6-A1CE-300A-C3D1-F671546D39C9}"/>
              </a:ext>
            </a:extLst>
          </p:cNvPr>
          <p:cNvSpPr>
            <a:spLocks noGrp="1"/>
          </p:cNvSpPr>
          <p:nvPr>
            <p:ph type="sldNum" sz="quarter" idx="12"/>
          </p:nvPr>
        </p:nvSpPr>
        <p:spPr/>
        <p:txBody>
          <a:bodyPr/>
          <a:lstStyle/>
          <a:p>
            <a:fld id="{C07D2068-5D1B-4CE7-8307-7D8516D173FC}" type="slidenum">
              <a:rPr lang="en-GB" smtClean="0"/>
              <a:t>‹#›</a:t>
            </a:fld>
            <a:endParaRPr lang="en-GB"/>
          </a:p>
        </p:txBody>
      </p:sp>
    </p:spTree>
    <p:extLst>
      <p:ext uri="{BB962C8B-B14F-4D97-AF65-F5344CB8AC3E}">
        <p14:creationId xmlns:p14="http://schemas.microsoft.com/office/powerpoint/2010/main" val="299723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0407E-6C2C-6D90-14E3-8BB47790749A}"/>
              </a:ext>
            </a:extLst>
          </p:cNvPr>
          <p:cNvSpPr>
            <a:spLocks noGrp="1"/>
          </p:cNvSpPr>
          <p:nvPr>
            <p:ph type="dt" sz="half" idx="10"/>
          </p:nvPr>
        </p:nvSpPr>
        <p:spPr/>
        <p:txBody>
          <a:bodyPr/>
          <a:lstStyle/>
          <a:p>
            <a:fld id="{B750E1B1-2ADF-44BB-BEEF-7329EF3106C9}" type="datetimeFigureOut">
              <a:rPr lang="en-GB" smtClean="0"/>
              <a:t>29/05/2024</a:t>
            </a:fld>
            <a:endParaRPr lang="en-GB"/>
          </a:p>
        </p:txBody>
      </p:sp>
      <p:sp>
        <p:nvSpPr>
          <p:cNvPr id="3" name="Footer Placeholder 2">
            <a:extLst>
              <a:ext uri="{FF2B5EF4-FFF2-40B4-BE49-F238E27FC236}">
                <a16:creationId xmlns:a16="http://schemas.microsoft.com/office/drawing/2014/main" id="{1FCAF2D0-558E-8B98-31B7-E4C0BB2242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32A615-EB19-A58C-C2C2-719D5F5E115C}"/>
              </a:ext>
            </a:extLst>
          </p:cNvPr>
          <p:cNvSpPr>
            <a:spLocks noGrp="1"/>
          </p:cNvSpPr>
          <p:nvPr>
            <p:ph type="sldNum" sz="quarter" idx="12"/>
          </p:nvPr>
        </p:nvSpPr>
        <p:spPr/>
        <p:txBody>
          <a:bodyPr/>
          <a:lstStyle/>
          <a:p>
            <a:fld id="{C07D2068-5D1B-4CE7-8307-7D8516D173FC}" type="slidenum">
              <a:rPr lang="en-GB" smtClean="0"/>
              <a:t>‹#›</a:t>
            </a:fld>
            <a:endParaRPr lang="en-GB"/>
          </a:p>
        </p:txBody>
      </p:sp>
    </p:spTree>
    <p:extLst>
      <p:ext uri="{BB962C8B-B14F-4D97-AF65-F5344CB8AC3E}">
        <p14:creationId xmlns:p14="http://schemas.microsoft.com/office/powerpoint/2010/main" val="379841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61C8-3C94-2308-6DAB-4ABE87CCD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AA7D41-E343-5FBB-3F8E-E28BFDF00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827CD0-8FCF-C859-36D5-C48AA8C36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DD39D0-292E-C58F-67E9-B7846FFFBE4B}"/>
              </a:ext>
            </a:extLst>
          </p:cNvPr>
          <p:cNvSpPr>
            <a:spLocks noGrp="1"/>
          </p:cNvSpPr>
          <p:nvPr>
            <p:ph type="dt" sz="half" idx="10"/>
          </p:nvPr>
        </p:nvSpPr>
        <p:spPr/>
        <p:txBody>
          <a:bodyPr/>
          <a:lstStyle/>
          <a:p>
            <a:fld id="{B750E1B1-2ADF-44BB-BEEF-7329EF3106C9}" type="datetimeFigureOut">
              <a:rPr lang="en-GB" smtClean="0"/>
              <a:t>29/05/2024</a:t>
            </a:fld>
            <a:endParaRPr lang="en-GB"/>
          </a:p>
        </p:txBody>
      </p:sp>
      <p:sp>
        <p:nvSpPr>
          <p:cNvPr id="6" name="Footer Placeholder 5">
            <a:extLst>
              <a:ext uri="{FF2B5EF4-FFF2-40B4-BE49-F238E27FC236}">
                <a16:creationId xmlns:a16="http://schemas.microsoft.com/office/drawing/2014/main" id="{908200EF-798F-84DE-3B32-F075EF13BA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54E7E9-16D0-954F-A632-300B57CDA8E7}"/>
              </a:ext>
            </a:extLst>
          </p:cNvPr>
          <p:cNvSpPr>
            <a:spLocks noGrp="1"/>
          </p:cNvSpPr>
          <p:nvPr>
            <p:ph type="sldNum" sz="quarter" idx="12"/>
          </p:nvPr>
        </p:nvSpPr>
        <p:spPr/>
        <p:txBody>
          <a:bodyPr/>
          <a:lstStyle/>
          <a:p>
            <a:fld id="{C07D2068-5D1B-4CE7-8307-7D8516D173FC}" type="slidenum">
              <a:rPr lang="en-GB" smtClean="0"/>
              <a:t>‹#›</a:t>
            </a:fld>
            <a:endParaRPr lang="en-GB"/>
          </a:p>
        </p:txBody>
      </p:sp>
    </p:spTree>
    <p:extLst>
      <p:ext uri="{BB962C8B-B14F-4D97-AF65-F5344CB8AC3E}">
        <p14:creationId xmlns:p14="http://schemas.microsoft.com/office/powerpoint/2010/main" val="252811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EA32-CFCD-37A5-D868-F5C60C58F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C502C5-A66D-EDAE-FD21-B966AB206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83D104-F001-6DEC-E7DE-ED361708B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EA3190-B52C-8E43-A3C8-D87063008637}"/>
              </a:ext>
            </a:extLst>
          </p:cNvPr>
          <p:cNvSpPr>
            <a:spLocks noGrp="1"/>
          </p:cNvSpPr>
          <p:nvPr>
            <p:ph type="dt" sz="half" idx="10"/>
          </p:nvPr>
        </p:nvSpPr>
        <p:spPr/>
        <p:txBody>
          <a:bodyPr/>
          <a:lstStyle/>
          <a:p>
            <a:fld id="{B750E1B1-2ADF-44BB-BEEF-7329EF3106C9}" type="datetimeFigureOut">
              <a:rPr lang="en-GB" smtClean="0"/>
              <a:t>29/05/2024</a:t>
            </a:fld>
            <a:endParaRPr lang="en-GB"/>
          </a:p>
        </p:txBody>
      </p:sp>
      <p:sp>
        <p:nvSpPr>
          <p:cNvPr id="6" name="Footer Placeholder 5">
            <a:extLst>
              <a:ext uri="{FF2B5EF4-FFF2-40B4-BE49-F238E27FC236}">
                <a16:creationId xmlns:a16="http://schemas.microsoft.com/office/drawing/2014/main" id="{23FC16FE-1A15-FC7E-7CC6-ABFB212AC7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8016C1-69EC-BF38-FB97-D6B234AF3D1B}"/>
              </a:ext>
            </a:extLst>
          </p:cNvPr>
          <p:cNvSpPr>
            <a:spLocks noGrp="1"/>
          </p:cNvSpPr>
          <p:nvPr>
            <p:ph type="sldNum" sz="quarter" idx="12"/>
          </p:nvPr>
        </p:nvSpPr>
        <p:spPr/>
        <p:txBody>
          <a:bodyPr/>
          <a:lstStyle/>
          <a:p>
            <a:fld id="{C07D2068-5D1B-4CE7-8307-7D8516D173FC}" type="slidenum">
              <a:rPr lang="en-GB" smtClean="0"/>
              <a:t>‹#›</a:t>
            </a:fld>
            <a:endParaRPr lang="en-GB"/>
          </a:p>
        </p:txBody>
      </p:sp>
    </p:spTree>
    <p:extLst>
      <p:ext uri="{BB962C8B-B14F-4D97-AF65-F5344CB8AC3E}">
        <p14:creationId xmlns:p14="http://schemas.microsoft.com/office/powerpoint/2010/main" val="408315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252BE-0DB2-C57C-B19E-E79156FF0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7FFC80-AFEF-BEB5-C154-40F6814C7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CB8079-D411-530B-5E5D-4FE29061C9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0E1B1-2ADF-44BB-BEEF-7329EF3106C9}" type="datetimeFigureOut">
              <a:rPr lang="en-GB" smtClean="0"/>
              <a:t>29/05/2024</a:t>
            </a:fld>
            <a:endParaRPr lang="en-GB"/>
          </a:p>
        </p:txBody>
      </p:sp>
      <p:sp>
        <p:nvSpPr>
          <p:cNvPr id="5" name="Footer Placeholder 4">
            <a:extLst>
              <a:ext uri="{FF2B5EF4-FFF2-40B4-BE49-F238E27FC236}">
                <a16:creationId xmlns:a16="http://schemas.microsoft.com/office/drawing/2014/main" id="{84D82920-40AC-AACE-0BE7-B013A8410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762B3F-D1C2-782B-E0A7-D810A4F93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D2068-5D1B-4CE7-8307-7D8516D173FC}" type="slidenum">
              <a:rPr lang="en-GB" smtClean="0"/>
              <a:t>‹#›</a:t>
            </a:fld>
            <a:endParaRPr lang="en-GB"/>
          </a:p>
        </p:txBody>
      </p:sp>
    </p:spTree>
    <p:extLst>
      <p:ext uri="{BB962C8B-B14F-4D97-AF65-F5344CB8AC3E}">
        <p14:creationId xmlns:p14="http://schemas.microsoft.com/office/powerpoint/2010/main" val="328906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understandinguniversalcredit.gov.uk/tax-credits-customers/tax-credits-are-end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gov.uk/government/publications/tax-credits-and-some-benefits-are-ending-claim-universal-cred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jpeg"/><Relationship Id="rId3" Type="http://schemas.openxmlformats.org/officeDocument/2006/relationships/hyperlink" Target="https://www.gov.uk/benefits-calculators" TargetMode="External"/><Relationship Id="rId7" Type="http://schemas.openxmlformats.org/officeDocument/2006/relationships/image" Target="../media/image33.jpeg"/><Relationship Id="rId12" Type="http://schemas.openxmlformats.org/officeDocument/2006/relationships/hyperlink" Target="https://www.justonenorfolk.nhs.uk/our-services/norfolk-library-service/" TargetMode="External"/><Relationship Id="rId2" Type="http://schemas.openxmlformats.org/officeDocument/2006/relationships/hyperlink" Target="https://www.gov.uk/" TargetMode="External"/><Relationship Id="rId1" Type="http://schemas.openxmlformats.org/officeDocument/2006/relationships/slideLayout" Target="../slideLayouts/slideLayout9.xml"/><Relationship Id="rId6" Type="http://schemas.openxmlformats.org/officeDocument/2006/relationships/hyperlink" Target="https://www.gov.uk/disability-living-allowance-children/changes-you-need-to-report" TargetMode="External"/><Relationship Id="rId11" Type="http://schemas.openxmlformats.org/officeDocument/2006/relationships/hyperlink" Target="https://www.skillsforcareers.education.gov.uk/pages/skills-for-life" TargetMode="External"/><Relationship Id="rId5" Type="http://schemas.openxmlformats.org/officeDocument/2006/relationships/hyperlink" Target="https://www.gov.uk/universal-credit/changes-of-circumstances" TargetMode="External"/><Relationship Id="rId10" Type="http://schemas.openxmlformats.org/officeDocument/2006/relationships/hyperlink" Target="https://nationalcareers.service.gov.uk/skills-assessment" TargetMode="External"/><Relationship Id="rId4" Type="http://schemas.openxmlformats.org/officeDocument/2006/relationships/hyperlink" Target="https://www.gov.uk/carers-allowance-report-change" TargetMode="External"/><Relationship Id="rId9" Type="http://schemas.openxmlformats.org/officeDocument/2006/relationships/image" Target="../media/image35.jpe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Philip.beck@norfolk.gov.uk" TargetMode="External"/><Relationship Id="rId5" Type="http://schemas.openxmlformats.org/officeDocument/2006/relationships/hyperlink" Target="mailto:TRACY.TANNER@DWP.GOV.UK"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1"/><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hyperlink" Target="https://www.rawpixel.com/search/beat"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lickr.com/photos/oklanica/7717135216/" TargetMode="External"/><Relationship Id="rId13" Type="http://schemas.openxmlformats.org/officeDocument/2006/relationships/hyperlink" Target="https://pixabay.com/en/sailing-vessel-sailing-boat-1473316/" TargetMode="External"/><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flickr.com/photos/clicks2006/11485312923" TargetMode="External"/><Relationship Id="rId11" Type="http://schemas.openxmlformats.org/officeDocument/2006/relationships/hyperlink" Target="https://unmundocultura.blogspot.com/2016/03/the-lion-king.html" TargetMode="External"/><Relationship Id="rId5" Type="http://schemas.openxmlformats.org/officeDocument/2006/relationships/image" Target="../media/image10.jpg"/><Relationship Id="rId10" Type="http://schemas.openxmlformats.org/officeDocument/2006/relationships/image" Target="../media/image13.jpg"/><Relationship Id="rId4" Type="http://schemas.openxmlformats.org/officeDocument/2006/relationships/hyperlink" Target="https://www.publicdomainpictures.net/en/view-image.php?image=346574&amp;picture=yoga-pose"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23.jpeg"/><Relationship Id="rId12"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diagramColors" Target="../diagrams/colors1.xml"/><Relationship Id="rId5" Type="http://schemas.openxmlformats.org/officeDocument/2006/relationships/image" Target="../media/image22.png"/><Relationship Id="rId10" Type="http://schemas.openxmlformats.org/officeDocument/2006/relationships/diagramQuickStyle" Target="../diagrams/quickStyle1.xml"/><Relationship Id="rId4" Type="http://schemas.openxmlformats.org/officeDocument/2006/relationships/image" Target="../media/image21.png"/><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gov.uk/guidance/universal-credit-childcare-costs" TargetMode="External"/><Relationship Id="rId3" Type="http://schemas.openxmlformats.org/officeDocument/2006/relationships/hyperlink" Target="https://www.gov.uk/universal-credit" TargetMode="External"/><Relationship Id="rId7" Type="http://schemas.openxmlformats.org/officeDocument/2006/relationships/hyperlink" Target="https://benefits-calculator.turn2us.org.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ov.uk/benefits-calculators" TargetMode="External"/><Relationship Id="rId5" Type="http://schemas.openxmlformats.org/officeDocument/2006/relationships/image" Target="../media/image24.png"/><Relationship Id="rId4" Type="http://schemas.openxmlformats.org/officeDocument/2006/relationships/hyperlink" Target="https://www.gov.uk/universal-credit/what-youll-ge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disability-living-allowance-children" TargetMode="External"/><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www.gov.uk/carers-allowance" TargetMode="External"/><Relationship Id="rId4" Type="http://schemas.openxmlformats.org/officeDocument/2006/relationships/hyperlink" Target="https://www.gov.uk/help-for-disabled-chil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universal-credit/what-youll-g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6.jpeg"/><Relationship Id="rId4" Type="http://schemas.openxmlformats.org/officeDocument/2006/relationships/hyperlink" Target="https://www.gov.uk/carers-allowanc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v.uk/moving-from-benefits-to-work/help-for-specific-problems" TargetMode="External"/><Relationship Id="rId13" Type="http://schemas.openxmlformats.org/officeDocument/2006/relationships/hyperlink" Target="https://www.gov.uk/carers-allowance" TargetMode="External"/><Relationship Id="rId18" Type="http://schemas.openxmlformats.org/officeDocument/2006/relationships/image" Target="../media/image28.jpeg"/><Relationship Id="rId3" Type="http://schemas.openxmlformats.org/officeDocument/2006/relationships/hyperlink" Target="https://www.gov.uk/contact-jobcentre-plus" TargetMode="External"/><Relationship Id="rId7" Type="http://schemas.openxmlformats.org/officeDocument/2006/relationships/hyperlink" Target="https://www.gov.uk/moving-from-benefits-to-work/help-for-parents-and-carers" TargetMode="External"/><Relationship Id="rId12" Type="http://schemas.openxmlformats.org/officeDocument/2006/relationships/hyperlink" Target="https://www.gov.uk/browse/benefits/families" TargetMode="External"/><Relationship Id="rId17" Type="http://schemas.openxmlformats.org/officeDocument/2006/relationships/image" Target="../media/image27.jpeg"/><Relationship Id="rId2" Type="http://schemas.openxmlformats.org/officeDocument/2006/relationships/notesSlide" Target="../notesSlides/notesSlide9.xml"/><Relationship Id="rId16" Type="http://schemas.openxmlformats.org/officeDocument/2006/relationships/hyperlink" Target="https://communitydirectory.norfolk.gov.uk/Services/8803/Norfolk-Library-and" TargetMode="External"/><Relationship Id="rId20" Type="http://schemas.openxmlformats.org/officeDocument/2006/relationships/hyperlink" Target="https://www.childcarechoices.gov.uk/" TargetMode="External"/><Relationship Id="rId1" Type="http://schemas.openxmlformats.org/officeDocument/2006/relationships/slideLayout" Target="../slideLayouts/slideLayout2.xml"/><Relationship Id="rId6" Type="http://schemas.openxmlformats.org/officeDocument/2006/relationships/hyperlink" Target="https://www.gov.uk/moving-from-benefits-to-work/starting-your-own-business" TargetMode="External"/><Relationship Id="rId11" Type="http://schemas.openxmlformats.org/officeDocument/2006/relationships/hyperlink" Target="https://www.gov.uk/browse/benefits/help-for-carers" TargetMode="External"/><Relationship Id="rId5" Type="http://schemas.openxmlformats.org/officeDocument/2006/relationships/hyperlink" Target="https://www.gov.uk/moving-from-benefits-to-work/work-experience-and-volunteering" TargetMode="External"/><Relationship Id="rId15" Type="http://schemas.openxmlformats.org/officeDocument/2006/relationships/hyperlink" Target="https://www.gov.uk/guidance/free-courses-for-jobs#courses-available" TargetMode="External"/><Relationship Id="rId10" Type="http://schemas.openxmlformats.org/officeDocument/2006/relationships/hyperlink" Target="https://www.gov.uk/further-education-courses/financial-help" TargetMode="External"/><Relationship Id="rId19" Type="http://schemas.openxmlformats.org/officeDocument/2006/relationships/image" Target="../media/image29.jpeg"/><Relationship Id="rId4" Type="http://schemas.openxmlformats.org/officeDocument/2006/relationships/hyperlink" Target="https://www.gov.uk/moving-from-benefits-to-work/job-search-programmes" TargetMode="External"/><Relationship Id="rId9" Type="http://schemas.openxmlformats.org/officeDocument/2006/relationships/hyperlink" Target="https://www.gov.uk/moving-from-benefits-to-work/support-when-you-start-working" TargetMode="External"/><Relationship Id="rId14" Type="http://schemas.openxmlformats.org/officeDocument/2006/relationships/hyperlink" Target="https://www.gov.uk/p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with a kite">
            <a:extLst>
              <a:ext uri="{FF2B5EF4-FFF2-40B4-BE49-F238E27FC236}">
                <a16:creationId xmlns:a16="http://schemas.microsoft.com/office/drawing/2014/main" id="{C9E27CBD-3783-3AC4-8554-092A050DEBE6}"/>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281D59"/>
          </a:solidFill>
        </p:spPr>
      </p:pic>
      <p:sp>
        <p:nvSpPr>
          <p:cNvPr id="8" name="Title of presentation…">
            <a:extLst>
              <a:ext uri="{FF2B5EF4-FFF2-40B4-BE49-F238E27FC236}">
                <a16:creationId xmlns:a16="http://schemas.microsoft.com/office/drawing/2014/main" id="{306D5477-B6F9-8469-3592-7626E21EF6C3}"/>
              </a:ext>
            </a:extLst>
          </p:cNvPr>
          <p:cNvSpPr txBox="1">
            <a:spLocks noGrp="1"/>
          </p:cNvSpPr>
          <p:nvPr>
            <p:ph type="title" idx="4294967295"/>
          </p:nvPr>
        </p:nvSpPr>
        <p:spPr>
          <a:xfrm>
            <a:off x="411774" y="560389"/>
            <a:ext cx="11561862" cy="1077214"/>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r>
              <a:rPr kumimoji="0" lang="en-GB" sz="3200" b="1" i="0" u="none" strike="noStrike" kern="1200" cap="none" spc="0" normalizeH="0" baseline="0" noProof="0" dirty="0">
                <a:ln>
                  <a:noFill/>
                </a:ln>
                <a:solidFill>
                  <a:srgbClr val="FFFFFF"/>
                </a:solidFill>
                <a:effectLst/>
                <a:uLnTx/>
                <a:uFillTx/>
                <a:latin typeface="+mn-lt"/>
                <a:ea typeface="+mn-ea"/>
                <a:cs typeface="+mn-cs"/>
              </a:rPr>
              <a:t>DWP supporting families</a:t>
            </a:r>
          </a:p>
          <a:p>
            <a:pPr marL="0" marR="0" lvl="0" indent="0" algn="l" defTabSz="914400" rtl="0" eaLnBrk="1" fontAlgn="auto" latinLnBrk="0" hangingPunct="1">
              <a:lnSpc>
                <a:spcPct val="100000"/>
              </a:lnSpc>
              <a:spcBef>
                <a:spcPts val="0"/>
              </a:spcBef>
              <a:spcAft>
                <a:spcPts val="0"/>
              </a:spcAft>
              <a:buClrTx/>
              <a:buSzTx/>
              <a:buFontTx/>
              <a:buNone/>
              <a:tabLst/>
              <a:defRPr sz="4900" b="1">
                <a:solidFill>
                  <a:srgbClr val="FFFFFF"/>
                </a:solidFill>
              </a:defRPr>
            </a:pPr>
            <a:r>
              <a:rPr kumimoji="0" lang="en-GB" sz="3200" b="1" i="0" u="none" strike="noStrike" kern="1200" cap="none" spc="0" normalizeH="0" baseline="0" noProof="0" dirty="0">
                <a:ln>
                  <a:noFill/>
                </a:ln>
                <a:solidFill>
                  <a:srgbClr val="FFFFFF"/>
                </a:solidFill>
                <a:effectLst/>
                <a:uLnTx/>
                <a:uFillTx/>
                <a:latin typeface="+mn-lt"/>
                <a:ea typeface="+mn-ea"/>
                <a:cs typeface="+mn-cs"/>
              </a:rPr>
              <a:t> – enabling skills and employment opportunities</a:t>
            </a:r>
            <a:endParaRPr kumimoji="0" lang="en-GB" sz="4900" b="1" i="0" u="none" strike="noStrike" kern="1200" cap="none" spc="0" normalizeH="0" baseline="0" noProof="0" dirty="0">
              <a:ln>
                <a:noFill/>
              </a:ln>
              <a:solidFill>
                <a:srgbClr val="FFFFFF"/>
              </a:solidFill>
              <a:effectLst/>
              <a:uLnTx/>
              <a:uFillTx/>
              <a:latin typeface="+mn-lt"/>
              <a:ea typeface="+mn-ea"/>
              <a:cs typeface="+mn-cs"/>
            </a:endParaRPr>
          </a:p>
        </p:txBody>
      </p:sp>
      <p:pic>
        <p:nvPicPr>
          <p:cNvPr id="9" name="Flourish Logo.png">
            <a:extLst>
              <a:ext uri="{FF2B5EF4-FFF2-40B4-BE49-F238E27FC236}">
                <a16:creationId xmlns:a16="http://schemas.microsoft.com/office/drawing/2014/main" id="{31E96750-1DCB-C24E-BB4A-832B15BCC45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409008" y="5635312"/>
            <a:ext cx="1265921" cy="850647"/>
          </a:xfrm>
          <a:prstGeom prst="rect">
            <a:avLst/>
          </a:prstGeom>
          <a:ln w="12700">
            <a:miter lim="400000"/>
          </a:ln>
        </p:spPr>
      </p:pic>
    </p:spTree>
    <p:extLst>
      <p:ext uri="{BB962C8B-B14F-4D97-AF65-F5344CB8AC3E}">
        <p14:creationId xmlns:p14="http://schemas.microsoft.com/office/powerpoint/2010/main" val="38331831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1107-03E6-4220-BC1E-A274C951B597}"/>
              </a:ext>
            </a:extLst>
          </p:cNvPr>
          <p:cNvSpPr>
            <a:spLocks noGrp="1"/>
          </p:cNvSpPr>
          <p:nvPr>
            <p:ph type="title"/>
          </p:nvPr>
        </p:nvSpPr>
        <p:spPr>
          <a:xfrm>
            <a:off x="1137034" y="609597"/>
            <a:ext cx="9392421" cy="1330841"/>
          </a:xfrm>
        </p:spPr>
        <p:txBody>
          <a:bodyPr>
            <a:normAutofit/>
          </a:bodyPr>
          <a:lstStyle/>
          <a:p>
            <a:r>
              <a:rPr lang="en-GB" b="1" dirty="0"/>
              <a:t>Migration to UC</a:t>
            </a:r>
          </a:p>
        </p:txBody>
      </p:sp>
      <p:sp>
        <p:nvSpPr>
          <p:cNvPr id="3" name="Content Placeholder 2">
            <a:extLst>
              <a:ext uri="{FF2B5EF4-FFF2-40B4-BE49-F238E27FC236}">
                <a16:creationId xmlns:a16="http://schemas.microsoft.com/office/drawing/2014/main" id="{E61C1B5B-B071-4A94-B65C-39C721D629DC}"/>
              </a:ext>
            </a:extLst>
          </p:cNvPr>
          <p:cNvSpPr>
            <a:spLocks noGrp="1"/>
          </p:cNvSpPr>
          <p:nvPr>
            <p:ph idx="1"/>
          </p:nvPr>
        </p:nvSpPr>
        <p:spPr>
          <a:xfrm>
            <a:off x="704120" y="1940438"/>
            <a:ext cx="4958966" cy="3917773"/>
          </a:xfrm>
        </p:spPr>
        <p:txBody>
          <a:bodyPr>
            <a:normAutofit/>
          </a:bodyPr>
          <a:lstStyle/>
          <a:p>
            <a:r>
              <a:rPr lang="en-GB" sz="2000" dirty="0">
                <a:solidFill>
                  <a:srgbClr val="92D050"/>
                </a:solidFill>
                <a:latin typeface="Arial" panose="020B0604020202020204" pitchFamily="34" charset="0"/>
                <a:cs typeface="Arial" panose="020B0604020202020204" pitchFamily="34" charset="0"/>
                <a:hlinkClick r:id="rId3"/>
              </a:rPr>
              <a:t>https://www.understandinguniversalcredit.gov.uk/tax-credits-customers/tax-credits-are-ending/</a:t>
            </a:r>
            <a:endParaRPr lang="en-GB" sz="2000" dirty="0">
              <a:solidFill>
                <a:srgbClr val="92D050"/>
              </a:solidFill>
              <a:latin typeface="Arial" panose="020B0604020202020204" pitchFamily="34" charset="0"/>
              <a:cs typeface="Arial" panose="020B0604020202020204" pitchFamily="34" charset="0"/>
            </a:endParaRPr>
          </a:p>
          <a:p>
            <a:endParaRPr lang="en-GB" sz="2000" dirty="0">
              <a:solidFill>
                <a:srgbClr val="92D050"/>
              </a:solidFill>
            </a:endParaRPr>
          </a:p>
          <a:p>
            <a:r>
              <a:rPr lang="en-GB" sz="2000" dirty="0">
                <a:latin typeface="Arial" panose="020B0604020202020204" pitchFamily="34" charset="0"/>
                <a:cs typeface="Arial" panose="020B0604020202020204" pitchFamily="34" charset="0"/>
                <a:hlinkClick r:id="rId4"/>
              </a:rPr>
              <a:t>Tax credits and some benefits are ending: claim Universal Credit - GOV.UK (www.gov.uk)</a:t>
            </a:r>
            <a:endParaRPr lang="en-GB" sz="2000" dirty="0">
              <a:latin typeface="Arial" panose="020B0604020202020204" pitchFamily="34" charset="0"/>
              <a:cs typeface="Arial" panose="020B0604020202020204" pitchFamily="34" charset="0"/>
            </a:endParaRPr>
          </a:p>
        </p:txBody>
      </p:sp>
      <p:pic>
        <p:nvPicPr>
          <p:cNvPr id="9218" name="Picture 2" descr="Universal Credit launches in Manchester - GOV.UK">
            <a:extLst>
              <a:ext uri="{FF2B5EF4-FFF2-40B4-BE49-F238E27FC236}">
                <a16:creationId xmlns:a16="http://schemas.microsoft.com/office/drawing/2014/main" id="{BFAF118F-3E0A-060E-4E52-0EF647B1D4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322" y="250004"/>
            <a:ext cx="4768494" cy="31789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2984AF-A160-2E22-EFF6-13281AA3806D}"/>
              </a:ext>
            </a:extLst>
          </p:cNvPr>
          <p:cNvSpPr txBox="1"/>
          <p:nvPr/>
        </p:nvSpPr>
        <p:spPr>
          <a:xfrm>
            <a:off x="5270112" y="3624091"/>
            <a:ext cx="6094140" cy="2585323"/>
          </a:xfrm>
          <a:prstGeom prst="rect">
            <a:avLst/>
          </a:prstGeom>
          <a:noFill/>
        </p:spPr>
        <p:txBody>
          <a:bodyPr wrap="square">
            <a:spAutoFit/>
          </a:bodyPr>
          <a:lstStyle/>
          <a:p>
            <a:pPr rtl="0"/>
            <a:r>
              <a:rPr lang="en-GB" b="1" dirty="0">
                <a:latin typeface="Arial" panose="020B0604020202020204" pitchFamily="34" charset="0"/>
                <a:cs typeface="Arial" panose="020B0604020202020204" pitchFamily="34" charset="0"/>
              </a:rPr>
              <a:t>The following benefits are ending and are being replaced by Universal Credit:</a:t>
            </a:r>
          </a:p>
          <a:p>
            <a:pPr rtl="0">
              <a:buFont typeface="Arial" panose="020B0604020202020204" pitchFamily="34" charset="0"/>
              <a:buChar char="•"/>
            </a:pPr>
            <a:r>
              <a:rPr lang="en-GB" b="1" dirty="0">
                <a:latin typeface="Arial" panose="020B0604020202020204" pitchFamily="34" charset="0"/>
                <a:cs typeface="Arial" panose="020B0604020202020204" pitchFamily="34" charset="0"/>
              </a:rPr>
              <a:t>Child Tax Credit</a:t>
            </a:r>
          </a:p>
          <a:p>
            <a:pPr rtl="0">
              <a:buFont typeface="Arial" panose="020B0604020202020204" pitchFamily="34" charset="0"/>
              <a:buChar char="•"/>
            </a:pPr>
            <a:r>
              <a:rPr lang="en-GB" b="1" dirty="0">
                <a:latin typeface="Arial" panose="020B0604020202020204" pitchFamily="34" charset="0"/>
                <a:cs typeface="Arial" panose="020B0604020202020204" pitchFamily="34" charset="0"/>
              </a:rPr>
              <a:t>Working Tax Credit</a:t>
            </a:r>
          </a:p>
          <a:p>
            <a:pPr rtl="0">
              <a:buFont typeface="Arial" panose="020B0604020202020204" pitchFamily="34" charset="0"/>
              <a:buChar char="•"/>
            </a:pPr>
            <a:r>
              <a:rPr lang="en-GB" b="1" dirty="0">
                <a:latin typeface="Arial" panose="020B0604020202020204" pitchFamily="34" charset="0"/>
                <a:cs typeface="Arial" panose="020B0604020202020204" pitchFamily="34" charset="0"/>
              </a:rPr>
              <a:t>Housing Benefit</a:t>
            </a:r>
          </a:p>
          <a:p>
            <a:pPr rtl="0">
              <a:buFont typeface="Arial" panose="020B0604020202020204" pitchFamily="34" charset="0"/>
              <a:buChar char="•"/>
            </a:pPr>
            <a:r>
              <a:rPr lang="en-GB" b="1" dirty="0">
                <a:latin typeface="Arial" panose="020B0604020202020204" pitchFamily="34" charset="0"/>
                <a:cs typeface="Arial" panose="020B0604020202020204" pitchFamily="34" charset="0"/>
              </a:rPr>
              <a:t>Income Support</a:t>
            </a:r>
          </a:p>
          <a:p>
            <a:pPr rtl="0">
              <a:buFont typeface="Arial" panose="020B0604020202020204" pitchFamily="34" charset="0"/>
              <a:buChar char="•"/>
            </a:pPr>
            <a:r>
              <a:rPr lang="en-GB" b="1" dirty="0">
                <a:latin typeface="Arial" panose="020B0604020202020204" pitchFamily="34" charset="0"/>
                <a:cs typeface="Arial" panose="020B0604020202020204" pitchFamily="34" charset="0"/>
              </a:rPr>
              <a:t>Income-based Jobseeker’s Allowance (JSA)</a:t>
            </a:r>
          </a:p>
          <a:p>
            <a:pPr rtl="0">
              <a:buFont typeface="Arial" panose="020B0604020202020204" pitchFamily="34" charset="0"/>
              <a:buChar char="•"/>
            </a:pPr>
            <a:r>
              <a:rPr lang="en-GB" b="1" dirty="0">
                <a:latin typeface="Arial" panose="020B0604020202020204" pitchFamily="34" charset="0"/>
                <a:cs typeface="Arial" panose="020B0604020202020204" pitchFamily="34" charset="0"/>
              </a:rPr>
              <a:t>Income-related Employment and Support Allowance (ESA)</a:t>
            </a:r>
          </a:p>
        </p:txBody>
      </p:sp>
    </p:spTree>
    <p:extLst>
      <p:ext uri="{BB962C8B-B14F-4D97-AF65-F5344CB8AC3E}">
        <p14:creationId xmlns:p14="http://schemas.microsoft.com/office/powerpoint/2010/main" val="199862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8" name="Freeform: Shape 3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071340-D154-893F-ACDF-AFBBCB3ED455}"/>
              </a:ext>
            </a:extLst>
          </p:cNvPr>
          <p:cNvSpPr txBox="1"/>
          <p:nvPr/>
        </p:nvSpPr>
        <p:spPr>
          <a:xfrm>
            <a:off x="277402" y="855027"/>
            <a:ext cx="3383387" cy="5970865"/>
          </a:xfrm>
          <a:prstGeom prst="rect">
            <a:avLst/>
          </a:prstGeom>
          <a:noFill/>
        </p:spPr>
        <p:txBody>
          <a:bodyPr wrap="square">
            <a:spAutoFit/>
          </a:bodyPr>
          <a:lstStyle/>
          <a:p>
            <a:pPr defTabSz="704088">
              <a:spcAft>
                <a:spcPts val="600"/>
              </a:spcAft>
            </a:pPr>
            <a:r>
              <a:rPr lang="en-GB" sz="1600" b="1" kern="1200" dirty="0">
                <a:solidFill>
                  <a:schemeClr val="tx1"/>
                </a:solidFill>
                <a:latin typeface="Arial" panose="020B0604020202020204" pitchFamily="34" charset="0"/>
                <a:ea typeface="+mn-ea"/>
                <a:cs typeface="+mn-cs"/>
              </a:rPr>
              <a:t>Norwich (Supporting Families Employment Adviser (SFEA) attended Family Fun Day in NR4 </a:t>
            </a:r>
          </a:p>
          <a:p>
            <a:pPr defTabSz="704088">
              <a:spcAft>
                <a:spcPts val="600"/>
              </a:spcAft>
            </a:pPr>
            <a:r>
              <a:rPr lang="en-GB" sz="1600" kern="1200" dirty="0">
                <a:solidFill>
                  <a:schemeClr val="tx1"/>
                </a:solidFill>
                <a:latin typeface="Arial" panose="020B0604020202020204" pitchFamily="34" charset="0"/>
                <a:ea typeface="+mn-ea"/>
                <a:cs typeface="+mn-cs"/>
              </a:rPr>
              <a:t>Email received from a family after the Fun Day event:</a:t>
            </a:r>
            <a:endParaRPr lang="en-GB" sz="1600" kern="1200" dirty="0">
              <a:solidFill>
                <a:schemeClr val="tx1"/>
              </a:solidFill>
              <a:latin typeface="Calibri" panose="020F0502020204030204" pitchFamily="34" charset="0"/>
              <a:ea typeface="+mn-ea"/>
              <a:cs typeface="+mn-cs"/>
            </a:endParaRPr>
          </a:p>
          <a:p>
            <a:pPr defTabSz="704088">
              <a:spcAft>
                <a:spcPts val="600"/>
              </a:spcAft>
            </a:pPr>
            <a:endParaRPr lang="en-GB" sz="1600" i="1" kern="1200" dirty="0">
              <a:solidFill>
                <a:schemeClr val="tx1"/>
              </a:solidFill>
              <a:latin typeface="Arial" panose="020B0604020202020204" pitchFamily="34" charset="0"/>
              <a:ea typeface="+mn-ea"/>
              <a:cs typeface="+mn-cs"/>
            </a:endParaRPr>
          </a:p>
          <a:p>
            <a:pPr defTabSz="704088">
              <a:spcAft>
                <a:spcPts val="600"/>
              </a:spcAft>
            </a:pPr>
            <a:r>
              <a:rPr lang="en-GB" sz="1600" b="1" i="1" kern="1200" dirty="0">
                <a:solidFill>
                  <a:srgbClr val="B30000"/>
                </a:solidFill>
                <a:latin typeface="Arial" panose="020B0604020202020204" pitchFamily="34" charset="0"/>
                <a:ea typeface="+mn-ea"/>
                <a:cs typeface="+mn-cs"/>
              </a:rPr>
              <a:t>Hi Sian,</a:t>
            </a:r>
            <a:endParaRPr lang="en-GB" sz="1600" b="1" i="1" kern="1200" dirty="0">
              <a:solidFill>
                <a:srgbClr val="B30000"/>
              </a:solidFill>
              <a:latin typeface="Calibri" panose="020F0502020204030204" pitchFamily="34" charset="0"/>
              <a:ea typeface="+mn-ea"/>
              <a:cs typeface="+mn-cs"/>
            </a:endParaRPr>
          </a:p>
          <a:p>
            <a:pPr defTabSz="704088">
              <a:spcAft>
                <a:spcPts val="600"/>
              </a:spcAft>
            </a:pPr>
            <a:r>
              <a:rPr lang="en-GB" sz="1600" b="1" i="1" kern="1200" dirty="0">
                <a:solidFill>
                  <a:srgbClr val="B30000"/>
                </a:solidFill>
                <a:latin typeface="Arial" panose="020B0604020202020204" pitchFamily="34" charset="0"/>
                <a:ea typeface="+mn-ea"/>
                <a:cs typeface="+mn-cs"/>
              </a:rPr>
              <a:t>Thanks for your email, I greatly appreciate your time and responding to me and discussing my worries with my coach. </a:t>
            </a:r>
            <a:endParaRPr lang="en-GB" sz="1600" b="1" i="1" kern="1200" dirty="0">
              <a:solidFill>
                <a:srgbClr val="B30000"/>
              </a:solidFill>
              <a:latin typeface="Calibri" panose="020F0502020204030204" pitchFamily="34" charset="0"/>
              <a:ea typeface="+mn-ea"/>
              <a:cs typeface="+mn-cs"/>
            </a:endParaRPr>
          </a:p>
          <a:p>
            <a:pPr defTabSz="704088">
              <a:spcAft>
                <a:spcPts val="600"/>
              </a:spcAft>
            </a:pPr>
            <a:r>
              <a:rPr lang="en-GB" sz="1600" b="1" i="1" kern="1200" dirty="0">
                <a:solidFill>
                  <a:srgbClr val="B30000"/>
                </a:solidFill>
                <a:latin typeface="Arial" panose="020B0604020202020204" pitchFamily="34" charset="0"/>
                <a:ea typeface="+mn-ea"/>
                <a:cs typeface="+mn-cs"/>
              </a:rPr>
              <a:t>I will have a proper read and look through once kids are in bed tonight, that way I can research links etc where needed and email you if a telephone call is needed.</a:t>
            </a:r>
            <a:endParaRPr lang="en-GB" sz="1600" b="1" i="1" kern="1200" dirty="0">
              <a:solidFill>
                <a:srgbClr val="B30000"/>
              </a:solidFill>
              <a:latin typeface="Calibri" panose="020F0502020204030204" pitchFamily="34" charset="0"/>
              <a:ea typeface="+mn-ea"/>
              <a:cs typeface="+mn-cs"/>
            </a:endParaRPr>
          </a:p>
          <a:p>
            <a:pPr defTabSz="704088">
              <a:spcAft>
                <a:spcPts val="600"/>
              </a:spcAft>
            </a:pPr>
            <a:r>
              <a:rPr lang="en-GB" sz="1600" b="1" i="1" kern="1200" dirty="0">
                <a:solidFill>
                  <a:srgbClr val="B30000"/>
                </a:solidFill>
                <a:latin typeface="Arial" panose="020B0604020202020204" pitchFamily="34" charset="0"/>
                <a:ea typeface="+mn-ea"/>
                <a:cs typeface="+mn-cs"/>
              </a:rPr>
              <a:t>Again, thank you so much for your time, patience and help, it honestly means a lot to me for the support.</a:t>
            </a:r>
            <a:endParaRPr lang="en-GB" sz="1600" b="1" i="1" dirty="0">
              <a:solidFill>
                <a:srgbClr val="FF0000"/>
              </a:solidFill>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8C817C04-3760-4772-60D8-1A7758C4A6A4}"/>
              </a:ext>
            </a:extLst>
          </p:cNvPr>
          <p:cNvSpPr txBox="1"/>
          <p:nvPr/>
        </p:nvSpPr>
        <p:spPr>
          <a:xfrm>
            <a:off x="4434632" y="643467"/>
            <a:ext cx="6990231" cy="6645794"/>
          </a:xfrm>
          <a:prstGeom prst="rect">
            <a:avLst/>
          </a:prstGeom>
          <a:noFill/>
        </p:spPr>
        <p:txBody>
          <a:bodyPr wrap="square">
            <a:spAutoFit/>
          </a:bodyPr>
          <a:lstStyle/>
          <a:p>
            <a:pPr defTabSz="704088">
              <a:spcAft>
                <a:spcPts val="600"/>
              </a:spcAft>
            </a:pPr>
            <a:r>
              <a:rPr lang="en-GB" sz="1400" b="1" kern="1200" dirty="0">
                <a:solidFill>
                  <a:schemeClr val="tx1"/>
                </a:solidFill>
                <a:latin typeface="Arial" panose="020B0604020202020204" pitchFamily="34" charset="0"/>
                <a:ea typeface="+mn-ea"/>
                <a:cs typeface="+mn-cs"/>
              </a:rPr>
              <a:t>Examples of some underpayments of benefits identified for some of our most vulnerable families due to SFEA involvement and support:</a:t>
            </a:r>
          </a:p>
          <a:p>
            <a:pPr defTabSz="704088">
              <a:spcAft>
                <a:spcPts val="600"/>
              </a:spcAft>
            </a:pPr>
            <a:endParaRPr lang="en-GB" sz="1400" kern="1200" dirty="0">
              <a:solidFill>
                <a:schemeClr val="tx1"/>
              </a:solidFill>
              <a:latin typeface="Arial" panose="020B0604020202020204" pitchFamily="34" charset="0"/>
              <a:ea typeface="+mn-ea"/>
              <a:cs typeface="+mn-cs"/>
            </a:endParaRPr>
          </a:p>
          <a:p>
            <a:pPr defTabSz="704088">
              <a:spcAft>
                <a:spcPts val="600"/>
              </a:spcAft>
            </a:pPr>
            <a:r>
              <a:rPr lang="en-GB" sz="1400" b="1" kern="1200" dirty="0">
                <a:solidFill>
                  <a:schemeClr val="tx1"/>
                </a:solidFill>
                <a:highlight>
                  <a:srgbClr val="FFFF00"/>
                </a:highlight>
                <a:latin typeface="Arial" panose="020B0604020202020204" pitchFamily="34" charset="0"/>
                <a:ea typeface="+mn-ea"/>
                <a:cs typeface="Arial" panose="020B0604020202020204" pitchFamily="34" charset="0"/>
              </a:rPr>
              <a:t>Family A- Jobcentre referral </a:t>
            </a:r>
            <a:r>
              <a:rPr lang="en-GB" sz="1400" kern="1200" dirty="0">
                <a:solidFill>
                  <a:schemeClr val="tx1"/>
                </a:solidFill>
                <a:latin typeface="Arial" panose="020B0604020202020204" pitchFamily="34" charset="0"/>
                <a:ea typeface="+mn-ea"/>
                <a:cs typeface="Arial" panose="020B0604020202020204" pitchFamily="34" charset="0"/>
              </a:rPr>
              <a:t>- Verified additional children after becoming main carer to them and entitled to additional Universal Credit (UC) child element, child details verified with support from SFEA , UC payment issued for </a:t>
            </a:r>
            <a:r>
              <a:rPr lang="en-GB" sz="1400" b="1" kern="1200" dirty="0">
                <a:solidFill>
                  <a:schemeClr val="tx1"/>
                </a:solidFill>
                <a:latin typeface="Arial" panose="020B0604020202020204" pitchFamily="34" charset="0"/>
                <a:ea typeface="+mn-ea"/>
                <a:cs typeface="Arial" panose="020B0604020202020204" pitchFamily="34" charset="0"/>
              </a:rPr>
              <a:t>£937.95</a:t>
            </a:r>
          </a:p>
          <a:p>
            <a:pPr defTabSz="704088">
              <a:spcAft>
                <a:spcPts val="600"/>
              </a:spcAft>
            </a:pPr>
            <a:endParaRPr lang="en-GB" sz="1400" kern="1200" dirty="0">
              <a:solidFill>
                <a:schemeClr val="tx1"/>
              </a:solidFill>
              <a:latin typeface="Arial" panose="020B0604020202020204" pitchFamily="34" charset="0"/>
              <a:ea typeface="+mn-ea"/>
              <a:cs typeface="Arial" panose="020B0604020202020204" pitchFamily="34" charset="0"/>
            </a:endParaRPr>
          </a:p>
          <a:p>
            <a:pPr defTabSz="704088">
              <a:spcAft>
                <a:spcPts val="600"/>
              </a:spcAft>
            </a:pPr>
            <a:r>
              <a:rPr lang="en-GB" sz="1400" b="1" kern="1200" dirty="0">
                <a:solidFill>
                  <a:schemeClr val="tx1"/>
                </a:solidFill>
                <a:highlight>
                  <a:srgbClr val="FFFF00"/>
                </a:highlight>
                <a:latin typeface="Arial" panose="020B0604020202020204" pitchFamily="34" charset="0"/>
                <a:ea typeface="+mn-ea"/>
                <a:cs typeface="+mn-cs"/>
              </a:rPr>
              <a:t>Family B - ECFS referral</a:t>
            </a:r>
            <a:r>
              <a:rPr lang="en-GB" sz="1400" kern="1200" dirty="0">
                <a:solidFill>
                  <a:schemeClr val="tx1"/>
                </a:solidFill>
                <a:latin typeface="Arial" panose="020B0604020202020204" pitchFamily="34" charset="0"/>
                <a:ea typeface="+mn-ea"/>
                <a:cs typeface="+mn-cs"/>
              </a:rPr>
              <a:t>. Referred them to Welfare Rights to help with DLA. Child awarded High-Rate Care and  Disabled Child and Carer Elements on UC – backdated payment issued for </a:t>
            </a:r>
            <a:r>
              <a:rPr lang="en-GB" sz="1400" b="1" kern="1200" dirty="0">
                <a:solidFill>
                  <a:schemeClr val="tx1"/>
                </a:solidFill>
                <a:latin typeface="Arial" panose="020B0604020202020204" pitchFamily="34" charset="0"/>
                <a:ea typeface="+mn-ea"/>
                <a:cs typeface="+mn-cs"/>
              </a:rPr>
              <a:t>£2426.39</a:t>
            </a:r>
            <a:r>
              <a:rPr lang="en-GB" sz="1400" kern="1200" dirty="0">
                <a:solidFill>
                  <a:schemeClr val="tx1"/>
                </a:solidFill>
                <a:latin typeface="Arial" panose="020B0604020202020204" pitchFamily="34" charset="0"/>
                <a:ea typeface="+mn-ea"/>
                <a:cs typeface="+mn-cs"/>
              </a:rPr>
              <a:t> </a:t>
            </a:r>
            <a:endParaRPr lang="en-GB" sz="1400" kern="1200" dirty="0">
              <a:solidFill>
                <a:schemeClr val="tx1"/>
              </a:solidFill>
              <a:latin typeface="Calibri" panose="020F0502020204030204" pitchFamily="34" charset="0"/>
              <a:ea typeface="+mn-ea"/>
              <a:cs typeface="+mn-cs"/>
            </a:endParaRPr>
          </a:p>
          <a:p>
            <a:pPr defTabSz="704088">
              <a:spcAft>
                <a:spcPts val="600"/>
              </a:spcAft>
            </a:pPr>
            <a:endParaRPr lang="en-GB" sz="1400" kern="1200" dirty="0">
              <a:solidFill>
                <a:schemeClr val="tx1"/>
              </a:solidFill>
              <a:latin typeface="Arial" panose="020B0604020202020204" pitchFamily="34" charset="0"/>
              <a:ea typeface="+mn-ea"/>
              <a:cs typeface="+mn-cs"/>
            </a:endParaRPr>
          </a:p>
          <a:p>
            <a:pPr defTabSz="704088">
              <a:spcAft>
                <a:spcPts val="600"/>
              </a:spcAft>
            </a:pPr>
            <a:r>
              <a:rPr lang="en-GB" sz="1400" b="1" kern="1200" dirty="0">
                <a:solidFill>
                  <a:schemeClr val="tx1"/>
                </a:solidFill>
                <a:highlight>
                  <a:srgbClr val="FFFF00"/>
                </a:highlight>
                <a:latin typeface="Arial" panose="020B0604020202020204" pitchFamily="34" charset="0"/>
                <a:ea typeface="+mn-ea"/>
                <a:cs typeface="+mn-cs"/>
              </a:rPr>
              <a:t>Family C- Work Coach referral to SFEA </a:t>
            </a:r>
            <a:r>
              <a:rPr lang="en-GB" sz="1400" b="1" kern="1200" dirty="0">
                <a:solidFill>
                  <a:schemeClr val="tx1"/>
                </a:solidFill>
                <a:latin typeface="Arial" panose="020B0604020202020204" pitchFamily="34" charset="0"/>
                <a:ea typeface="+mn-ea"/>
                <a:cs typeface="+mn-cs"/>
              </a:rPr>
              <a:t>-</a:t>
            </a:r>
            <a:r>
              <a:rPr lang="en-GB" sz="1400" kern="1200" dirty="0">
                <a:solidFill>
                  <a:schemeClr val="tx1"/>
                </a:solidFill>
                <a:latin typeface="Arial" panose="020B0604020202020204" pitchFamily="34" charset="0"/>
                <a:ea typeface="+mn-ea"/>
                <a:cs typeface="+mn-cs"/>
              </a:rPr>
              <a:t>Carer element identified as not having been declared on UC – SFEA supported with uploading information- </a:t>
            </a:r>
            <a:r>
              <a:rPr lang="en-GB" sz="1400" b="1" kern="1200" dirty="0">
                <a:solidFill>
                  <a:schemeClr val="tx1"/>
                </a:solidFill>
                <a:latin typeface="Arial" panose="020B0604020202020204" pitchFamily="34" charset="0"/>
                <a:ea typeface="+mn-ea"/>
                <a:cs typeface="+mn-cs"/>
              </a:rPr>
              <a:t>£929.30 </a:t>
            </a:r>
            <a:r>
              <a:rPr lang="en-GB" sz="1400" kern="1200" dirty="0">
                <a:solidFill>
                  <a:schemeClr val="tx1"/>
                </a:solidFill>
                <a:latin typeface="Arial" panose="020B0604020202020204" pitchFamily="34" charset="0"/>
                <a:ea typeface="+mn-ea"/>
                <a:cs typeface="+mn-cs"/>
              </a:rPr>
              <a:t>back payment issued – signposted to local Library for support/upskilling to access the Internet and improve confidence on-line.</a:t>
            </a:r>
          </a:p>
          <a:p>
            <a:pPr defTabSz="704088">
              <a:spcAft>
                <a:spcPts val="600"/>
              </a:spcAft>
            </a:pPr>
            <a:endParaRPr lang="en-GB" sz="1400" kern="1200" dirty="0">
              <a:solidFill>
                <a:schemeClr val="tx1"/>
              </a:solidFill>
              <a:highlight>
                <a:srgbClr val="FFFF00"/>
              </a:highlight>
              <a:latin typeface="Calibri" panose="020F0502020204030204" pitchFamily="34" charset="0"/>
              <a:ea typeface="+mn-ea"/>
              <a:cs typeface="+mn-cs"/>
            </a:endParaRPr>
          </a:p>
          <a:p>
            <a:pPr defTabSz="704088">
              <a:spcAft>
                <a:spcPts val="600"/>
              </a:spcAft>
            </a:pPr>
            <a:r>
              <a:rPr lang="en-GB" sz="1400" b="1" kern="1200" dirty="0">
                <a:solidFill>
                  <a:schemeClr val="tx1"/>
                </a:solidFill>
                <a:highlight>
                  <a:srgbClr val="FFFF00"/>
                </a:highlight>
                <a:latin typeface="Arial" panose="020B0604020202020204" pitchFamily="34" charset="0"/>
                <a:ea typeface="+mn-ea"/>
                <a:cs typeface="+mn-cs"/>
              </a:rPr>
              <a:t>Family D - Family Hub community referral- </a:t>
            </a:r>
            <a:r>
              <a:rPr lang="en-GB" sz="1400" kern="1200" dirty="0">
                <a:solidFill>
                  <a:schemeClr val="tx1"/>
                </a:solidFill>
                <a:latin typeface="Arial" panose="020B0604020202020204" pitchFamily="34" charset="0"/>
                <a:ea typeface="+mn-ea"/>
                <a:cs typeface="+mn-cs"/>
              </a:rPr>
              <a:t>Benefit payment had gone to old bank account. Worked with Case Managers at UC and sorted payment into the correct account ready for the family for the weekend.</a:t>
            </a:r>
          </a:p>
          <a:p>
            <a:pPr defTabSz="704088">
              <a:spcAft>
                <a:spcPts val="600"/>
              </a:spcAft>
            </a:pPr>
            <a:endParaRPr lang="en-GB" sz="1400" kern="1200" dirty="0">
              <a:solidFill>
                <a:schemeClr val="tx1"/>
              </a:solidFill>
              <a:latin typeface="Calibri" panose="020F0502020204030204" pitchFamily="34" charset="0"/>
              <a:ea typeface="+mn-ea"/>
              <a:cs typeface="+mn-cs"/>
            </a:endParaRPr>
          </a:p>
          <a:p>
            <a:pPr defTabSz="704088">
              <a:spcAft>
                <a:spcPts val="600"/>
              </a:spcAft>
            </a:pPr>
            <a:r>
              <a:rPr lang="en-GB" sz="1400" b="1" kern="1200" dirty="0">
                <a:solidFill>
                  <a:schemeClr val="tx1"/>
                </a:solidFill>
                <a:latin typeface="Arial" panose="020B0604020202020204" pitchFamily="34" charset="0"/>
                <a:ea typeface="+mn-ea"/>
                <a:cs typeface="+mn-cs"/>
              </a:rPr>
              <a:t>New referrals at Festival of Opportunity and new links made with Earlham Nursery and Shelter - Family E - </a:t>
            </a:r>
            <a:r>
              <a:rPr lang="en-GB" sz="1400" kern="1200" dirty="0">
                <a:solidFill>
                  <a:schemeClr val="tx1"/>
                </a:solidFill>
                <a:latin typeface="Arial" panose="020B0604020202020204" pitchFamily="34" charset="0"/>
                <a:ea typeface="+mn-ea"/>
                <a:cs typeface="+mn-cs"/>
              </a:rPr>
              <a:t>Underpayment of </a:t>
            </a:r>
            <a:r>
              <a:rPr lang="en-GB" sz="1400" b="1" kern="1200" dirty="0">
                <a:solidFill>
                  <a:schemeClr val="tx1"/>
                </a:solidFill>
                <a:latin typeface="Arial" panose="020B0604020202020204" pitchFamily="34" charset="0"/>
                <a:ea typeface="+mn-ea"/>
                <a:cs typeface="+mn-cs"/>
              </a:rPr>
              <a:t>£1358.05</a:t>
            </a:r>
            <a:r>
              <a:rPr lang="en-GB" sz="1400" kern="1200" dirty="0">
                <a:solidFill>
                  <a:schemeClr val="tx1"/>
                </a:solidFill>
                <a:latin typeface="Arial" panose="020B0604020202020204" pitchFamily="34" charset="0"/>
                <a:ea typeface="+mn-ea"/>
                <a:cs typeface="+mn-cs"/>
              </a:rPr>
              <a:t> for Disabled Child and Carer element and </a:t>
            </a:r>
            <a:r>
              <a:rPr lang="en-GB" sz="1400" b="1" kern="1200" dirty="0">
                <a:solidFill>
                  <a:schemeClr val="tx1"/>
                </a:solidFill>
                <a:latin typeface="Arial" panose="020B0604020202020204" pitchFamily="34" charset="0"/>
                <a:ea typeface="+mn-ea"/>
                <a:cs typeface="+mn-cs"/>
              </a:rPr>
              <a:t>Family F - </a:t>
            </a:r>
            <a:r>
              <a:rPr lang="en-GB" sz="1400" kern="1200" dirty="0">
                <a:solidFill>
                  <a:schemeClr val="tx1"/>
                </a:solidFill>
                <a:latin typeface="Arial" panose="020B0604020202020204" pitchFamily="34" charset="0"/>
                <a:ea typeface="+mn-ea"/>
                <a:cs typeface="+mn-cs"/>
              </a:rPr>
              <a:t>Underpayment of</a:t>
            </a:r>
            <a:r>
              <a:rPr lang="en-GB" sz="1400" b="1" kern="1200" dirty="0">
                <a:solidFill>
                  <a:schemeClr val="tx1"/>
                </a:solidFill>
                <a:latin typeface="Arial" panose="020B0604020202020204" pitchFamily="34" charset="0"/>
                <a:ea typeface="+mn-ea"/>
                <a:cs typeface="+mn-cs"/>
              </a:rPr>
              <a:t> £1660.85</a:t>
            </a:r>
            <a:r>
              <a:rPr lang="en-GB" sz="1400" kern="1200" dirty="0">
                <a:solidFill>
                  <a:schemeClr val="tx1"/>
                </a:solidFill>
                <a:latin typeface="Arial" panose="020B0604020202020204" pitchFamily="34" charset="0"/>
                <a:ea typeface="+mn-ea"/>
                <a:cs typeface="+mn-cs"/>
              </a:rPr>
              <a:t> for Disabled Child and Carer element</a:t>
            </a:r>
            <a:endParaRPr lang="en-GB" sz="1400" kern="1200" dirty="0">
              <a:solidFill>
                <a:schemeClr val="tx1"/>
              </a:solidFill>
              <a:latin typeface="Calibri" panose="020F0502020204030204" pitchFamily="34" charset="0"/>
              <a:ea typeface="+mn-ea"/>
              <a:cs typeface="+mn-cs"/>
            </a:endParaRPr>
          </a:p>
          <a:p>
            <a:pPr defTabSz="704088">
              <a:spcAft>
                <a:spcPts val="600"/>
              </a:spcAft>
            </a:pPr>
            <a:r>
              <a:rPr lang="en-GB" sz="1386" kern="1200" dirty="0">
                <a:solidFill>
                  <a:schemeClr val="tx1"/>
                </a:solidFill>
                <a:latin typeface="Arial" panose="020B0604020202020204" pitchFamily="34" charset="0"/>
                <a:ea typeface="+mn-ea"/>
                <a:cs typeface="+mn-cs"/>
              </a:rPr>
              <a:t> </a:t>
            </a:r>
            <a:endParaRPr lang="en-GB" sz="1232" kern="1200" dirty="0">
              <a:solidFill>
                <a:schemeClr val="tx1"/>
              </a:solidFill>
              <a:latin typeface="Calibri" panose="020F0502020204030204" pitchFamily="34" charset="0"/>
              <a:ea typeface="+mn-ea"/>
              <a:cs typeface="+mn-cs"/>
            </a:endParaRPr>
          </a:p>
          <a:p>
            <a:pPr defTabSz="704088">
              <a:spcAft>
                <a:spcPts val="600"/>
              </a:spcAft>
            </a:pPr>
            <a:endParaRPr lang="en-GB" sz="1600" dirty="0">
              <a:effectLst/>
              <a:latin typeface="Calibri" panose="020F0502020204030204" pitchFamily="34" charset="0"/>
              <a:ea typeface="Calibri" panose="020F0502020204030204" pitchFamily="34" charset="0"/>
            </a:endParaRPr>
          </a:p>
        </p:txBody>
      </p:sp>
      <p:sp>
        <p:nvSpPr>
          <p:cNvPr id="9" name="Title 8">
            <a:extLst>
              <a:ext uri="{FF2B5EF4-FFF2-40B4-BE49-F238E27FC236}">
                <a16:creationId xmlns:a16="http://schemas.microsoft.com/office/drawing/2014/main" id="{08496A04-D584-CDD3-0CBA-7E670B0135B0}"/>
              </a:ext>
            </a:extLst>
          </p:cNvPr>
          <p:cNvSpPr txBox="1">
            <a:spLocks noGrp="1"/>
          </p:cNvSpPr>
          <p:nvPr>
            <p:ph type="title" idx="4294967295"/>
          </p:nvPr>
        </p:nvSpPr>
        <p:spPr>
          <a:xfrm>
            <a:off x="277402" y="236307"/>
            <a:ext cx="3613015"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chemeClr val="tx1"/>
                </a:solidFill>
                <a:effectLst/>
                <a:uLnTx/>
                <a:uFillTx/>
                <a:latin typeface="+mn-lt"/>
                <a:ea typeface="+mn-ea"/>
                <a:cs typeface="+mn-cs"/>
              </a:rPr>
              <a:t>Myth Busting  &amp; Case Studies- </a:t>
            </a:r>
          </a:p>
        </p:txBody>
      </p:sp>
    </p:spTree>
    <p:extLst>
      <p:ext uri="{BB962C8B-B14F-4D97-AF65-F5344CB8AC3E}">
        <p14:creationId xmlns:p14="http://schemas.microsoft.com/office/powerpoint/2010/main" val="383228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4" name="Freeform: Shape 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D37FFA-73AD-704A-1ADD-4EDE9C0A171E}"/>
              </a:ext>
            </a:extLst>
          </p:cNvPr>
          <p:cNvSpPr txBox="1"/>
          <p:nvPr/>
        </p:nvSpPr>
        <p:spPr>
          <a:xfrm>
            <a:off x="4482803" y="156110"/>
            <a:ext cx="7568272" cy="3181640"/>
          </a:xfrm>
          <a:prstGeom prst="rect">
            <a:avLst/>
          </a:prstGeom>
          <a:noFill/>
        </p:spPr>
        <p:txBody>
          <a:bodyPr wrap="square">
            <a:spAutoFit/>
          </a:bodyPr>
          <a:lstStyle/>
          <a:p>
            <a:pPr defTabSz="786384">
              <a:spcAft>
                <a:spcPts val="600"/>
              </a:spcAft>
            </a:pPr>
            <a:r>
              <a:rPr lang="en-GB" sz="1548" kern="1200" dirty="0">
                <a:solidFill>
                  <a:schemeClr val="tx1"/>
                </a:solidFill>
                <a:latin typeface="Arial" panose="020B0604020202020204" pitchFamily="34" charset="0"/>
                <a:ea typeface="+mn-ea"/>
                <a:cs typeface="+mn-cs"/>
              </a:rPr>
              <a:t>Frank * (not claiming UC)- referral from Edith Cavel school supporting an EHAP. He is now main carer for his daughter. Self Employed painter/decorator but the stress of </a:t>
            </a:r>
            <a:r>
              <a:rPr lang="en-GB" sz="1548" kern="1200" dirty="0" err="1">
                <a:solidFill>
                  <a:schemeClr val="tx1"/>
                </a:solidFill>
                <a:latin typeface="Arial" panose="020B0604020202020204" pitchFamily="34" charset="0"/>
                <a:ea typeface="+mn-ea"/>
                <a:cs typeface="+mn-cs"/>
              </a:rPr>
              <a:t>adhoc</a:t>
            </a:r>
            <a:r>
              <a:rPr lang="en-GB" sz="1548" kern="1200" dirty="0">
                <a:solidFill>
                  <a:schemeClr val="tx1"/>
                </a:solidFill>
                <a:latin typeface="Arial" panose="020B0604020202020204" pitchFamily="34" charset="0"/>
                <a:ea typeface="+mn-ea"/>
                <a:cs typeface="+mn-cs"/>
              </a:rPr>
              <a:t> contract work (which has been drying up) was impacting his wellbeing. Very worried about providing for his daughter. Met to support with a benefit calculation, discussed work preferences, emailed details of Job Fairs, I can be a (Norfolk/Suffolk career advice site), Green Light Trust for wellbeing and link to local employers and agencies within the field including Norwich City and County Council job pages.</a:t>
            </a:r>
            <a:endParaRPr lang="en-GB" sz="1376" kern="1200" dirty="0">
              <a:solidFill>
                <a:schemeClr val="tx1"/>
              </a:solidFill>
              <a:latin typeface="Calibri" panose="020F0502020204030204" pitchFamily="34" charset="0"/>
              <a:ea typeface="+mn-ea"/>
              <a:cs typeface="+mn-cs"/>
            </a:endParaRPr>
          </a:p>
          <a:p>
            <a:pPr defTabSz="786384">
              <a:spcAft>
                <a:spcPts val="600"/>
              </a:spcAft>
            </a:pPr>
            <a:r>
              <a:rPr lang="en-GB" sz="1548" kern="1200" dirty="0">
                <a:solidFill>
                  <a:schemeClr val="tx1"/>
                </a:solidFill>
                <a:latin typeface="Arial" panose="020B0604020202020204" pitchFamily="34" charset="0"/>
                <a:ea typeface="+mn-ea"/>
                <a:cs typeface="+mn-cs"/>
              </a:rPr>
              <a:t>Frank emailed this week to say that he’s starting a new job with an agency working for Norwich City Council and that if all goes well it could lead to direct work for City Council.</a:t>
            </a:r>
            <a:endParaRPr lang="en-GB" sz="1376" kern="1200" dirty="0">
              <a:solidFill>
                <a:schemeClr val="tx1"/>
              </a:solidFill>
              <a:latin typeface="Calibri" panose="020F0502020204030204" pitchFamily="34" charset="0"/>
              <a:ea typeface="+mn-ea"/>
              <a:cs typeface="+mn-cs"/>
            </a:endParaRPr>
          </a:p>
          <a:p>
            <a:pPr defTabSz="786384">
              <a:spcAft>
                <a:spcPts val="600"/>
              </a:spcAft>
            </a:pPr>
            <a:r>
              <a:rPr lang="en-GB" sz="1548" kern="1200" dirty="0">
                <a:solidFill>
                  <a:schemeClr val="tx1"/>
                </a:solidFill>
                <a:latin typeface="Arial" panose="020B0604020202020204" pitchFamily="34" charset="0"/>
                <a:ea typeface="+mn-ea"/>
                <a:cs typeface="+mn-cs"/>
              </a:rPr>
              <a:t>In the meantime, he is continuing to look at alternatives and attend Job Fairs.  </a:t>
            </a:r>
          </a:p>
          <a:p>
            <a:pPr defTabSz="786384">
              <a:spcAft>
                <a:spcPts val="600"/>
              </a:spcAft>
            </a:pPr>
            <a:r>
              <a:rPr lang="en-GB" sz="1548" b="1" kern="1200" dirty="0">
                <a:solidFill>
                  <a:schemeClr val="tx1"/>
                </a:solidFill>
                <a:latin typeface="Arial" panose="020B0604020202020204" pitchFamily="34" charset="0"/>
                <a:ea typeface="+mn-ea"/>
                <a:cs typeface="+mn-cs"/>
              </a:rPr>
              <a:t>Sian (SFEA)</a:t>
            </a:r>
            <a:endParaRPr lang="en-GB" b="1" dirty="0"/>
          </a:p>
        </p:txBody>
      </p:sp>
      <p:sp>
        <p:nvSpPr>
          <p:cNvPr id="3" name="TextBox 2">
            <a:extLst>
              <a:ext uri="{FF2B5EF4-FFF2-40B4-BE49-F238E27FC236}">
                <a16:creationId xmlns:a16="http://schemas.microsoft.com/office/drawing/2014/main" id="{AB103E4C-99B2-FE58-86AC-067F5FC40DDD}"/>
              </a:ext>
            </a:extLst>
          </p:cNvPr>
          <p:cNvSpPr txBox="1"/>
          <p:nvPr/>
        </p:nvSpPr>
        <p:spPr>
          <a:xfrm>
            <a:off x="140925" y="153213"/>
            <a:ext cx="4200953" cy="2659702"/>
          </a:xfrm>
          <a:prstGeom prst="rect">
            <a:avLst/>
          </a:prstGeom>
          <a:noFill/>
        </p:spPr>
        <p:txBody>
          <a:bodyPr wrap="square">
            <a:spAutoFit/>
          </a:bodyPr>
          <a:lstStyle/>
          <a:p>
            <a:pPr defTabSz="786384">
              <a:spcAft>
                <a:spcPts val="600"/>
              </a:spcAft>
            </a:pPr>
            <a:r>
              <a:rPr lang="en-GB" sz="1548" b="1" kern="1200" dirty="0">
                <a:solidFill>
                  <a:schemeClr val="tx1"/>
                </a:solidFill>
                <a:highlight>
                  <a:srgbClr val="FFFF00"/>
                </a:highlight>
                <a:latin typeface="Calibri" panose="020F0502020204030204" pitchFamily="34" charset="0"/>
                <a:ea typeface="+mn-ea"/>
                <a:cs typeface="+mn-cs"/>
              </a:rPr>
              <a:t>Hi Emma (SFEA)</a:t>
            </a:r>
          </a:p>
          <a:p>
            <a:pPr defTabSz="786384">
              <a:spcAft>
                <a:spcPts val="600"/>
              </a:spcAft>
            </a:pPr>
            <a:r>
              <a:rPr lang="en-GB" sz="1548" kern="1200" dirty="0">
                <a:solidFill>
                  <a:schemeClr val="tx1"/>
                </a:solidFill>
                <a:highlight>
                  <a:srgbClr val="FFFF00"/>
                </a:highlight>
                <a:latin typeface="Calibri" panose="020F0502020204030204" pitchFamily="34" charset="0"/>
                <a:ea typeface="+mn-ea"/>
                <a:cs typeface="+mn-cs"/>
              </a:rPr>
              <a:t>Just had Lloyd* on the phone telling me a very nice lady called and has helped him with the carer elements and requesting a back-date. He was very pleased to hear from you </a:t>
            </a:r>
            <a:r>
              <a:rPr lang="en-GB" sz="1548" kern="1200" dirty="0">
                <a:solidFill>
                  <a:schemeClr val="tx1"/>
                </a:solidFill>
                <a:highlight>
                  <a:srgbClr val="FFFF00"/>
                </a:highlight>
                <a:latin typeface="Segoe UI Emoji" panose="020B0502040204020203" pitchFamily="34" charset="0"/>
                <a:ea typeface="+mn-ea"/>
                <a:cs typeface="+mn-cs"/>
              </a:rPr>
              <a:t>😊</a:t>
            </a:r>
            <a:endParaRPr lang="en-GB" sz="1548" kern="1200" dirty="0">
              <a:solidFill>
                <a:schemeClr val="tx1"/>
              </a:solidFill>
              <a:highlight>
                <a:srgbClr val="FFFF00"/>
              </a:highlight>
              <a:latin typeface="Calibri" panose="020F0502020204030204" pitchFamily="34" charset="0"/>
              <a:ea typeface="+mn-ea"/>
              <a:cs typeface="+mn-cs"/>
            </a:endParaRPr>
          </a:p>
          <a:p>
            <a:pPr defTabSz="786384">
              <a:spcAft>
                <a:spcPts val="600"/>
              </a:spcAft>
            </a:pPr>
            <a:r>
              <a:rPr lang="en-GB" sz="1548" kern="1200" dirty="0">
                <a:solidFill>
                  <a:schemeClr val="tx1"/>
                </a:solidFill>
                <a:highlight>
                  <a:srgbClr val="FFFF00"/>
                </a:highlight>
                <a:latin typeface="Calibri" panose="020F0502020204030204" pitchFamily="34" charset="0"/>
                <a:ea typeface="+mn-ea"/>
                <a:cs typeface="+mn-cs"/>
              </a:rPr>
              <a:t> Just wanted to let you know</a:t>
            </a:r>
            <a:r>
              <a:rPr lang="en-GB" sz="1548" b="1" kern="1200" dirty="0">
                <a:solidFill>
                  <a:schemeClr val="tx1"/>
                </a:solidFill>
                <a:highlight>
                  <a:srgbClr val="FFFF00"/>
                </a:highlight>
                <a:latin typeface="Calibri" panose="020F0502020204030204" pitchFamily="34" charset="0"/>
                <a:ea typeface="+mn-ea"/>
                <a:cs typeface="+mn-cs"/>
              </a:rPr>
              <a:t> </a:t>
            </a:r>
            <a:endParaRPr lang="en-GB" sz="1548" kern="1200" dirty="0">
              <a:solidFill>
                <a:schemeClr val="tx1"/>
              </a:solidFill>
              <a:highlight>
                <a:srgbClr val="FFFF00"/>
              </a:highlight>
              <a:latin typeface="Calibri" panose="020F0502020204030204" pitchFamily="34" charset="0"/>
              <a:ea typeface="+mn-ea"/>
              <a:cs typeface="+mn-cs"/>
            </a:endParaRPr>
          </a:p>
          <a:p>
            <a:pPr defTabSz="786384">
              <a:spcAft>
                <a:spcPts val="600"/>
              </a:spcAft>
            </a:pPr>
            <a:r>
              <a:rPr lang="en-GB" sz="1548" b="1" kern="1200" dirty="0">
                <a:solidFill>
                  <a:schemeClr val="tx1"/>
                </a:solidFill>
                <a:highlight>
                  <a:srgbClr val="FFFF00"/>
                </a:highlight>
                <a:latin typeface="Calibri" panose="020F0502020204030204" pitchFamily="34" charset="0"/>
                <a:ea typeface="+mn-ea"/>
                <a:cs typeface="+mn-cs"/>
              </a:rPr>
              <a:t>Welfare Rights Officer</a:t>
            </a:r>
            <a:endParaRPr lang="en-GB" sz="1548" kern="1200" dirty="0">
              <a:solidFill>
                <a:schemeClr val="tx1"/>
              </a:solidFill>
              <a:highlight>
                <a:srgbClr val="FFFF00"/>
              </a:highlight>
              <a:latin typeface="Calibri" panose="020F0502020204030204" pitchFamily="34" charset="0"/>
              <a:ea typeface="+mn-ea"/>
              <a:cs typeface="+mn-cs"/>
            </a:endParaRPr>
          </a:p>
          <a:p>
            <a:pPr defTabSz="786384">
              <a:spcAft>
                <a:spcPts val="600"/>
              </a:spcAft>
            </a:pPr>
            <a:endParaRPr lang="en-GB" sz="1548" kern="1200" dirty="0">
              <a:solidFill>
                <a:schemeClr val="tx1"/>
              </a:solidFill>
              <a:latin typeface="Calibri" panose="020F0502020204030204" pitchFamily="34" charset="0"/>
              <a:ea typeface="+mn-ea"/>
              <a:cs typeface="+mn-cs"/>
            </a:endParaRPr>
          </a:p>
          <a:p>
            <a:pPr>
              <a:spcAft>
                <a:spcPts val="600"/>
              </a:spcAft>
            </a:pPr>
            <a:endParaRPr lang="en-GB"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D855B57-8858-9B9E-53BC-FD6EDFEDFD98}"/>
              </a:ext>
            </a:extLst>
          </p:cNvPr>
          <p:cNvSpPr txBox="1"/>
          <p:nvPr/>
        </p:nvSpPr>
        <p:spPr>
          <a:xfrm>
            <a:off x="183068" y="2676192"/>
            <a:ext cx="3556726" cy="3973204"/>
          </a:xfrm>
          <a:prstGeom prst="rect">
            <a:avLst/>
          </a:prstGeom>
          <a:noFill/>
        </p:spPr>
        <p:txBody>
          <a:bodyPr wrap="square">
            <a:spAutoFit/>
          </a:bodyPr>
          <a:lstStyle/>
          <a:p>
            <a:pPr defTabSz="786384">
              <a:spcAft>
                <a:spcPts val="600"/>
              </a:spcAft>
            </a:pPr>
            <a:r>
              <a:rPr lang="en-GB" sz="1548" kern="1200" dirty="0">
                <a:solidFill>
                  <a:srgbClr val="000000"/>
                </a:solidFill>
                <a:latin typeface="Arial" panose="020B0604020202020204" pitchFamily="34" charset="0"/>
                <a:ea typeface="+mn-ea"/>
                <a:cs typeface="+mn-cs"/>
              </a:rPr>
              <a:t>Just to let you know **** has been issued payments of backdated UC from 18/4/21 to 17/12/22 totalling £19820.98. Housing element has been removed from 18/7/22 until a decision is made on this but potentially another 5 months of backdated money is due from this pending decision makers report.</a:t>
            </a:r>
            <a:endParaRPr lang="en-GB" sz="1376" kern="1200" dirty="0">
              <a:solidFill>
                <a:schemeClr val="tx1"/>
              </a:solidFill>
              <a:latin typeface="Calibri" panose="020F0502020204030204" pitchFamily="34" charset="0"/>
              <a:ea typeface="+mn-ea"/>
              <a:cs typeface="+mn-cs"/>
            </a:endParaRPr>
          </a:p>
          <a:p>
            <a:pPr defTabSz="786384">
              <a:spcAft>
                <a:spcPts val="600"/>
              </a:spcAft>
            </a:pPr>
            <a:r>
              <a:rPr lang="en-GB" sz="1548" kern="1200" dirty="0">
                <a:solidFill>
                  <a:srgbClr val="000000"/>
                </a:solidFill>
                <a:latin typeface="Arial" panose="020B0604020202020204" pitchFamily="34" charset="0"/>
                <a:ea typeface="+mn-ea"/>
                <a:cs typeface="+mn-cs"/>
              </a:rPr>
              <a:t> </a:t>
            </a:r>
            <a:endParaRPr lang="en-GB" sz="1376" kern="1200" dirty="0">
              <a:solidFill>
                <a:schemeClr val="tx1"/>
              </a:solidFill>
              <a:latin typeface="Calibri" panose="020F0502020204030204" pitchFamily="34" charset="0"/>
              <a:ea typeface="+mn-ea"/>
              <a:cs typeface="+mn-cs"/>
            </a:endParaRPr>
          </a:p>
          <a:p>
            <a:pPr defTabSz="786384">
              <a:spcAft>
                <a:spcPts val="600"/>
              </a:spcAft>
            </a:pPr>
            <a:r>
              <a:rPr lang="en-GB" sz="1548" kern="1200" dirty="0">
                <a:solidFill>
                  <a:srgbClr val="000000"/>
                </a:solidFill>
                <a:latin typeface="Arial" panose="020B0604020202020204" pitchFamily="34" charset="0"/>
                <a:ea typeface="+mn-ea"/>
                <a:cs typeface="+mn-cs"/>
              </a:rPr>
              <a:t>Hopefully, this will enable **** to clear her debts and provide some stability for herself and</a:t>
            </a:r>
            <a:r>
              <a:rPr lang="en-GB" sz="1548" dirty="0">
                <a:solidFill>
                  <a:srgbClr val="000000"/>
                </a:solidFill>
                <a:latin typeface="Arial" panose="020B0604020202020204" pitchFamily="34" charset="0"/>
              </a:rPr>
              <a:t> her </a:t>
            </a:r>
            <a:r>
              <a:rPr lang="en-GB" sz="1548" kern="1200" dirty="0">
                <a:solidFill>
                  <a:srgbClr val="000000"/>
                </a:solidFill>
                <a:latin typeface="Arial" panose="020B0604020202020204" pitchFamily="34" charset="0"/>
                <a:ea typeface="+mn-ea"/>
                <a:cs typeface="+mn-cs"/>
              </a:rPr>
              <a:t>children.</a:t>
            </a:r>
            <a:endParaRPr lang="en-GB" sz="1376" kern="1200" dirty="0">
              <a:solidFill>
                <a:schemeClr val="tx1"/>
              </a:solidFill>
              <a:latin typeface="Calibri" panose="020F0502020204030204" pitchFamily="34" charset="0"/>
              <a:ea typeface="+mn-ea"/>
              <a:cs typeface="+mn-cs"/>
            </a:endParaRPr>
          </a:p>
          <a:p>
            <a:pPr defTabSz="786384">
              <a:spcAft>
                <a:spcPts val="600"/>
              </a:spcAft>
            </a:pPr>
            <a:r>
              <a:rPr lang="en-GB" sz="1548" kern="1200" dirty="0">
                <a:solidFill>
                  <a:srgbClr val="000000"/>
                </a:solidFill>
                <a:latin typeface="Arial" panose="020B0604020202020204" pitchFamily="34" charset="0"/>
                <a:ea typeface="+mn-ea"/>
                <a:cs typeface="+mn-cs"/>
              </a:rPr>
              <a:t> </a:t>
            </a:r>
            <a:endParaRPr lang="en-GB" sz="1376" kern="1200" dirty="0">
              <a:solidFill>
                <a:schemeClr val="tx1"/>
              </a:solidFill>
              <a:latin typeface="Calibri" panose="020F0502020204030204" pitchFamily="34" charset="0"/>
              <a:ea typeface="+mn-ea"/>
              <a:cs typeface="+mn-cs"/>
            </a:endParaRPr>
          </a:p>
          <a:p>
            <a:pPr defTabSz="786384">
              <a:spcAft>
                <a:spcPts val="600"/>
              </a:spcAft>
            </a:pPr>
            <a:r>
              <a:rPr lang="en-GB" sz="1548" b="1" kern="1200" dirty="0">
                <a:solidFill>
                  <a:srgbClr val="000000"/>
                </a:solidFill>
                <a:latin typeface="Arial" panose="020B0604020202020204" pitchFamily="34" charset="0"/>
                <a:ea typeface="+mn-ea"/>
                <a:cs typeface="+mn-cs"/>
              </a:rPr>
              <a:t>Angela (SFEA)</a:t>
            </a:r>
            <a:endParaRPr lang="en-GB" sz="1600" b="1"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DF4FEC31-12EE-DDAB-1E2E-8F666FB3F516}"/>
              </a:ext>
            </a:extLst>
          </p:cNvPr>
          <p:cNvSpPr txBox="1"/>
          <p:nvPr/>
        </p:nvSpPr>
        <p:spPr>
          <a:xfrm>
            <a:off x="4482803" y="3609893"/>
            <a:ext cx="7424945" cy="3042821"/>
          </a:xfrm>
          <a:prstGeom prst="rect">
            <a:avLst/>
          </a:prstGeom>
          <a:noFill/>
        </p:spPr>
        <p:txBody>
          <a:bodyPr wrap="square">
            <a:spAutoFit/>
          </a:bodyPr>
          <a:lstStyle/>
          <a:p>
            <a:pPr>
              <a:lnSpc>
                <a:spcPct val="107000"/>
              </a:lnSpc>
              <a:spcAft>
                <a:spcPts val="800"/>
              </a:spcAft>
            </a:pPr>
            <a:r>
              <a:rPr lang="en-GB" sz="18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Referral from Jobcentre Work Coach to local SFEA – Lone-parent named Kim* needing support to improve financial stability – referred to National Careers Service to look at courses, training and update her CV – started Customer Service course, and an English course to improve her Literacy skills, completed and passed both course, SFEA found a local job within  Poundstretcher, Kim applied for the job and was offered a part-time position, Kim received Flexible Support funding via her UC claim for interview clothing and 1</a:t>
            </a:r>
            <a:r>
              <a:rPr lang="en-GB" sz="1800" kern="100" baseline="30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st</a:t>
            </a:r>
            <a:r>
              <a:rPr lang="en-GB" sz="18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2 weeks of travel expenses – she also applied for and was awarded upfront childcare costs – she has been in her new job for over 18 months now and doing well</a:t>
            </a:r>
            <a:r>
              <a:rPr lang="en-GB"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 </a:t>
            </a:r>
            <a:r>
              <a:rPr lang="en-GB" b="1"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Emma (SFEA)</a:t>
            </a:r>
            <a:endParaRPr lang="en-GB" sz="1800" b="1"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C8C2D46-6EE2-2DAC-7B1A-01EAA31A1358}"/>
              </a:ext>
            </a:extLst>
          </p:cNvPr>
          <p:cNvSpPr>
            <a:spLocks noGrp="1"/>
          </p:cNvSpPr>
          <p:nvPr>
            <p:ph type="title"/>
          </p:nvPr>
        </p:nvSpPr>
        <p:spPr>
          <a:xfrm>
            <a:off x="839788" y="-1600200"/>
            <a:ext cx="3932237" cy="1600200"/>
          </a:xfrm>
        </p:spPr>
        <p:txBody>
          <a:bodyPr vert="horz" lIns="91440" tIns="45720" rIns="91440" bIns="45720" rtlCol="0" anchor="b">
            <a:normAutofit/>
          </a:bodyPr>
          <a:lstStyle/>
          <a:p>
            <a:r>
              <a:rPr lang="en-GB" dirty="0"/>
              <a:t>Case studies</a:t>
            </a:r>
          </a:p>
        </p:txBody>
      </p:sp>
    </p:spTree>
    <p:extLst>
      <p:ext uri="{BB962C8B-B14F-4D97-AF65-F5344CB8AC3E}">
        <p14:creationId xmlns:p14="http://schemas.microsoft.com/office/powerpoint/2010/main" val="361378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629799-299D-BBE9-94C0-7EE3A1348650}"/>
              </a:ext>
            </a:extLst>
          </p:cNvPr>
          <p:cNvSpPr txBox="1"/>
          <p:nvPr/>
        </p:nvSpPr>
        <p:spPr>
          <a:xfrm>
            <a:off x="109635" y="30953"/>
            <a:ext cx="10431650" cy="6645922"/>
          </a:xfrm>
          <a:prstGeom prst="rect">
            <a:avLst/>
          </a:prstGeom>
          <a:noFill/>
        </p:spPr>
        <p:txBody>
          <a:bodyPr wrap="square">
            <a:spAutoFit/>
          </a:bodyPr>
          <a:lstStyle/>
          <a:p>
            <a:pPr>
              <a:lnSpc>
                <a:spcPct val="107000"/>
              </a:lnSpc>
              <a:spcAft>
                <a:spcPts val="80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Norfolk Supporting Families Employment Adviser (SFEA) recognised that customer was very distressed during their </a:t>
            </a: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appointment at the Jobcentre, she </a:t>
            </a: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invited customer in to have a chat and discuss what was going on for the family. Family unit was made up of Mum, Dad and two teenage sons. Dad had been made redundant and was struggling to secure work, son had multiple learning difficulties and an autism diagnosis, really struggling with all aspects of college. Mum was practically homeschooling son due to his anxieties and was really stressed about money. Explained that she was not receiving money for her eldest son and finances were extremely tight.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We went through the case together and I explained that even though her eldest had left school, she was still entitled to </a:t>
            </a: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Child Benefit</a:t>
            </a: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the child element due to the fact he was still in FTE. I also noted that mum had not reported that her son received the highest rate of DLA and that she was a carer for him. I supported mum to report the changes and I fast tracked the late reporting to a Decision Maker for consideration.</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 then discussed what was going on with dad in terms of work and identified that having a certain ticket to use in the trade would allow him to accept a job offer. I discussed this with mum and his Work </a:t>
            </a: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oach and suggested that we </a:t>
            </a: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funded and supported Dad to obtain this ticket to enable him to start work</a:t>
            </a: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 also discussed the issues that her youngest was having at his current College and transport. I was able to put her in touch with a couple of really helpful organisations and discussed a College with extra support for students with additional needs.</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Ultimately this led to the family receiving over £4000 in back payments for Carers and Disabled </a:t>
            </a: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hild </a:t>
            </a: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lement, support for mum from the College and SENDIASS to empower her to support her son and also a huge confidence boost for dad, </a:t>
            </a: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now he had the </a:t>
            </a: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correct tickets in the trade of work he needed and was then able to start work.</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family were over the moon and so grateful for all the support and advice received</a:t>
            </a: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 from</a:t>
            </a: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Emma (SFEA)</a:t>
            </a:r>
            <a:endParaRPr lang="en-GB" sz="1600" b="1" dirty="0">
              <a:effectLst/>
              <a:highlight>
                <a:srgbClr val="00FFFF"/>
              </a:highlight>
              <a:latin typeface="Arial" panose="020B0604020202020204" pitchFamily="34" charset="0"/>
              <a:ea typeface="Calibri" panose="020F0502020204030204" pitchFamily="34" charset="0"/>
              <a:cs typeface="Arial" panose="020B0604020202020204" pitchFamily="34" charset="0"/>
            </a:endParaRPr>
          </a:p>
        </p:txBody>
      </p:sp>
      <p:pic>
        <p:nvPicPr>
          <p:cNvPr id="1030" name="Picture 6" descr="Starting a New Job - Career Advice | iHire Blog">
            <a:extLst>
              <a:ext uri="{FF2B5EF4-FFF2-40B4-BE49-F238E27FC236}">
                <a16:creationId xmlns:a16="http://schemas.microsoft.com/office/drawing/2014/main" id="{2C02E5F9-65E7-4D95-C8D8-31E96CB6B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4801" y="3764685"/>
            <a:ext cx="1657564" cy="21599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xclusive launches Partner Support Hub">
            <a:extLst>
              <a:ext uri="{FF2B5EF4-FFF2-40B4-BE49-F238E27FC236}">
                <a16:creationId xmlns:a16="http://schemas.microsoft.com/office/drawing/2014/main" id="{3C97BCB9-E0B3-86D2-090D-12FABB0DB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800" y="30953"/>
            <a:ext cx="1767199" cy="2238321"/>
          </a:xfrm>
          <a:prstGeom prst="rect">
            <a:avLst/>
          </a:prstGeom>
          <a:noFill/>
          <a:extLst>
            <a:ext uri="{909E8E84-426E-40DD-AFC4-6F175D3DCCD1}">
              <a14:hiddenFill xmlns:a14="http://schemas.microsoft.com/office/drawing/2010/main">
                <a:solidFill>
                  <a:srgbClr val="FFFFFF"/>
                </a:solidFill>
              </a14:hiddenFill>
            </a:ext>
          </a:extLst>
        </p:spPr>
      </p:pic>
      <p:pic>
        <p:nvPicPr>
          <p:cNvPr id="2" name="Flourish Logo2.png">
            <a:extLst>
              <a:ext uri="{FF2B5EF4-FFF2-40B4-BE49-F238E27FC236}">
                <a16:creationId xmlns:a16="http://schemas.microsoft.com/office/drawing/2014/main" id="{58AD0DF2-3526-A309-FE2B-6049D9591F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04942" y="6026150"/>
            <a:ext cx="1191885" cy="800897"/>
          </a:xfrm>
          <a:prstGeom prst="rect">
            <a:avLst/>
          </a:prstGeom>
          <a:ln w="12700">
            <a:miter lim="400000"/>
          </a:ln>
        </p:spPr>
      </p:pic>
      <p:sp>
        <p:nvSpPr>
          <p:cNvPr id="3" name="Title 2">
            <a:extLst>
              <a:ext uri="{FF2B5EF4-FFF2-40B4-BE49-F238E27FC236}">
                <a16:creationId xmlns:a16="http://schemas.microsoft.com/office/drawing/2014/main" id="{ECCE8F64-8A61-DB23-AB17-6FFF1FE073C6}"/>
              </a:ext>
            </a:extLst>
          </p:cNvPr>
          <p:cNvSpPr>
            <a:spLocks noGrp="1"/>
          </p:cNvSpPr>
          <p:nvPr>
            <p:ph type="title"/>
          </p:nvPr>
        </p:nvSpPr>
        <p:spPr>
          <a:xfrm>
            <a:off x="839788" y="-1600200"/>
            <a:ext cx="9332912" cy="1600200"/>
          </a:xfrm>
        </p:spPr>
        <p:txBody>
          <a:bodyPr vert="horz" lIns="91440" tIns="45720" rIns="91440" bIns="45720" rtlCol="0" anchor="b">
            <a:normAutofit/>
          </a:bodyPr>
          <a:lstStyle/>
          <a:p>
            <a:r>
              <a:rPr lang="en-GB" dirty="0"/>
              <a:t>Norfolk Supporting Families Employment Adviser </a:t>
            </a:r>
          </a:p>
        </p:txBody>
      </p:sp>
    </p:spTree>
    <p:extLst>
      <p:ext uri="{BB962C8B-B14F-4D97-AF65-F5344CB8AC3E}">
        <p14:creationId xmlns:p14="http://schemas.microsoft.com/office/powerpoint/2010/main" val="114715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221AF7-A95B-FAC8-F6B6-70ECB4872650}"/>
              </a:ext>
            </a:extLst>
          </p:cNvPr>
          <p:cNvSpPr txBox="1"/>
          <p:nvPr/>
        </p:nvSpPr>
        <p:spPr>
          <a:xfrm>
            <a:off x="462878" y="178848"/>
            <a:ext cx="11075542" cy="1569660"/>
          </a:xfrm>
          <a:prstGeom prst="rect">
            <a:avLst/>
          </a:prstGeom>
          <a:noFill/>
        </p:spPr>
        <p:txBody>
          <a:bodyPr wrap="square" rtlCol="0">
            <a:spAutoFit/>
          </a:bodyPr>
          <a:lstStyle/>
          <a:p>
            <a:endParaRPr lang="en-GB" dirty="0"/>
          </a:p>
          <a:p>
            <a:r>
              <a:rPr lang="en-GB" sz="2000" b="1" dirty="0">
                <a:highlight>
                  <a:srgbClr val="FFFF00"/>
                </a:highlight>
              </a:rPr>
              <a:t>When you are having conversations with families, please support them to notify us of ALL change of circumstances ASAP</a:t>
            </a:r>
            <a:r>
              <a:rPr lang="en-GB" sz="2000" b="1" dirty="0"/>
              <a:t>, signpost to Gov.uk </a:t>
            </a:r>
            <a:r>
              <a:rPr lang="en-GB" sz="2000" b="1" dirty="0">
                <a:hlinkClick r:id="rId2"/>
              </a:rPr>
              <a:t>Welcome to GOV.UK (www.gov.uk)</a:t>
            </a:r>
            <a:r>
              <a:rPr lang="en-GB" sz="2000" b="1" dirty="0"/>
              <a:t>  Support them to make informed choices </a:t>
            </a:r>
            <a:r>
              <a:rPr lang="en-GB" dirty="0"/>
              <a:t>- </a:t>
            </a:r>
            <a:r>
              <a:rPr lang="en-GB" dirty="0">
                <a:hlinkClick r:id="rId3"/>
              </a:rPr>
              <a:t>Benefits calculators - GOV.UK (www.gov.uk)</a:t>
            </a:r>
            <a:endParaRPr lang="en-GB" dirty="0"/>
          </a:p>
          <a:p>
            <a:endParaRPr lang="en-GB" dirty="0"/>
          </a:p>
        </p:txBody>
      </p:sp>
      <p:sp>
        <p:nvSpPr>
          <p:cNvPr id="6" name="TextBox 5">
            <a:extLst>
              <a:ext uri="{FF2B5EF4-FFF2-40B4-BE49-F238E27FC236}">
                <a16:creationId xmlns:a16="http://schemas.microsoft.com/office/drawing/2014/main" id="{ECA8D62B-5471-815D-F60E-B28B3952FE6B}"/>
              </a:ext>
            </a:extLst>
          </p:cNvPr>
          <p:cNvSpPr txBox="1"/>
          <p:nvPr/>
        </p:nvSpPr>
        <p:spPr>
          <a:xfrm>
            <a:off x="531688" y="1780560"/>
            <a:ext cx="6097712" cy="369332"/>
          </a:xfrm>
          <a:prstGeom prst="rect">
            <a:avLst/>
          </a:prstGeom>
          <a:noFill/>
        </p:spPr>
        <p:txBody>
          <a:bodyPr wrap="square">
            <a:spAutoFit/>
          </a:bodyPr>
          <a:lstStyle/>
          <a:p>
            <a:r>
              <a:rPr lang="en-GB" dirty="0">
                <a:hlinkClick r:id="rId4"/>
              </a:rPr>
              <a:t>https://www.gov.uk/carers-allowance-report-change</a:t>
            </a:r>
            <a:endParaRPr lang="en-GB" dirty="0"/>
          </a:p>
        </p:txBody>
      </p:sp>
      <p:sp>
        <p:nvSpPr>
          <p:cNvPr id="10" name="TextBox 9">
            <a:extLst>
              <a:ext uri="{FF2B5EF4-FFF2-40B4-BE49-F238E27FC236}">
                <a16:creationId xmlns:a16="http://schemas.microsoft.com/office/drawing/2014/main" id="{739DFE8C-FF8A-AE62-0CAF-A5523C0508A8}"/>
              </a:ext>
            </a:extLst>
          </p:cNvPr>
          <p:cNvSpPr txBox="1"/>
          <p:nvPr/>
        </p:nvSpPr>
        <p:spPr>
          <a:xfrm>
            <a:off x="531688" y="2406850"/>
            <a:ext cx="6598578" cy="646331"/>
          </a:xfrm>
          <a:prstGeom prst="rect">
            <a:avLst/>
          </a:prstGeom>
          <a:noFill/>
        </p:spPr>
        <p:txBody>
          <a:bodyPr wrap="square">
            <a:spAutoFit/>
          </a:bodyPr>
          <a:lstStyle/>
          <a:p>
            <a:r>
              <a:rPr lang="en-GB">
                <a:hlinkClick r:id="rId5"/>
              </a:rPr>
              <a:t>Universal Credit: Report a change of circumstances - GOV.UK (www.gov.uk)</a:t>
            </a:r>
            <a:endParaRPr lang="en-GB" dirty="0"/>
          </a:p>
        </p:txBody>
      </p:sp>
      <p:sp>
        <p:nvSpPr>
          <p:cNvPr id="12" name="TextBox 11">
            <a:extLst>
              <a:ext uri="{FF2B5EF4-FFF2-40B4-BE49-F238E27FC236}">
                <a16:creationId xmlns:a16="http://schemas.microsoft.com/office/drawing/2014/main" id="{1570F419-9DF7-C972-FEAE-B449A6744B86}"/>
              </a:ext>
            </a:extLst>
          </p:cNvPr>
          <p:cNvSpPr txBox="1"/>
          <p:nvPr/>
        </p:nvSpPr>
        <p:spPr>
          <a:xfrm>
            <a:off x="531688" y="3341702"/>
            <a:ext cx="6097712" cy="646331"/>
          </a:xfrm>
          <a:prstGeom prst="rect">
            <a:avLst/>
          </a:prstGeom>
          <a:noFill/>
        </p:spPr>
        <p:txBody>
          <a:bodyPr wrap="square">
            <a:spAutoFit/>
          </a:bodyPr>
          <a:lstStyle/>
          <a:p>
            <a:r>
              <a:rPr lang="en-GB" dirty="0">
                <a:hlinkClick r:id="rId6"/>
              </a:rPr>
              <a:t>Disability Living Allowance (DLA) for children: Changes you need to report - GOV.UK (www.gov.uk)</a:t>
            </a:r>
            <a:endParaRPr lang="en-GB" dirty="0"/>
          </a:p>
        </p:txBody>
      </p:sp>
      <p:pic>
        <p:nvPicPr>
          <p:cNvPr id="13" name="Picture 2" descr="Universal Credit and Benefits - Into Work">
            <a:extLst>
              <a:ext uri="{FF2B5EF4-FFF2-40B4-BE49-F238E27FC236}">
                <a16:creationId xmlns:a16="http://schemas.microsoft.com/office/drawing/2014/main" id="{146F0BF3-23B5-67A3-D536-4139A839B0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7568" y="1304437"/>
            <a:ext cx="3716079" cy="9522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wp-carers-allowance-change-of-circumstances - UK Contact Numbers">
            <a:extLst>
              <a:ext uri="{FF2B5EF4-FFF2-40B4-BE49-F238E27FC236}">
                <a16:creationId xmlns:a16="http://schemas.microsoft.com/office/drawing/2014/main" id="{C964DCB3-639E-EB87-C537-66087A6D29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96701" y="2351728"/>
            <a:ext cx="3330324" cy="19220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ational Careers Service - CSS | Children's Support Service">
            <a:extLst>
              <a:ext uri="{FF2B5EF4-FFF2-40B4-BE49-F238E27FC236}">
                <a16:creationId xmlns:a16="http://schemas.microsoft.com/office/drawing/2014/main" id="{E06DA777-7CFA-81CD-0C5F-753CCA9D7B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118" y="4938515"/>
            <a:ext cx="1863956" cy="181120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2759697-3CB6-4DD8-1E73-3A60B97D69E2}"/>
              </a:ext>
            </a:extLst>
          </p:cNvPr>
          <p:cNvSpPr txBox="1"/>
          <p:nvPr/>
        </p:nvSpPr>
        <p:spPr>
          <a:xfrm>
            <a:off x="531688" y="5596802"/>
            <a:ext cx="6097712" cy="369332"/>
          </a:xfrm>
          <a:prstGeom prst="rect">
            <a:avLst/>
          </a:prstGeom>
          <a:noFill/>
        </p:spPr>
        <p:txBody>
          <a:bodyPr wrap="square">
            <a:spAutoFit/>
          </a:bodyPr>
          <a:lstStyle/>
          <a:p>
            <a:r>
              <a:rPr lang="en-GB" dirty="0">
                <a:hlinkClick r:id="rId10"/>
              </a:rPr>
              <a:t>Skills assessment | National Careers Service</a:t>
            </a:r>
            <a:endParaRPr lang="en-GB" dirty="0"/>
          </a:p>
        </p:txBody>
      </p:sp>
      <p:sp>
        <p:nvSpPr>
          <p:cNvPr id="20" name="TextBox 19">
            <a:extLst>
              <a:ext uri="{FF2B5EF4-FFF2-40B4-BE49-F238E27FC236}">
                <a16:creationId xmlns:a16="http://schemas.microsoft.com/office/drawing/2014/main" id="{AA521E2E-1BE1-FF47-AF24-63E074AC7EE7}"/>
              </a:ext>
            </a:extLst>
          </p:cNvPr>
          <p:cNvSpPr txBox="1"/>
          <p:nvPr/>
        </p:nvSpPr>
        <p:spPr>
          <a:xfrm>
            <a:off x="531688" y="6032821"/>
            <a:ext cx="6097712" cy="646331"/>
          </a:xfrm>
          <a:prstGeom prst="rect">
            <a:avLst/>
          </a:prstGeom>
          <a:noFill/>
        </p:spPr>
        <p:txBody>
          <a:bodyPr wrap="square">
            <a:spAutoFit/>
          </a:bodyPr>
          <a:lstStyle/>
          <a:p>
            <a:r>
              <a:rPr lang="en-GB" dirty="0">
                <a:hlinkClick r:id="rId11"/>
              </a:rPr>
              <a:t>Skills for Life: it all starts with skills | Skills for Careers (education.gov.uk)</a:t>
            </a:r>
            <a:endParaRPr lang="en-GB" dirty="0"/>
          </a:p>
        </p:txBody>
      </p:sp>
      <p:sp>
        <p:nvSpPr>
          <p:cNvPr id="22" name="TextBox 21">
            <a:extLst>
              <a:ext uri="{FF2B5EF4-FFF2-40B4-BE49-F238E27FC236}">
                <a16:creationId xmlns:a16="http://schemas.microsoft.com/office/drawing/2014/main" id="{75B64D42-B277-7551-40C7-77D9D2C35494}"/>
              </a:ext>
            </a:extLst>
          </p:cNvPr>
          <p:cNvSpPr txBox="1"/>
          <p:nvPr/>
        </p:nvSpPr>
        <p:spPr>
          <a:xfrm>
            <a:off x="531688" y="5160783"/>
            <a:ext cx="6097712" cy="369332"/>
          </a:xfrm>
          <a:prstGeom prst="rect">
            <a:avLst/>
          </a:prstGeom>
          <a:noFill/>
        </p:spPr>
        <p:txBody>
          <a:bodyPr wrap="square">
            <a:spAutoFit/>
          </a:bodyPr>
          <a:lstStyle/>
          <a:p>
            <a:r>
              <a:rPr lang="en-GB" dirty="0">
                <a:hlinkClick r:id="rId12"/>
              </a:rPr>
              <a:t>Norfolk Library Service (justonenorfolk.nhs.uk)</a:t>
            </a:r>
            <a:endParaRPr lang="en-GB" dirty="0"/>
          </a:p>
        </p:txBody>
      </p:sp>
      <p:pic>
        <p:nvPicPr>
          <p:cNvPr id="2052" name="Picture 4" descr="Norfolk Library Service">
            <a:extLst>
              <a:ext uri="{FF2B5EF4-FFF2-40B4-BE49-F238E27FC236}">
                <a16:creationId xmlns:a16="http://schemas.microsoft.com/office/drawing/2014/main" id="{BEF67D52-9405-C380-0490-3D53E3EEFC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64900" y="4900405"/>
            <a:ext cx="1762125" cy="1762125"/>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23">
            <a:extLst>
              <a:ext uri="{FF2B5EF4-FFF2-40B4-BE49-F238E27FC236}">
                <a16:creationId xmlns:a16="http://schemas.microsoft.com/office/drawing/2014/main" id="{7C09DEC7-2CD6-866C-A62E-7DD528C78CBC}"/>
              </a:ext>
            </a:extLst>
          </p:cNvPr>
          <p:cNvSpPr txBox="1">
            <a:spLocks noGrp="1"/>
          </p:cNvSpPr>
          <p:nvPr>
            <p:ph type="title" idx="4294967295"/>
          </p:nvPr>
        </p:nvSpPr>
        <p:spPr>
          <a:xfrm>
            <a:off x="174662" y="4646375"/>
            <a:ext cx="570472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Access support to learning, training and upskilling </a:t>
            </a:r>
          </a:p>
        </p:txBody>
      </p:sp>
      <p:pic>
        <p:nvPicPr>
          <p:cNvPr id="2" name="Flourish Logo2.png">
            <a:extLst>
              <a:ext uri="{FF2B5EF4-FFF2-40B4-BE49-F238E27FC236}">
                <a16:creationId xmlns:a16="http://schemas.microsoft.com/office/drawing/2014/main" id="{7015C330-3DA6-E1AF-0730-3C5F87973D96}"/>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11538420" y="6303559"/>
            <a:ext cx="558953" cy="375593"/>
          </a:xfrm>
          <a:prstGeom prst="rect">
            <a:avLst/>
          </a:prstGeom>
          <a:ln w="12700">
            <a:miter lim="400000"/>
          </a:ln>
        </p:spPr>
      </p:pic>
    </p:spTree>
    <p:extLst>
      <p:ext uri="{BB962C8B-B14F-4D97-AF65-F5344CB8AC3E}">
        <p14:creationId xmlns:p14="http://schemas.microsoft.com/office/powerpoint/2010/main" val="408229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490613" flipH="1">
            <a:off x="5880665" y="-1492454"/>
            <a:ext cx="14177059" cy="10581458"/>
          </a:xfrm>
          <a:prstGeom prst="rect">
            <a:avLst/>
          </a:prstGeom>
          <a:ln w="12700">
            <a:miter lim="400000"/>
          </a:ln>
        </p:spPr>
      </p:pic>
      <p:pic>
        <p:nvPicPr>
          <p:cNvPr id="114" name="Flourish Logo.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6000" y="5621100"/>
            <a:ext cx="1684128" cy="1130394"/>
          </a:xfrm>
          <a:prstGeom prst="rect">
            <a:avLst/>
          </a:prstGeom>
          <a:ln w="12700">
            <a:miter lim="400000"/>
          </a:ln>
        </p:spPr>
      </p:pic>
      <p:sp>
        <p:nvSpPr>
          <p:cNvPr id="4" name="Title 3">
            <a:extLst>
              <a:ext uri="{FF2B5EF4-FFF2-40B4-BE49-F238E27FC236}">
                <a16:creationId xmlns:a16="http://schemas.microsoft.com/office/drawing/2014/main" id="{E11A23A0-398C-CD5A-7C13-6FBB95B325F2}"/>
              </a:ext>
            </a:extLst>
          </p:cNvPr>
          <p:cNvSpPr txBox="1">
            <a:spLocks noGrp="1"/>
          </p:cNvSpPr>
          <p:nvPr>
            <p:ph type="title" idx="4294967295"/>
          </p:nvPr>
        </p:nvSpPr>
        <p:spPr>
          <a:xfrm>
            <a:off x="-102387" y="496099"/>
            <a:ext cx="5960926"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mn-lt"/>
                <a:ea typeface="+mn-ea"/>
                <a:cs typeface="+mn-cs"/>
              </a:rPr>
              <a:t>Thanks for letting us share with you!</a:t>
            </a:r>
          </a:p>
        </p:txBody>
      </p:sp>
      <p:sp>
        <p:nvSpPr>
          <p:cNvPr id="6" name="TextBox 5">
            <a:extLst>
              <a:ext uri="{FF2B5EF4-FFF2-40B4-BE49-F238E27FC236}">
                <a16:creationId xmlns:a16="http://schemas.microsoft.com/office/drawing/2014/main" id="{416ECB4E-8937-E832-317E-B725E5471DA5}"/>
              </a:ext>
            </a:extLst>
          </p:cNvPr>
          <p:cNvSpPr txBox="1"/>
          <p:nvPr/>
        </p:nvSpPr>
        <p:spPr>
          <a:xfrm>
            <a:off x="272806" y="2327172"/>
            <a:ext cx="6159892" cy="410984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B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B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90000"/>
              </a:lnSpc>
              <a:spcBef>
                <a:spcPts val="1000"/>
              </a:spcBef>
              <a:defRPr/>
            </a:pPr>
            <a:r>
              <a:rPr lang="pt-BR" sz="2000" b="1" dirty="0">
                <a:solidFill>
                  <a:prstClr val="black"/>
                </a:solidFill>
                <a:latin typeface="Calibri" panose="020F0502020204030204"/>
              </a:rPr>
              <a:t>Tracy Tanner </a:t>
            </a:r>
            <a:r>
              <a:rPr lang="pt-BR" sz="2000" dirty="0">
                <a:solidFill>
                  <a:prstClr val="black"/>
                </a:solidFill>
                <a:latin typeface="Calibri" panose="020F0502020204030204"/>
              </a:rPr>
              <a:t>–  </a:t>
            </a:r>
            <a:r>
              <a:rPr lang="en-GB" sz="1800" dirty="0">
                <a:solidFill>
                  <a:schemeClr val="tx1"/>
                </a:solidFill>
                <a:effectLst/>
                <a:latin typeface="Arial" panose="020B0604020202020204" pitchFamily="34" charset="0"/>
                <a:ea typeface="Calibri" panose="020F0502020204030204" pitchFamily="34" charset="0"/>
              </a:rPr>
              <a:t>Supporting Families Employment Adviser Team Leader for Norfolk &amp; Disability Employment Adviser</a:t>
            </a:r>
          </a:p>
          <a:p>
            <a:pPr>
              <a:lnSpc>
                <a:spcPct val="90000"/>
              </a:lnSpc>
              <a:spcBef>
                <a:spcPts val="1000"/>
              </a:spcBef>
              <a:defRPr/>
            </a:pPr>
            <a:r>
              <a:rPr lang="en-GB" sz="1800" dirty="0">
                <a:solidFill>
                  <a:srgbClr val="7F7F7F"/>
                </a:solidFill>
                <a:effectLst/>
                <a:latin typeface="Arial" panose="020B0604020202020204" pitchFamily="34" charset="0"/>
                <a:ea typeface="Calibri" panose="020F0502020204030204" pitchFamily="34" charset="0"/>
                <a:hlinkClick r:id="rId5"/>
              </a:rPr>
              <a:t>TRACY.TANNER@DWP.GOV.UK</a:t>
            </a:r>
            <a:endParaRPr lang="en-GB" sz="1800" dirty="0">
              <a:solidFill>
                <a:srgbClr val="7F7F7F"/>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sz="20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000" b="1" i="0" u="none" strike="noStrike" kern="1200" cap="none" spc="0" normalizeH="0" baseline="0" noProof="0" dirty="0">
                <a:ln>
                  <a:noFill/>
                </a:ln>
                <a:solidFill>
                  <a:prstClr val="black"/>
                </a:solidFill>
                <a:effectLst/>
                <a:uLnTx/>
                <a:uFillTx/>
                <a:latin typeface="Calibri" panose="020F0502020204030204"/>
                <a:ea typeface="+mn-ea"/>
                <a:cs typeface="+mn-cs"/>
              </a:rPr>
              <a:t>Philip Beck - </a:t>
            </a:r>
            <a:r>
              <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rPr>
              <a:t>Head of Service for Communities, Schools and Partnerships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Philip.beck@norfolk.gov.uk</a:t>
            </a:r>
            <a:endPar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sz="20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D4724D5F-3A8B-D171-DAED-BAB488AE46C0}"/>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8661" y="6061337"/>
            <a:ext cx="21717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9EA8976A-7BB6-EB7D-B679-22525A245863}"/>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670" y="5757922"/>
            <a:ext cx="928947" cy="77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1" name="Rectangle 1130">
            <a:extLst>
              <a:ext uri="{FF2B5EF4-FFF2-40B4-BE49-F238E27FC236}">
                <a16:creationId xmlns:a16="http://schemas.microsoft.com/office/drawing/2014/main" id="{E1A92768-C90D-4200-8975-84CC4D4BC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C/DC review, Power Up: An unruly and un-woke 17th album rocks as hard as ever | The Independent">
            <a:extLst>
              <a:ext uri="{FF2B5EF4-FFF2-40B4-BE49-F238E27FC236}">
                <a16:creationId xmlns:a16="http://schemas.microsoft.com/office/drawing/2014/main" id="{C1E4A9FC-CAA4-C8AD-50BE-BE170D58D6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13" r="-1" b="7128"/>
          <a:stretch/>
        </p:blipFill>
        <p:spPr bwMode="auto">
          <a:xfrm>
            <a:off x="20" y="10"/>
            <a:ext cx="4003019" cy="33888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Weekend Bushcraft &amp; Survival Course">
            <a:extLst>
              <a:ext uri="{FF2B5EF4-FFF2-40B4-BE49-F238E27FC236}">
                <a16:creationId xmlns:a16="http://schemas.microsoft.com/office/drawing/2014/main" id="{7664FABB-4C67-7D6D-D18C-512BBC1A8E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818" r="-1" b="4896"/>
          <a:stretch/>
        </p:blipFill>
        <p:spPr bwMode="auto">
          <a:xfrm>
            <a:off x="4094479" y="10"/>
            <a:ext cx="4014047" cy="3383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Why Bee-keeping is the Best Investment you'll Ever Make">
            <a:extLst>
              <a:ext uri="{FF2B5EF4-FFF2-40B4-BE49-F238E27FC236}">
                <a16:creationId xmlns:a16="http://schemas.microsoft.com/office/drawing/2014/main" id="{F757E63A-2CD5-ABBF-9DE9-F4EB2E2BEE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03" r="4915"/>
          <a:stretch/>
        </p:blipFill>
        <p:spPr bwMode="auto">
          <a:xfrm>
            <a:off x="8188960" y="10"/>
            <a:ext cx="400303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Sound Bath and its Benefits ...">
            <a:extLst>
              <a:ext uri="{FF2B5EF4-FFF2-40B4-BE49-F238E27FC236}">
                <a16:creationId xmlns:a16="http://schemas.microsoft.com/office/drawing/2014/main" id="{FCEFC446-DEDC-B9F1-A2AD-4484F460CAB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470" r="13589" b="2"/>
          <a:stretch/>
        </p:blipFill>
        <p:spPr bwMode="auto">
          <a:xfrm>
            <a:off x="4094479" y="3469102"/>
            <a:ext cx="4014047"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utdoor Pursuits LLC • Campus Living ...">
            <a:extLst>
              <a:ext uri="{FF2B5EF4-FFF2-40B4-BE49-F238E27FC236}">
                <a16:creationId xmlns:a16="http://schemas.microsoft.com/office/drawing/2014/main" id="{AA685328-264E-8E61-ADFA-C686F1CAABE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852" r="-1" b="20565"/>
          <a:stretch/>
        </p:blipFill>
        <p:spPr bwMode="auto">
          <a:xfrm>
            <a:off x="8199966" y="3469102"/>
            <a:ext cx="3992034" cy="33888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764FF38-D38D-C045-1346-F922BCC0FA2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 y="3562066"/>
            <a:ext cx="3937438" cy="3295933"/>
          </a:xfrm>
          <a:prstGeom prst="rect">
            <a:avLst/>
          </a:prstGeom>
        </p:spPr>
      </p:pic>
      <p:sp>
        <p:nvSpPr>
          <p:cNvPr id="2" name="Title 1">
            <a:extLst>
              <a:ext uri="{FF2B5EF4-FFF2-40B4-BE49-F238E27FC236}">
                <a16:creationId xmlns:a16="http://schemas.microsoft.com/office/drawing/2014/main" id="{ADAA7C94-F9ED-5A1C-5842-27A581690E05}"/>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Introducing Phil Beck</a:t>
            </a:r>
          </a:p>
        </p:txBody>
      </p:sp>
    </p:spTree>
    <p:extLst>
      <p:ext uri="{BB962C8B-B14F-4D97-AF65-F5344CB8AC3E}">
        <p14:creationId xmlns:p14="http://schemas.microsoft.com/office/powerpoint/2010/main" val="381946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9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075DBF2-AB60-25FB-7720-369B7D4A6F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81676" y="868276"/>
            <a:ext cx="3252903" cy="2033064"/>
          </a:xfrm>
          <a:prstGeom prst="rect">
            <a:avLst/>
          </a:prstGeom>
        </p:spPr>
      </p:pic>
      <p:sp>
        <p:nvSpPr>
          <p:cNvPr id="30" name="Rectangle 29">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13491E9-08A8-8F0B-98AD-96663B4EDED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13518" y="969930"/>
            <a:ext cx="3252903" cy="1829757"/>
          </a:xfrm>
          <a:prstGeom prst="rect">
            <a:avLst/>
          </a:prstGeom>
        </p:spPr>
      </p:pic>
      <p:sp>
        <p:nvSpPr>
          <p:cNvPr id="32" name="Rectangle 31">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660F909-6774-9BA5-31FD-33173D44032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42295" y="3748194"/>
            <a:ext cx="2465451" cy="2471631"/>
          </a:xfrm>
          <a:prstGeom prst="rect">
            <a:avLst/>
          </a:prstGeom>
        </p:spPr>
      </p:pic>
      <p:sp>
        <p:nvSpPr>
          <p:cNvPr id="34" name="Rectangle 3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3B8307-A873-5C23-204F-DFD957025DF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405433" y="4411998"/>
            <a:ext cx="3217333" cy="1214543"/>
          </a:xfrm>
          <a:prstGeom prst="rect">
            <a:avLst/>
          </a:prstGeom>
        </p:spPr>
      </p:pic>
      <p:pic>
        <p:nvPicPr>
          <p:cNvPr id="13" name="Picture 12" descr=" lion head with a black text">
            <a:extLst>
              <a:ext uri="{FF2B5EF4-FFF2-40B4-BE49-F238E27FC236}">
                <a16:creationId xmlns:a16="http://schemas.microsoft.com/office/drawing/2014/main" id="{3182D56B-186B-EC6C-2B15-A7FC973FCE75}"/>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313518" y="4174299"/>
            <a:ext cx="3252903" cy="1626451"/>
          </a:xfrm>
          <a:prstGeom prst="rect">
            <a:avLst/>
          </a:prstGeom>
        </p:spPr>
      </p:pic>
      <p:sp>
        <p:nvSpPr>
          <p:cNvPr id="21" name="Title 20">
            <a:extLst>
              <a:ext uri="{FF2B5EF4-FFF2-40B4-BE49-F238E27FC236}">
                <a16:creationId xmlns:a16="http://schemas.microsoft.com/office/drawing/2014/main" id="{0A7A603C-A8F1-8DFA-545B-CC47CF60C9DA}"/>
              </a:ext>
            </a:extLst>
          </p:cNvPr>
          <p:cNvSpPr txBox="1">
            <a:spLocks noGrp="1"/>
          </p:cNvSpPr>
          <p:nvPr>
            <p:ph type="title" idx="4294967295"/>
          </p:nvPr>
        </p:nvSpPr>
        <p:spPr>
          <a:xfrm>
            <a:off x="4806950" y="3153841"/>
            <a:ext cx="41148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mn-lt"/>
                <a:ea typeface="+mn-ea"/>
                <a:cs typeface="+mn-cs"/>
              </a:rPr>
              <a:t>Tracy Tanner</a:t>
            </a:r>
          </a:p>
        </p:txBody>
      </p:sp>
      <p:pic>
        <p:nvPicPr>
          <p:cNvPr id="3" name="Picture 2" descr="A sailboat on the water">
            <a:extLst>
              <a:ext uri="{FF2B5EF4-FFF2-40B4-BE49-F238E27FC236}">
                <a16:creationId xmlns:a16="http://schemas.microsoft.com/office/drawing/2014/main" id="{6A98BB57-E489-2430-44D0-501493908AB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556790" y="868276"/>
            <a:ext cx="3251633" cy="2033064"/>
          </a:xfrm>
          <a:prstGeom prst="rect">
            <a:avLst/>
          </a:prstGeom>
        </p:spPr>
      </p:pic>
    </p:spTree>
    <p:extLst>
      <p:ext uri="{BB962C8B-B14F-4D97-AF65-F5344CB8AC3E}">
        <p14:creationId xmlns:p14="http://schemas.microsoft.com/office/powerpoint/2010/main" val="323718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819B9-262B-419C-AD16-D2D7B749094F}"/>
              </a:ext>
            </a:extLst>
          </p:cNvPr>
          <p:cNvSpPr>
            <a:spLocks noGrp="1"/>
          </p:cNvSpPr>
          <p:nvPr>
            <p:ph type="title"/>
          </p:nvPr>
        </p:nvSpPr>
        <p:spPr>
          <a:xfrm>
            <a:off x="583804" y="400702"/>
            <a:ext cx="5728870" cy="1952625"/>
          </a:xfrm>
        </p:spPr>
        <p:txBody>
          <a:bodyPr vert="horz" lIns="91440" tIns="45720" rIns="91440" bIns="45720" rtlCol="0" anchor="b">
            <a:normAutofit fontScale="90000"/>
          </a:bodyPr>
          <a:lstStyle/>
          <a:p>
            <a:pPr algn="ctr"/>
            <a:r>
              <a:rPr lang="en-US" sz="3600" b="1" dirty="0">
                <a:solidFill>
                  <a:schemeClr val="tx1">
                    <a:lumMod val="85000"/>
                    <a:lumOff val="15000"/>
                  </a:schemeClr>
                </a:solidFill>
                <a:latin typeface="Arial" panose="020B0604020202020204" pitchFamily="34" charset="0"/>
                <a:cs typeface="Arial" panose="020B0604020202020204" pitchFamily="34" charset="0"/>
              </a:rPr>
              <a:t>Norfolk Supporting Families Employment Advisors (SFEAs</a:t>
            </a:r>
            <a:r>
              <a:rPr lang="en-US" sz="3600" dirty="0">
                <a:solidFill>
                  <a:schemeClr val="tx1">
                    <a:lumMod val="85000"/>
                    <a:lumOff val="15000"/>
                  </a:schemeClr>
                </a:solidFill>
                <a:latin typeface="Arial" panose="020B0604020202020204" pitchFamily="34" charset="0"/>
                <a:cs typeface="Arial" panose="020B0604020202020204" pitchFamily="34" charset="0"/>
              </a:rPr>
              <a:t>)</a:t>
            </a:r>
            <a:br>
              <a:rPr lang="en-US" sz="3600" dirty="0">
                <a:solidFill>
                  <a:schemeClr val="tx1">
                    <a:lumMod val="85000"/>
                    <a:lumOff val="15000"/>
                  </a:schemeClr>
                </a:solidFill>
                <a:latin typeface="Arial" panose="020B0604020202020204" pitchFamily="34" charset="0"/>
                <a:cs typeface="Arial" panose="020B0604020202020204" pitchFamily="34" charset="0"/>
              </a:rPr>
            </a:br>
            <a:endParaRPr lang="en-US" sz="3600" dirty="0">
              <a:solidFill>
                <a:srgbClr val="33CCCC"/>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A0303569-3D05-4720-A77F-0D1CB904CB2F}"/>
              </a:ext>
            </a:extLst>
          </p:cNvPr>
          <p:cNvSpPr>
            <a:spLocks noGrp="1"/>
          </p:cNvSpPr>
          <p:nvPr>
            <p:ph type="body" sz="half" idx="2"/>
          </p:nvPr>
        </p:nvSpPr>
        <p:spPr>
          <a:xfrm>
            <a:off x="369774" y="1935450"/>
            <a:ext cx="5942900" cy="4521848"/>
          </a:xfrm>
        </p:spPr>
        <p:txBody>
          <a:bodyPr vert="horz" lIns="91440" tIns="45720" rIns="91440" bIns="45720" rtlCol="0" anchor="t">
            <a:noAutofit/>
          </a:bodyPr>
          <a:lstStyle/>
          <a:p>
            <a:pPr>
              <a:spcBef>
                <a:spcPts val="0"/>
              </a:spcBef>
            </a:pPr>
            <a:r>
              <a:rPr lang="en-US" sz="1800" b="1" dirty="0">
                <a:solidFill>
                  <a:schemeClr val="tx1">
                    <a:lumMod val="85000"/>
                    <a:lumOff val="15000"/>
                  </a:schemeClr>
                </a:solidFill>
                <a:latin typeface="Arial" panose="020B0604020202020204" pitchFamily="34" charset="0"/>
                <a:cs typeface="Arial" panose="020B0604020202020204" pitchFamily="34" charset="0"/>
              </a:rPr>
              <a:t>Angela Bowles</a:t>
            </a:r>
          </a:p>
          <a:p>
            <a:pPr>
              <a:lnSpc>
                <a:spcPct val="120000"/>
              </a:lnSpc>
              <a:spcBef>
                <a:spcPts val="0"/>
              </a:spcBef>
            </a:pPr>
            <a:r>
              <a:rPr lang="en-US" dirty="0">
                <a:latin typeface="Arial" panose="020B0604020202020204" pitchFamily="34" charset="0"/>
                <a:cs typeface="Arial" panose="020B0604020202020204" pitchFamily="34" charset="0"/>
              </a:rPr>
              <a:t>Great Yarmouth, North Walsham, Cromer &amp; Fakenham JCPs</a:t>
            </a:r>
          </a:p>
          <a:p>
            <a:pPr>
              <a:lnSpc>
                <a:spcPct val="120000"/>
              </a:lnSpc>
              <a:spcBef>
                <a:spcPts val="0"/>
              </a:spcBef>
            </a:pPr>
            <a:r>
              <a:rPr lang="en-US" b="1" dirty="0">
                <a:solidFill>
                  <a:srgbClr val="92D050"/>
                </a:solidFill>
                <a:latin typeface="Arial" panose="020B0604020202020204" pitchFamily="34" charset="0"/>
                <a:cs typeface="Arial" panose="020B0604020202020204" pitchFamily="34" charset="0"/>
              </a:rPr>
              <a:t>Broadland, East &amp; North Norfolk Districts</a:t>
            </a:r>
          </a:p>
          <a:p>
            <a:pPr marL="0" indent="-228600">
              <a:spcBef>
                <a:spcPts val="0"/>
              </a:spcBef>
              <a:buFont typeface="Arial" panose="020B0604020202020204" pitchFamily="34" charset="0"/>
              <a:buChar char="•"/>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a:spcBef>
                <a:spcPts val="0"/>
              </a:spcBef>
            </a:pPr>
            <a:r>
              <a:rPr lang="en-US" sz="1800" b="1" dirty="0">
                <a:solidFill>
                  <a:schemeClr val="tx1">
                    <a:lumMod val="85000"/>
                    <a:lumOff val="15000"/>
                  </a:schemeClr>
                </a:solidFill>
                <a:latin typeface="Arial" panose="020B0604020202020204" pitchFamily="34" charset="0"/>
                <a:cs typeface="Arial" panose="020B0604020202020204" pitchFamily="34" charset="0"/>
              </a:rPr>
              <a:t>Emma Wingrove</a:t>
            </a:r>
          </a:p>
          <a:p>
            <a:pPr>
              <a:lnSpc>
                <a:spcPct val="120000"/>
              </a:lnSpc>
              <a:spcBef>
                <a:spcPts val="0"/>
              </a:spcBef>
            </a:pPr>
            <a:r>
              <a:rPr lang="en-US" dirty="0">
                <a:solidFill>
                  <a:schemeClr val="tx1">
                    <a:lumMod val="85000"/>
                    <a:lumOff val="15000"/>
                  </a:schemeClr>
                </a:solidFill>
                <a:latin typeface="Arial" panose="020B0604020202020204" pitchFamily="34" charset="0"/>
                <a:cs typeface="Arial" panose="020B0604020202020204" pitchFamily="34" charset="0"/>
              </a:rPr>
              <a:t>Thetford, Dereham &amp; Kings Lynn JCPs</a:t>
            </a:r>
          </a:p>
          <a:p>
            <a:pPr>
              <a:lnSpc>
                <a:spcPct val="120000"/>
              </a:lnSpc>
              <a:spcBef>
                <a:spcPts val="0"/>
              </a:spcBef>
            </a:pPr>
            <a:r>
              <a:rPr lang="en-US" b="1" dirty="0" err="1">
                <a:solidFill>
                  <a:srgbClr val="92D050"/>
                </a:solidFill>
                <a:latin typeface="Arial" panose="020B0604020202020204" pitchFamily="34" charset="0"/>
                <a:cs typeface="Arial" panose="020B0604020202020204" pitchFamily="34" charset="0"/>
              </a:rPr>
              <a:t>Breckland</a:t>
            </a:r>
            <a:r>
              <a:rPr lang="en-US" b="1" dirty="0">
                <a:solidFill>
                  <a:srgbClr val="92D050"/>
                </a:solidFill>
                <a:latin typeface="Arial" panose="020B0604020202020204" pitchFamily="34" charset="0"/>
                <a:cs typeface="Arial" panose="020B0604020202020204" pitchFamily="34" charset="0"/>
              </a:rPr>
              <a:t> &amp; West Districts</a:t>
            </a:r>
          </a:p>
          <a:p>
            <a:pPr>
              <a:spcBef>
                <a:spcPts val="0"/>
              </a:spcBef>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a:spcBef>
                <a:spcPts val="0"/>
              </a:spcBef>
            </a:pPr>
            <a:r>
              <a:rPr lang="en-US" sz="1800" b="1" dirty="0">
                <a:solidFill>
                  <a:schemeClr val="tx1">
                    <a:lumMod val="85000"/>
                    <a:lumOff val="15000"/>
                  </a:schemeClr>
                </a:solidFill>
                <a:latin typeface="Arial" panose="020B0604020202020204" pitchFamily="34" charset="0"/>
                <a:cs typeface="Arial" panose="020B0604020202020204" pitchFamily="34" charset="0"/>
              </a:rPr>
              <a:t>Sian Stanley</a:t>
            </a:r>
          </a:p>
          <a:p>
            <a:pPr>
              <a:lnSpc>
                <a:spcPct val="120000"/>
              </a:lnSpc>
              <a:spcBef>
                <a:spcPts val="0"/>
              </a:spcBef>
            </a:pPr>
            <a:r>
              <a:rPr lang="en-US" dirty="0">
                <a:solidFill>
                  <a:schemeClr val="tx1">
                    <a:lumMod val="85000"/>
                    <a:lumOff val="15000"/>
                  </a:schemeClr>
                </a:solidFill>
                <a:latin typeface="Arial" panose="020B0604020202020204" pitchFamily="34" charset="0"/>
                <a:cs typeface="Arial" panose="020B0604020202020204" pitchFamily="34" charset="0"/>
              </a:rPr>
              <a:t>Norwich &amp; Diss JCPs</a:t>
            </a:r>
          </a:p>
          <a:p>
            <a:pPr>
              <a:lnSpc>
                <a:spcPct val="120000"/>
              </a:lnSpc>
              <a:spcBef>
                <a:spcPts val="0"/>
              </a:spcBef>
            </a:pPr>
            <a:r>
              <a:rPr lang="en-US" b="1" dirty="0">
                <a:solidFill>
                  <a:srgbClr val="92D050"/>
                </a:solidFill>
                <a:latin typeface="Arial" panose="020B0604020202020204" pitchFamily="34" charset="0"/>
                <a:cs typeface="Arial" panose="020B0604020202020204" pitchFamily="34" charset="0"/>
              </a:rPr>
              <a:t>City, Broadland &amp; South Districts</a:t>
            </a:r>
          </a:p>
          <a:p>
            <a:pPr>
              <a:spcBef>
                <a:spcPts val="0"/>
              </a:spcBef>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a:spcBef>
                <a:spcPts val="0"/>
              </a:spcBef>
            </a:pPr>
            <a:r>
              <a:rPr lang="en-US" sz="1800" b="1" dirty="0">
                <a:solidFill>
                  <a:schemeClr val="tx1">
                    <a:lumMod val="85000"/>
                    <a:lumOff val="15000"/>
                  </a:schemeClr>
                </a:solidFill>
                <a:latin typeface="Arial" panose="020B0604020202020204" pitchFamily="34" charset="0"/>
                <a:cs typeface="Arial" panose="020B0604020202020204" pitchFamily="34" charset="0"/>
              </a:rPr>
              <a:t>Melanie Woodrow-Iles</a:t>
            </a:r>
          </a:p>
          <a:p>
            <a:pPr>
              <a:spcBef>
                <a:spcPts val="0"/>
              </a:spcBef>
            </a:pPr>
            <a:r>
              <a:rPr lang="en-US" dirty="0">
                <a:solidFill>
                  <a:srgbClr val="33CC33"/>
                </a:solidFill>
                <a:latin typeface="Arial" panose="020B0604020202020204" pitchFamily="34" charset="0"/>
                <a:cs typeface="Arial" panose="020B0604020202020204" pitchFamily="34" charset="0"/>
              </a:rPr>
              <a:t>Database &amp; markers</a:t>
            </a:r>
          </a:p>
          <a:p>
            <a:pPr>
              <a:spcBef>
                <a:spcPts val="0"/>
              </a:spcBef>
            </a:pPr>
            <a:endParaRPr lang="en-US" sz="1400" b="1" dirty="0">
              <a:solidFill>
                <a:schemeClr val="tx1">
                  <a:lumMod val="85000"/>
                  <a:lumOff val="15000"/>
                </a:schemeClr>
              </a:solidFill>
              <a:latin typeface="Arial" panose="020B0604020202020204" pitchFamily="34" charset="0"/>
              <a:cs typeface="Arial" panose="020B0604020202020204" pitchFamily="34" charset="0"/>
            </a:endParaRPr>
          </a:p>
          <a:p>
            <a:pPr>
              <a:spcBef>
                <a:spcPts val="0"/>
              </a:spcBef>
            </a:pPr>
            <a:r>
              <a:rPr lang="en-US" sz="1400" b="1" dirty="0">
                <a:solidFill>
                  <a:schemeClr val="tx1">
                    <a:lumMod val="85000"/>
                    <a:lumOff val="15000"/>
                  </a:schemeClr>
                </a:solidFill>
                <a:latin typeface="Arial" panose="020B0604020202020204" pitchFamily="34" charset="0"/>
                <a:cs typeface="Arial" panose="020B0604020202020204" pitchFamily="34" charset="0"/>
              </a:rPr>
              <a:t>S</a:t>
            </a:r>
            <a:r>
              <a:rPr kumimoji="0" lang="en-US" sz="1400" b="1" i="0" u="none" strike="noStrike" cap="none" spc="0" normalizeH="0" baseline="0" noProof="0" dirty="0">
                <a:ln>
                  <a:noFill/>
                </a:ln>
                <a:solidFill>
                  <a:schemeClr val="tx1">
                    <a:lumMod val="85000"/>
                    <a:lumOff val="15000"/>
                  </a:schemeClr>
                </a:solidFill>
                <a:effectLst/>
                <a:uLnTx/>
                <a:uFillTx/>
                <a:latin typeface="Arial" panose="020B0604020202020204" pitchFamily="34" charset="0"/>
                <a:cs typeface="Arial" panose="020B0604020202020204" pitchFamily="34" charset="0"/>
              </a:rPr>
              <a:t>FEA Inbox:</a:t>
            </a:r>
            <a:r>
              <a:rPr lang="en-US" sz="1400" b="1" dirty="0">
                <a:solidFill>
                  <a:schemeClr val="tx1">
                    <a:lumMod val="85000"/>
                    <a:lumOff val="15000"/>
                  </a:schemeClr>
                </a:solidFill>
                <a:latin typeface="Arial" panose="020B0604020202020204" pitchFamily="34" charset="0"/>
                <a:cs typeface="Arial" panose="020B0604020202020204" pitchFamily="34" charset="0"/>
              </a:rPr>
              <a:t> </a:t>
            </a:r>
            <a:endParaRPr lang="en-US" sz="1400" b="1" i="0" u="none" strike="noStrike" cap="none" spc="0" normalizeH="0" baseline="0" noProof="0" dirty="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a:p>
            <a:pPr indent="-228600">
              <a:buFont typeface="Arial" panose="020B0604020202020204" pitchFamily="34" charset="0"/>
              <a:buChar char="•"/>
            </a:pPr>
            <a:r>
              <a:rPr lang="en-US" sz="1400" b="1" dirty="0">
                <a:solidFill>
                  <a:schemeClr val="tx1">
                    <a:lumMod val="85000"/>
                    <a:lumOff val="15000"/>
                  </a:schemeClr>
                </a:solidFill>
                <a:latin typeface="Arial" panose="020B0604020202020204" pitchFamily="34" charset="0"/>
                <a:cs typeface="Arial" panose="020B0604020202020204" pitchFamily="34" charset="0"/>
              </a:rPr>
              <a:t>norfolkjobcentres.sfeateam@DWP.GOV.UK</a:t>
            </a:r>
          </a:p>
        </p:txBody>
      </p:sp>
      <p:pic>
        <p:nvPicPr>
          <p:cNvPr id="7" name="Picture Placeholder 6">
            <a:extLst>
              <a:ext uri="{FF2B5EF4-FFF2-40B4-BE49-F238E27FC236}">
                <a16:creationId xmlns:a16="http://schemas.microsoft.com/office/drawing/2014/main" id="{74270E22-F65E-433F-8062-900F32AE8E00}"/>
              </a:ext>
              <a:ext uri="{C183D7F6-B498-43B3-948B-1728B52AA6E4}">
                <adec:decorative xmlns:adec="http://schemas.microsoft.com/office/drawing/2017/decorative" val="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0319" r="20319"/>
          <a:stretch/>
        </p:blipFill>
        <p:spPr>
          <a:xfrm>
            <a:off x="6096000" y="10"/>
            <a:ext cx="6096000" cy="6857990"/>
          </a:xfrm>
          <a:custGeom>
            <a:avLst/>
            <a:gdLst/>
            <a:ahLst/>
            <a:cxnLst/>
            <a:rect l="l" t="t" r="r" b="b"/>
            <a:pathLst>
              <a:path w="6096000" h="6858000">
                <a:moveTo>
                  <a:pt x="3068432" y="0"/>
                </a:moveTo>
                <a:lnTo>
                  <a:pt x="6096000" y="0"/>
                </a:lnTo>
                <a:lnTo>
                  <a:pt x="6096000" y="6858000"/>
                </a:lnTo>
                <a:lnTo>
                  <a:pt x="3068431" y="6858000"/>
                </a:lnTo>
                <a:lnTo>
                  <a:pt x="3064426" y="6854853"/>
                </a:lnTo>
                <a:cubicBezTo>
                  <a:pt x="2077725" y="6040555"/>
                  <a:pt x="1448804" y="4808224"/>
                  <a:pt x="1448804" y="3429000"/>
                </a:cubicBezTo>
                <a:cubicBezTo>
                  <a:pt x="1448804" y="2049777"/>
                  <a:pt x="2077725" y="817446"/>
                  <a:pt x="3064426" y="3148"/>
                </a:cubicBezTo>
                <a:close/>
                <a:moveTo>
                  <a:pt x="1056707" y="0"/>
                </a:moveTo>
                <a:lnTo>
                  <a:pt x="2472663" y="0"/>
                </a:lnTo>
                <a:lnTo>
                  <a:pt x="2400426" y="75768"/>
                </a:lnTo>
                <a:cubicBezTo>
                  <a:pt x="1595468" y="961418"/>
                  <a:pt x="1104860" y="2137915"/>
                  <a:pt x="1104860" y="3429000"/>
                </a:cubicBezTo>
                <a:cubicBezTo>
                  <a:pt x="1104860" y="4720086"/>
                  <a:pt x="1595468" y="5896583"/>
                  <a:pt x="2400426" y="6782233"/>
                </a:cubicBezTo>
                <a:lnTo>
                  <a:pt x="2472663" y="6858000"/>
                </a:lnTo>
                <a:lnTo>
                  <a:pt x="1056707" y="6858000"/>
                </a:lnTo>
                <a:lnTo>
                  <a:pt x="1040415" y="6835090"/>
                </a:lnTo>
                <a:cubicBezTo>
                  <a:pt x="383550" y="5862802"/>
                  <a:pt x="0" y="4690693"/>
                  <a:pt x="0" y="3429000"/>
                </a:cubicBezTo>
                <a:cubicBezTo>
                  <a:pt x="0" y="2167308"/>
                  <a:pt x="383550" y="995199"/>
                  <a:pt x="1040415" y="22911"/>
                </a:cubicBezTo>
                <a:close/>
              </a:path>
            </a:pathLst>
          </a:custGeom>
        </p:spPr>
      </p:pic>
      <p:sp>
        <p:nvSpPr>
          <p:cNvPr id="8" name="Oval 7">
            <a:extLst>
              <a:ext uri="{FF2B5EF4-FFF2-40B4-BE49-F238E27FC236}">
                <a16:creationId xmlns:a16="http://schemas.microsoft.com/office/drawing/2014/main" id="{A90EF794-4774-4B3C-BE6D-A916E81E9903}"/>
              </a:ext>
              <a:ext uri="{C183D7F6-B498-43B3-948B-1728B52AA6E4}">
                <adec:decorative xmlns:adec="http://schemas.microsoft.com/office/drawing/2017/decorative" val="1"/>
              </a:ext>
            </a:extLst>
          </p:cNvPr>
          <p:cNvSpPr/>
          <p:nvPr/>
        </p:nvSpPr>
        <p:spPr>
          <a:xfrm>
            <a:off x="4621809" y="3861307"/>
            <a:ext cx="2615689" cy="2595563"/>
          </a:xfrm>
          <a:prstGeom prst="ellipse">
            <a:avLst/>
          </a:prstGeom>
          <a:solidFill>
            <a:schemeClr val="bg1"/>
          </a:solidFill>
          <a:ln w="762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Content Placeholder 9">
            <a:extLst>
              <a:ext uri="{FF2B5EF4-FFF2-40B4-BE49-F238E27FC236}">
                <a16:creationId xmlns:a16="http://schemas.microsoft.com/office/drawing/2014/main" id="{FAC755CE-0393-4EA7-959D-2BC39B6DFF79}"/>
              </a:ext>
              <a:ext uri="{C183D7F6-B498-43B3-948B-1728B52AA6E4}">
                <adec:decorative xmlns:adec="http://schemas.microsoft.com/office/drawing/2017/decorative" val="1"/>
              </a:ext>
            </a:extLst>
          </p:cNvPr>
          <p:cNvPicPr>
            <a:picLocks noChangeAspect="1"/>
          </p:cNvPicPr>
          <p:nvPr/>
        </p:nvPicPr>
        <p:blipFill rotWithShape="1">
          <a:blip r:embed="rId4"/>
          <a:srcRect l="49142"/>
          <a:stretch/>
        </p:blipFill>
        <p:spPr>
          <a:xfrm>
            <a:off x="5204162" y="4884576"/>
            <a:ext cx="1222988" cy="1196553"/>
          </a:xfrm>
          <a:prstGeom prst="rect">
            <a:avLst/>
          </a:prstGeom>
        </p:spPr>
      </p:pic>
      <p:pic>
        <p:nvPicPr>
          <p:cNvPr id="21" name="Picture 20">
            <a:extLst>
              <a:ext uri="{FF2B5EF4-FFF2-40B4-BE49-F238E27FC236}">
                <a16:creationId xmlns:a16="http://schemas.microsoft.com/office/drawing/2014/main" id="{344F1DB6-17FB-40CD-A208-3541C091DB3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5487" y="4257675"/>
            <a:ext cx="1428335" cy="710456"/>
          </a:xfrm>
          <a:prstGeom prst="rect">
            <a:avLst/>
          </a:prstGeom>
          <a:noFill/>
        </p:spPr>
      </p:pic>
      <p:pic>
        <p:nvPicPr>
          <p:cNvPr id="23" name="Picture 22">
            <a:extLst>
              <a:ext uri="{FF2B5EF4-FFF2-40B4-BE49-F238E27FC236}">
                <a16:creationId xmlns:a16="http://schemas.microsoft.com/office/drawing/2014/main" id="{54CF480C-779C-46A2-9DD1-DA16DC985F2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64627" y="5693695"/>
            <a:ext cx="1101215" cy="588032"/>
          </a:xfrm>
          <a:prstGeom prst="rect">
            <a:avLst/>
          </a:prstGeom>
          <a:noFill/>
          <a:ln>
            <a:noFill/>
          </a:ln>
        </p:spPr>
      </p:pic>
      <p:pic>
        <p:nvPicPr>
          <p:cNvPr id="2" name="Picture 6" descr="Family Hubs">
            <a:extLst>
              <a:ext uri="{FF2B5EF4-FFF2-40B4-BE49-F238E27FC236}">
                <a16:creationId xmlns:a16="http://schemas.microsoft.com/office/drawing/2014/main" id="{C1B0E17D-0DD7-E367-9EDF-90C3F3D8EB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1256" y="4835196"/>
            <a:ext cx="1571392" cy="1716998"/>
          </a:xfrm>
          <a:prstGeom prst="rect">
            <a:avLst/>
          </a:prstGeom>
          <a:noFill/>
          <a:extLst>
            <a:ext uri="{909E8E84-426E-40DD-AFC4-6F175D3DCCD1}">
              <a14:hiddenFill xmlns:a14="http://schemas.microsoft.com/office/drawing/2010/main">
                <a:solidFill>
                  <a:srgbClr val="FFFFFF"/>
                </a:solidFill>
              </a14:hiddenFill>
            </a:ext>
          </a:extLst>
        </p:spPr>
      </p:pic>
      <p:pic>
        <p:nvPicPr>
          <p:cNvPr id="3" name="Flourish Logo2.png">
            <a:extLst>
              <a:ext uri="{FF2B5EF4-FFF2-40B4-BE49-F238E27FC236}">
                <a16:creationId xmlns:a16="http://schemas.microsoft.com/office/drawing/2014/main" id="{E67F0368-361A-C692-3524-4ADCC18E5FC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445368" y="5425161"/>
            <a:ext cx="1376858" cy="925191"/>
          </a:xfrm>
          <a:prstGeom prst="rect">
            <a:avLst/>
          </a:prstGeom>
          <a:ln w="12700">
            <a:miter lim="400000"/>
          </a:ln>
        </p:spPr>
      </p:pic>
    </p:spTree>
    <p:extLst>
      <p:ext uri="{BB962C8B-B14F-4D97-AF65-F5344CB8AC3E}">
        <p14:creationId xmlns:p14="http://schemas.microsoft.com/office/powerpoint/2010/main" val="358053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0769BF-4DA4-1B96-29D1-231E040AA4F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5638"/>
          <a:stretch/>
        </p:blipFill>
        <p:spPr bwMode="auto">
          <a:xfrm>
            <a:off x="7894215" y="83958"/>
            <a:ext cx="2820742" cy="1822032"/>
          </a:xfrm>
          <a:prstGeom prst="rect">
            <a:avLst/>
          </a:prstGeom>
          <a:noFill/>
          <a:ln>
            <a:noFill/>
          </a:ln>
          <a:extLst>
            <a:ext uri="{53640926-AAD7-44D8-BBD7-CCE9431645EC}">
              <a14:shadowObscured xmlns:a14="http://schemas.microsoft.com/office/drawing/2010/main"/>
            </a:ext>
          </a:extLst>
        </p:spPr>
      </p:pic>
      <p:pic>
        <p:nvPicPr>
          <p:cNvPr id="1026" name="Picture 2" descr="Department Of Work And Pensions Logo - Defence Police Federation">
            <a:extLst>
              <a:ext uri="{FF2B5EF4-FFF2-40B4-BE49-F238E27FC236}">
                <a16:creationId xmlns:a16="http://schemas.microsoft.com/office/drawing/2014/main" id="{E8F6E548-46A3-8C97-E5E5-A79E1EEA34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6451" y="1700270"/>
            <a:ext cx="1959721" cy="1261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rfolk County Council - Open Spaces Society">
            <a:extLst>
              <a:ext uri="{FF2B5EF4-FFF2-40B4-BE49-F238E27FC236}">
                <a16:creationId xmlns:a16="http://schemas.microsoft.com/office/drawing/2014/main" id="{45F008CE-38CD-CB65-C9F2-136867BF99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6451" y="3634218"/>
            <a:ext cx="1414435" cy="14126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mily Hubs">
            <a:extLst>
              <a:ext uri="{FF2B5EF4-FFF2-40B4-BE49-F238E27FC236}">
                <a16:creationId xmlns:a16="http://schemas.microsoft.com/office/drawing/2014/main" id="{951AF64B-D843-4E94-C1F0-0C34E12EFA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091" y="268001"/>
            <a:ext cx="1571392" cy="17169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uth Norfolk Help Hub - Leaping HareLeaping Hare - Everything Thetford">
            <a:extLst>
              <a:ext uri="{FF2B5EF4-FFF2-40B4-BE49-F238E27FC236}">
                <a16:creationId xmlns:a16="http://schemas.microsoft.com/office/drawing/2014/main" id="{35DF977E-78DD-193E-4603-5839429B66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5192" y="5043208"/>
            <a:ext cx="1485694" cy="13537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4" name="TextBox 4">
            <a:extLst>
              <a:ext uri="{FF2B5EF4-FFF2-40B4-BE49-F238E27FC236}">
                <a16:creationId xmlns:a16="http://schemas.microsoft.com/office/drawing/2014/main" id="{BC8C1F78-B61F-C6E2-3505-5CC47A0D85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4859732"/>
              </p:ext>
            </p:extLst>
          </p:nvPr>
        </p:nvGraphicFramePr>
        <p:xfrm>
          <a:off x="251261" y="0"/>
          <a:ext cx="5209940" cy="29343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FFB041AE-691F-F786-7EAF-C0F015881437}"/>
              </a:ext>
            </a:extLst>
          </p:cNvPr>
          <p:cNvSpPr txBox="1"/>
          <p:nvPr/>
        </p:nvSpPr>
        <p:spPr>
          <a:xfrm>
            <a:off x="6988" y="3172536"/>
            <a:ext cx="11528885" cy="3400931"/>
          </a:xfrm>
          <a:prstGeom prst="rect">
            <a:avLst/>
          </a:prstGeom>
          <a:noFill/>
        </p:spPr>
        <p:txBody>
          <a:bodyPr wrap="square" rtlCol="0">
            <a:spAutoFit/>
          </a:bodyPr>
          <a:lstStyle/>
          <a:p>
            <a:pPr marL="301752" indent="-301752" defTabSz="804672">
              <a:spcAft>
                <a:spcPts val="600"/>
              </a:spcAft>
              <a:buFont typeface="Arial" panose="020B0604020202020204" pitchFamily="34" charset="0"/>
              <a:buChar char="•"/>
            </a:pPr>
            <a:r>
              <a:rPr lang="en-GB" sz="2000" b="1" kern="1200" dirty="0">
                <a:solidFill>
                  <a:schemeClr val="tx1"/>
                </a:solidFill>
                <a:latin typeface="Arial" panose="020B0604020202020204" pitchFamily="34" charset="0"/>
                <a:ea typeface="+mn-ea"/>
                <a:cs typeface="Arial" panose="020B0604020202020204" pitchFamily="34" charset="0"/>
              </a:rPr>
              <a:t>Multi-agency </a:t>
            </a:r>
            <a:r>
              <a:rPr lang="en-GB" sz="2000" b="1" dirty="0">
                <a:latin typeface="Arial" panose="020B0604020202020204" pitchFamily="34" charset="0"/>
                <a:cs typeface="Arial" panose="020B0604020202020204" pitchFamily="34" charset="0"/>
              </a:rPr>
              <a:t>c</a:t>
            </a:r>
            <a:r>
              <a:rPr lang="en-GB" sz="2000" b="1" kern="1200" dirty="0">
                <a:solidFill>
                  <a:schemeClr val="tx1"/>
                </a:solidFill>
                <a:latin typeface="Arial" panose="020B0604020202020204" pitchFamily="34" charset="0"/>
                <a:ea typeface="+mn-ea"/>
                <a:cs typeface="Arial" panose="020B0604020202020204" pitchFamily="34" charset="0"/>
              </a:rPr>
              <a:t>ollaboration and wrap-around support to enable Norfolk Families to flourish</a:t>
            </a:r>
          </a:p>
          <a:p>
            <a:pPr marL="301752" indent="-301752" defTabSz="804672">
              <a:spcAft>
                <a:spcPts val="600"/>
              </a:spcAft>
              <a:buFont typeface="Arial" panose="020B0604020202020204" pitchFamily="34" charset="0"/>
              <a:buChar char="•"/>
            </a:pPr>
            <a:r>
              <a:rPr lang="en-GB" sz="2000" b="1" dirty="0">
                <a:latin typeface="Arial" panose="020B0604020202020204" pitchFamily="34" charset="0"/>
                <a:cs typeface="Arial" panose="020B0604020202020204" pitchFamily="34" charset="0"/>
              </a:rPr>
              <a:t>Working directly with </a:t>
            </a:r>
            <a:r>
              <a:rPr lang="en-GB" sz="2000" b="1" kern="1200" dirty="0">
                <a:solidFill>
                  <a:schemeClr val="tx1"/>
                </a:solidFill>
                <a:latin typeface="Arial" panose="020B0604020202020204" pitchFamily="34" charset="0"/>
                <a:ea typeface="+mn-ea"/>
                <a:cs typeface="Arial" panose="020B0604020202020204" pitchFamily="34" charset="0"/>
              </a:rPr>
              <a:t>Parents and Carers to access training, learning, increase their skills</a:t>
            </a:r>
            <a:r>
              <a:rPr lang="en-GB" sz="2000" b="1" dirty="0">
                <a:latin typeface="Arial" panose="020B0604020202020204" pitchFamily="34" charset="0"/>
                <a:cs typeface="Arial" panose="020B0604020202020204" pitchFamily="34" charset="0"/>
              </a:rPr>
              <a:t>, claim </a:t>
            </a:r>
            <a:r>
              <a:rPr lang="en-GB" sz="2000" b="1" kern="1200" dirty="0">
                <a:solidFill>
                  <a:schemeClr val="tx1"/>
                </a:solidFill>
                <a:latin typeface="Arial" panose="020B0604020202020204" pitchFamily="34" charset="0"/>
                <a:ea typeface="+mn-ea"/>
                <a:cs typeface="Arial" panose="020B0604020202020204" pitchFamily="34" charset="0"/>
              </a:rPr>
              <a:t>benefits and support them towards work</a:t>
            </a:r>
          </a:p>
          <a:p>
            <a:pPr marL="301752" indent="-301752" defTabSz="804672">
              <a:spcAft>
                <a:spcPts val="600"/>
              </a:spcAft>
              <a:buFont typeface="Arial" panose="020B0604020202020204" pitchFamily="34" charset="0"/>
              <a:buChar char="•"/>
            </a:pPr>
            <a:r>
              <a:rPr lang="en-GB" sz="2000" b="1" kern="1200" dirty="0">
                <a:solidFill>
                  <a:schemeClr val="tx1"/>
                </a:solidFill>
                <a:latin typeface="Arial" panose="020B0604020202020204" pitchFamily="34" charset="0"/>
                <a:ea typeface="+mn-ea"/>
                <a:cs typeface="Arial" panose="020B0604020202020204" pitchFamily="34" charset="0"/>
              </a:rPr>
              <a:t>Establishing and growing Partner relationships</a:t>
            </a:r>
          </a:p>
          <a:p>
            <a:pPr marL="301752" indent="-301752" defTabSz="804672">
              <a:spcAft>
                <a:spcPts val="600"/>
              </a:spcAft>
              <a:buFont typeface="Arial" panose="020B0604020202020204" pitchFamily="34" charset="0"/>
              <a:buChar char="•"/>
            </a:pPr>
            <a:r>
              <a:rPr lang="en-GB" sz="2000" b="1" kern="1200" dirty="0">
                <a:solidFill>
                  <a:schemeClr val="tx1"/>
                </a:solidFill>
                <a:latin typeface="Arial" panose="020B0604020202020204" pitchFamily="34" charset="0"/>
                <a:ea typeface="+mn-ea"/>
                <a:cs typeface="Arial" panose="020B0604020202020204" pitchFamily="34" charset="0"/>
              </a:rPr>
              <a:t>Outreach within Family settings and joint visits to families' homes</a:t>
            </a:r>
          </a:p>
          <a:p>
            <a:pPr marL="301752" indent="-301752" defTabSz="804672">
              <a:spcAft>
                <a:spcPts val="600"/>
              </a:spcAft>
              <a:buFont typeface="Arial" panose="020B0604020202020204" pitchFamily="34" charset="0"/>
              <a:buChar char="•"/>
            </a:pPr>
            <a:r>
              <a:rPr lang="en-GB" sz="2000" b="1" kern="1200" dirty="0">
                <a:solidFill>
                  <a:schemeClr val="tx1"/>
                </a:solidFill>
                <a:latin typeface="Arial" panose="020B0604020202020204" pitchFamily="34" charset="0"/>
                <a:ea typeface="+mn-ea"/>
                <a:cs typeface="Arial" panose="020B0604020202020204" pitchFamily="34" charset="0"/>
              </a:rPr>
              <a:t>Improving visibility within the Community and Jobcentres</a:t>
            </a:r>
          </a:p>
          <a:p>
            <a:pPr marL="301752" indent="-301752" defTabSz="804672">
              <a:spcAft>
                <a:spcPts val="600"/>
              </a:spcAft>
              <a:buFont typeface="Arial" panose="020B0604020202020204" pitchFamily="34" charset="0"/>
              <a:buChar char="•"/>
            </a:pPr>
            <a:r>
              <a:rPr lang="en-GB" sz="2000" b="1" kern="1200" dirty="0">
                <a:solidFill>
                  <a:schemeClr val="tx1"/>
                </a:solidFill>
                <a:latin typeface="Arial" panose="020B0604020202020204" pitchFamily="34" charset="0"/>
                <a:ea typeface="+mn-ea"/>
                <a:cs typeface="Arial" panose="020B0604020202020204" pitchFamily="34" charset="0"/>
              </a:rPr>
              <a:t>Recording outcomes to support Local Authority PBR</a:t>
            </a:r>
          </a:p>
          <a:p>
            <a:pPr marL="301752" indent="-301752" defTabSz="804672">
              <a:spcAft>
                <a:spcPts val="600"/>
              </a:spcAft>
              <a:buFont typeface="Arial" panose="020B0604020202020204" pitchFamily="34" charset="0"/>
              <a:buChar char="•"/>
            </a:pPr>
            <a:r>
              <a:rPr lang="en-GB" sz="2000" b="1" kern="1200" dirty="0">
                <a:solidFill>
                  <a:schemeClr val="tx1"/>
                </a:solidFill>
                <a:latin typeface="Arial" panose="020B0604020202020204" pitchFamily="34" charset="0"/>
                <a:ea typeface="+mn-ea"/>
                <a:cs typeface="Arial" panose="020B0604020202020204" pitchFamily="34" charset="0"/>
              </a:rPr>
              <a:t>Upskilling and sharing of benefits and signposting knowledge to Partners</a:t>
            </a:r>
          </a:p>
          <a:p>
            <a:pPr marL="301752" indent="-301752" defTabSz="804672">
              <a:spcAft>
                <a:spcPts val="600"/>
              </a:spcAft>
              <a:buFont typeface="Arial" panose="020B0604020202020204" pitchFamily="34" charset="0"/>
              <a:buChar char="•"/>
            </a:pPr>
            <a:r>
              <a:rPr lang="en-GB" sz="2000" b="1" dirty="0">
                <a:latin typeface="Arial" panose="020B0604020202020204" pitchFamily="34" charset="0"/>
                <a:cs typeface="Arial" panose="020B0604020202020204" pitchFamily="34" charset="0"/>
              </a:rPr>
              <a:t>Raising awareness of the SFEA Programme to support our most vulnerable families</a:t>
            </a:r>
          </a:p>
        </p:txBody>
      </p:sp>
      <p:pic>
        <p:nvPicPr>
          <p:cNvPr id="3" name="Flourish Logo2.png">
            <a:extLst>
              <a:ext uri="{FF2B5EF4-FFF2-40B4-BE49-F238E27FC236}">
                <a16:creationId xmlns:a16="http://schemas.microsoft.com/office/drawing/2014/main" id="{F6CB7943-7191-B93B-968B-3056D48B1393}"/>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6162625" y="2076668"/>
            <a:ext cx="1376858" cy="925191"/>
          </a:xfrm>
          <a:prstGeom prst="rect">
            <a:avLst/>
          </a:prstGeom>
          <a:ln w="12700">
            <a:miter lim="400000"/>
          </a:ln>
        </p:spPr>
      </p:pic>
      <p:sp>
        <p:nvSpPr>
          <p:cNvPr id="5" name="Title 4">
            <a:extLst>
              <a:ext uri="{FF2B5EF4-FFF2-40B4-BE49-F238E27FC236}">
                <a16:creationId xmlns:a16="http://schemas.microsoft.com/office/drawing/2014/main" id="{47464B68-6503-71A8-1B0A-4C0C3D91CC6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Supporting families</a:t>
            </a:r>
          </a:p>
        </p:txBody>
      </p:sp>
    </p:spTree>
    <p:extLst>
      <p:ext uri="{BB962C8B-B14F-4D97-AF65-F5344CB8AC3E}">
        <p14:creationId xmlns:p14="http://schemas.microsoft.com/office/powerpoint/2010/main" val="33272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4">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C499F281-6F52-455C-979B-C4A5B33996BB}"/>
              </a:ext>
            </a:extLst>
          </p:cNvPr>
          <p:cNvSpPr>
            <a:spLocks noGrp="1"/>
          </p:cNvSpPr>
          <p:nvPr>
            <p:ph type="title"/>
          </p:nvPr>
        </p:nvSpPr>
        <p:spPr>
          <a:xfrm>
            <a:off x="305211" y="177602"/>
            <a:ext cx="10515600" cy="930275"/>
          </a:xfrm>
        </p:spPr>
        <p:txBody>
          <a:bodyPr>
            <a:normAutofit/>
          </a:bodyPr>
          <a:lstStyle/>
          <a:p>
            <a:r>
              <a:rPr lang="en-US" b="1" dirty="0"/>
              <a:t>Universal Credit Overview</a:t>
            </a:r>
          </a:p>
        </p:txBody>
      </p:sp>
      <p:sp>
        <p:nvSpPr>
          <p:cNvPr id="3" name="Content Placeholder 2">
            <a:extLst>
              <a:ext uri="{FF2B5EF4-FFF2-40B4-BE49-F238E27FC236}">
                <a16:creationId xmlns:a16="http://schemas.microsoft.com/office/drawing/2014/main" id="{35923CF6-1409-4FC1-84C9-5E3CF0BFDABA}"/>
              </a:ext>
            </a:extLst>
          </p:cNvPr>
          <p:cNvSpPr>
            <a:spLocks/>
          </p:cNvSpPr>
          <p:nvPr/>
        </p:nvSpPr>
        <p:spPr>
          <a:xfrm>
            <a:off x="305211" y="1534988"/>
            <a:ext cx="5030716" cy="4680272"/>
          </a:xfrm>
          <a:prstGeom prst="rect">
            <a:avLst/>
          </a:prstGeom>
        </p:spPr>
        <p:txBody>
          <a:bodyPr>
            <a:normAutofit lnSpcReduction="10000"/>
          </a:bodyPr>
          <a:lstStyle/>
          <a:p>
            <a:pPr defTabSz="749808">
              <a:lnSpc>
                <a:spcPct val="90000"/>
              </a:lnSpc>
              <a:spcAft>
                <a:spcPts val="600"/>
              </a:spcAft>
            </a:pPr>
            <a:r>
              <a:rPr lang="en-GB" sz="2400" kern="1200" dirty="0">
                <a:solidFill>
                  <a:schemeClr val="tx1"/>
                </a:solidFill>
                <a:latin typeface="Arial" panose="020B0604020202020204" pitchFamily="34" charset="0"/>
                <a:cs typeface="Arial" panose="020B0604020202020204" pitchFamily="34" charset="0"/>
              </a:rPr>
              <a:t>Universal Credit is replacing 6 other benefits with a single monthly payment if </a:t>
            </a:r>
            <a:r>
              <a:rPr lang="en-GB" sz="2400" dirty="0">
                <a:latin typeface="Arial" panose="020B0604020202020204" pitchFamily="34" charset="0"/>
                <a:cs typeface="Arial" panose="020B0604020202020204" pitchFamily="34" charset="0"/>
              </a:rPr>
              <a:t>some-one is </a:t>
            </a:r>
            <a:r>
              <a:rPr lang="en-GB" sz="2400" kern="1200" dirty="0">
                <a:solidFill>
                  <a:schemeClr val="tx1"/>
                </a:solidFill>
                <a:latin typeface="Arial" panose="020B0604020202020204" pitchFamily="34" charset="0"/>
                <a:cs typeface="Arial" panose="020B0604020202020204" pitchFamily="34" charset="0"/>
              </a:rPr>
              <a:t>out of work or on a low income – </a:t>
            </a:r>
          </a:p>
          <a:p>
            <a:pPr defTabSz="749808">
              <a:lnSpc>
                <a:spcPct val="90000"/>
              </a:lnSpc>
              <a:spcAft>
                <a:spcPts val="600"/>
              </a:spcAft>
            </a:pPr>
            <a:r>
              <a:rPr lang="en-GB" sz="2400" b="1" kern="1200" dirty="0">
                <a:solidFill>
                  <a:schemeClr val="tx1"/>
                </a:solidFill>
                <a:latin typeface="Arial" panose="020B0604020202020204" pitchFamily="34" charset="0"/>
                <a:cs typeface="Arial" panose="020B0604020202020204" pitchFamily="34" charset="0"/>
              </a:rPr>
              <a:t>Income Support. ESA, JSA, Tax Credits and Housing Benefit </a:t>
            </a:r>
          </a:p>
          <a:p>
            <a:pPr defTabSz="749808">
              <a:lnSpc>
                <a:spcPct val="90000"/>
              </a:lnSpc>
              <a:spcAft>
                <a:spcPts val="600"/>
              </a:spcAft>
            </a:pPr>
            <a:r>
              <a:rPr lang="en-GB" sz="2400" kern="1200" dirty="0">
                <a:solidFill>
                  <a:schemeClr val="tx1"/>
                </a:solidFill>
                <a:latin typeface="Arial" panose="020B0604020202020204" pitchFamily="34" charset="0"/>
                <a:cs typeface="Arial" panose="020B0604020202020204" pitchFamily="34" charset="0"/>
              </a:rPr>
              <a:t>Universal Credit is a payment to help with living costs. It’s paid monthly - </a:t>
            </a:r>
            <a:r>
              <a:rPr lang="en-GB" sz="2400" dirty="0">
                <a:latin typeface="Arial" panose="020B0604020202020204" pitchFamily="34" charset="0"/>
                <a:cs typeface="Arial" panose="020B0604020202020204" pitchFamily="34" charset="0"/>
              </a:rPr>
              <a:t>They </a:t>
            </a:r>
            <a:r>
              <a:rPr lang="en-GB" sz="2400" kern="1200" dirty="0">
                <a:solidFill>
                  <a:schemeClr val="tx1"/>
                </a:solidFill>
                <a:latin typeface="Arial" panose="020B0604020202020204" pitchFamily="34" charset="0"/>
                <a:cs typeface="Arial" panose="020B0604020202020204" pitchFamily="34" charset="0"/>
              </a:rPr>
              <a:t>may be able to get it if </a:t>
            </a:r>
            <a:r>
              <a:rPr lang="en-GB" sz="2400" dirty="0">
                <a:latin typeface="Arial" panose="020B0604020202020204" pitchFamily="34" charset="0"/>
                <a:cs typeface="Arial" panose="020B0604020202020204" pitchFamily="34" charset="0"/>
              </a:rPr>
              <a:t>they are </a:t>
            </a:r>
            <a:r>
              <a:rPr lang="en-GB" sz="2400" kern="1200" dirty="0">
                <a:solidFill>
                  <a:schemeClr val="tx1"/>
                </a:solidFill>
                <a:latin typeface="Arial" panose="020B0604020202020204" pitchFamily="34" charset="0"/>
                <a:cs typeface="Arial" panose="020B0604020202020204" pitchFamily="34" charset="0"/>
              </a:rPr>
              <a:t>on a low income, out of work or cannot work.</a:t>
            </a:r>
          </a:p>
          <a:p>
            <a:pPr defTabSz="749808">
              <a:lnSpc>
                <a:spcPct val="90000"/>
              </a:lnSpc>
              <a:spcAft>
                <a:spcPts val="600"/>
              </a:spcAft>
            </a:pPr>
            <a:r>
              <a:rPr lang="en-GB" sz="2400" kern="1200" dirty="0">
                <a:solidFill>
                  <a:schemeClr val="tx1"/>
                </a:solidFill>
                <a:latin typeface="Arial" panose="020B0604020202020204" pitchFamily="34" charset="0"/>
                <a:cs typeface="Arial" panose="020B0604020202020204" pitchFamily="34" charset="0"/>
                <a:hlinkClick r:id="rId3"/>
              </a:rPr>
              <a:t>https://www.gov.uk/universal-credit</a:t>
            </a:r>
            <a:endParaRPr lang="en-GB" sz="2400" kern="1200" dirty="0">
              <a:solidFill>
                <a:schemeClr val="tx1"/>
              </a:solidFill>
              <a:latin typeface="Arial" panose="020B0604020202020204" pitchFamily="34" charset="0"/>
              <a:cs typeface="Arial" panose="020B0604020202020204" pitchFamily="34" charset="0"/>
            </a:endParaRPr>
          </a:p>
          <a:p>
            <a:pPr defTabSz="749808">
              <a:lnSpc>
                <a:spcPct val="90000"/>
              </a:lnSpc>
              <a:spcAft>
                <a:spcPts val="600"/>
              </a:spcAft>
            </a:pPr>
            <a:r>
              <a:rPr lang="en-GB" sz="2400" kern="1200" dirty="0">
                <a:solidFill>
                  <a:schemeClr val="tx1"/>
                </a:solidFill>
                <a:latin typeface="Arial" panose="020B0604020202020204" pitchFamily="34" charset="0"/>
                <a:cs typeface="Arial" panose="020B0604020202020204" pitchFamily="34" charset="0"/>
                <a:hlinkClick r:id="rId4"/>
              </a:rPr>
              <a:t>https://www.gov.uk/universal-credit/what-youll-get</a:t>
            </a:r>
            <a:r>
              <a:rPr lang="en-GB" sz="2400" kern="1200" dirty="0">
                <a:solidFill>
                  <a:schemeClr val="tx1"/>
                </a:solidFill>
                <a:latin typeface="Arial" panose="020B0604020202020204" pitchFamily="34" charset="0"/>
                <a:cs typeface="Arial" panose="020B0604020202020204" pitchFamily="34" charset="0"/>
              </a:rPr>
              <a:t> </a:t>
            </a:r>
          </a:p>
          <a:p>
            <a:pPr marL="0" indent="0">
              <a:lnSpc>
                <a:spcPct val="90000"/>
              </a:lnSpc>
              <a:spcAft>
                <a:spcPts val="600"/>
              </a:spcAft>
              <a:buNone/>
            </a:pPr>
            <a:endParaRPr lang="en-GB" sz="2000" dirty="0"/>
          </a:p>
        </p:txBody>
      </p:sp>
      <p:pic>
        <p:nvPicPr>
          <p:cNvPr id="1026" name="Picture 2">
            <a:extLst>
              <a:ext uri="{FF2B5EF4-FFF2-40B4-BE49-F238E27FC236}">
                <a16:creationId xmlns:a16="http://schemas.microsoft.com/office/drawing/2014/main" id="{5E407267-4D00-032F-43B3-E94E4BC98E7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081" y="1185567"/>
            <a:ext cx="6831919" cy="4582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77103D-AD88-BE42-8D9B-A537E9345C27}"/>
              </a:ext>
            </a:extLst>
          </p:cNvPr>
          <p:cNvSpPr txBox="1"/>
          <p:nvPr/>
        </p:nvSpPr>
        <p:spPr>
          <a:xfrm>
            <a:off x="5927266" y="5574819"/>
            <a:ext cx="5030716" cy="400110"/>
          </a:xfrm>
          <a:prstGeom prst="rect">
            <a:avLst/>
          </a:prstGeom>
          <a:noFill/>
        </p:spPr>
        <p:txBody>
          <a:bodyPr wrap="square">
            <a:spAutoFit/>
          </a:bodyPr>
          <a:lstStyle/>
          <a:p>
            <a:pPr defTabSz="749808">
              <a:spcAft>
                <a:spcPts val="600"/>
              </a:spcAft>
            </a:pPr>
            <a:r>
              <a:rPr lang="en-GB" sz="2000" kern="1200" dirty="0">
                <a:solidFill>
                  <a:schemeClr val="tx1"/>
                </a:solidFill>
                <a:latin typeface="+mn-lt"/>
                <a:ea typeface="+mn-ea"/>
                <a:cs typeface="+mn-cs"/>
                <a:hlinkClick r:id="rId6"/>
              </a:rPr>
              <a:t>Benefits calculators - GOV.UK (www.gov.uk)</a:t>
            </a:r>
            <a:endParaRPr lang="en-GB" sz="2000" dirty="0"/>
          </a:p>
        </p:txBody>
      </p:sp>
      <p:sp>
        <p:nvSpPr>
          <p:cNvPr id="7" name="TextBox 6">
            <a:extLst>
              <a:ext uri="{FF2B5EF4-FFF2-40B4-BE49-F238E27FC236}">
                <a16:creationId xmlns:a16="http://schemas.microsoft.com/office/drawing/2014/main" id="{58420B9C-FC3B-ACC8-E41B-BD88BDD5DA52}"/>
              </a:ext>
            </a:extLst>
          </p:cNvPr>
          <p:cNvSpPr txBox="1"/>
          <p:nvPr/>
        </p:nvSpPr>
        <p:spPr>
          <a:xfrm>
            <a:off x="5927266" y="6215260"/>
            <a:ext cx="5344341" cy="400110"/>
          </a:xfrm>
          <a:prstGeom prst="rect">
            <a:avLst/>
          </a:prstGeom>
          <a:noFill/>
        </p:spPr>
        <p:txBody>
          <a:bodyPr wrap="square">
            <a:spAutoFit/>
          </a:bodyPr>
          <a:lstStyle/>
          <a:p>
            <a:pPr defTabSz="749808">
              <a:spcAft>
                <a:spcPts val="600"/>
              </a:spcAft>
            </a:pPr>
            <a:r>
              <a:rPr lang="en-GB" sz="2000" kern="1200" dirty="0">
                <a:solidFill>
                  <a:schemeClr val="tx1"/>
                </a:solidFill>
                <a:latin typeface="+mn-lt"/>
                <a:ea typeface="+mn-ea"/>
                <a:cs typeface="+mn-cs"/>
                <a:hlinkClick r:id="rId7"/>
              </a:rPr>
              <a:t>Turn2us Benefits Calculator</a:t>
            </a:r>
            <a:endParaRPr lang="en-GB" sz="2000" dirty="0"/>
          </a:p>
        </p:txBody>
      </p:sp>
      <p:sp>
        <p:nvSpPr>
          <p:cNvPr id="8" name="TextBox 7">
            <a:extLst>
              <a:ext uri="{FF2B5EF4-FFF2-40B4-BE49-F238E27FC236}">
                <a16:creationId xmlns:a16="http://schemas.microsoft.com/office/drawing/2014/main" id="{32A9E14A-32D0-553B-55CE-516BA9F9AA63}"/>
              </a:ext>
            </a:extLst>
          </p:cNvPr>
          <p:cNvSpPr txBox="1"/>
          <p:nvPr/>
        </p:nvSpPr>
        <p:spPr>
          <a:xfrm>
            <a:off x="6232990" y="177602"/>
            <a:ext cx="6097712" cy="707886"/>
          </a:xfrm>
          <a:prstGeom prst="rect">
            <a:avLst/>
          </a:prstGeom>
          <a:noFill/>
        </p:spPr>
        <p:txBody>
          <a:bodyPr wrap="square">
            <a:spAutoFit/>
          </a:bodyPr>
          <a:lstStyle/>
          <a:p>
            <a:r>
              <a:rPr lang="en-GB" sz="2000" dirty="0">
                <a:hlinkClick r:id="rId8"/>
              </a:rPr>
              <a:t>Universal Credit childcare costs - GOV.UK (www.gov.uk)</a:t>
            </a:r>
            <a:endParaRPr lang="en-GB" sz="2000" dirty="0"/>
          </a:p>
          <a:p>
            <a:r>
              <a:rPr lang="en-GB" sz="2000" dirty="0"/>
              <a:t>Upfront Childcare Costs</a:t>
            </a:r>
          </a:p>
        </p:txBody>
      </p:sp>
    </p:spTree>
    <p:extLst>
      <p:ext uri="{BB962C8B-B14F-4D97-AF65-F5344CB8AC3E}">
        <p14:creationId xmlns:p14="http://schemas.microsoft.com/office/powerpoint/2010/main" val="226601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1107-03E6-4220-BC1E-A274C951B597}"/>
              </a:ext>
            </a:extLst>
          </p:cNvPr>
          <p:cNvSpPr>
            <a:spLocks noGrp="1"/>
          </p:cNvSpPr>
          <p:nvPr>
            <p:ph type="title"/>
          </p:nvPr>
        </p:nvSpPr>
        <p:spPr>
          <a:xfrm>
            <a:off x="849357" y="222256"/>
            <a:ext cx="9392421" cy="1330841"/>
          </a:xfrm>
        </p:spPr>
        <p:txBody>
          <a:bodyPr>
            <a:normAutofit/>
          </a:bodyPr>
          <a:lstStyle/>
          <a:p>
            <a:r>
              <a:rPr lang="en-GB" b="1" dirty="0"/>
              <a:t>DLA for Children</a:t>
            </a:r>
          </a:p>
        </p:txBody>
      </p:sp>
      <p:sp>
        <p:nvSpPr>
          <p:cNvPr id="3" name="Content Placeholder 2">
            <a:extLst>
              <a:ext uri="{FF2B5EF4-FFF2-40B4-BE49-F238E27FC236}">
                <a16:creationId xmlns:a16="http://schemas.microsoft.com/office/drawing/2014/main" id="{E61C1B5B-B071-4A94-B65C-39C721D629DC}"/>
              </a:ext>
            </a:extLst>
          </p:cNvPr>
          <p:cNvSpPr>
            <a:spLocks noGrp="1"/>
          </p:cNvSpPr>
          <p:nvPr>
            <p:ph idx="1"/>
          </p:nvPr>
        </p:nvSpPr>
        <p:spPr>
          <a:xfrm>
            <a:off x="573950" y="1563648"/>
            <a:ext cx="5576574" cy="4756934"/>
          </a:xfrm>
        </p:spPr>
        <p:txBody>
          <a:bodyPr>
            <a:normAutofit fontScale="92500" lnSpcReduction="10000"/>
          </a:bodyPr>
          <a:lstStyle/>
          <a:p>
            <a:r>
              <a:rPr lang="en-GB" sz="2200" dirty="0">
                <a:latin typeface="Arial" panose="020B0604020202020204" pitchFamily="34" charset="0"/>
                <a:cs typeface="Arial" panose="020B0604020202020204" pitchFamily="34" charset="0"/>
              </a:rPr>
              <a:t>Disability Living Allowance (DLA) is extra money to help with everyday life if they have a child under 16 who's disabled or has a health condition.</a:t>
            </a:r>
          </a:p>
          <a:p>
            <a:r>
              <a:rPr lang="en-GB" sz="2200" dirty="0">
                <a:latin typeface="Arial" panose="020B0604020202020204" pitchFamily="34" charset="0"/>
                <a:cs typeface="Arial" panose="020B0604020202020204" pitchFamily="34" charset="0"/>
              </a:rPr>
              <a:t>To claim DLA for a child they need to be their parent or look after them as if they are their parent. This includes step-parents, guardians, grandparents, foster-parents or older brothers or sisters.</a:t>
            </a:r>
          </a:p>
          <a:p>
            <a:r>
              <a:rPr lang="en-GB" sz="2200" dirty="0">
                <a:latin typeface="Arial" panose="020B0604020202020204" pitchFamily="34" charset="0"/>
                <a:cs typeface="Arial" panose="020B0604020202020204" pitchFamily="34" charset="0"/>
              </a:rPr>
              <a:t>The </a:t>
            </a:r>
            <a:r>
              <a:rPr lang="en-GB" sz="2200" i="1" dirty="0">
                <a:latin typeface="Arial" panose="020B0604020202020204" pitchFamily="34" charset="0"/>
                <a:cs typeface="Arial" panose="020B0604020202020204" pitchFamily="34" charset="0"/>
              </a:rPr>
              <a:t>DLA</a:t>
            </a:r>
            <a:r>
              <a:rPr lang="en-GB" sz="2200" dirty="0">
                <a:latin typeface="Arial" panose="020B0604020202020204" pitchFamily="34" charset="0"/>
                <a:cs typeface="Arial" panose="020B0604020202020204" pitchFamily="34" charset="0"/>
              </a:rPr>
              <a:t> rate is between £28.70 and £184.30 a week and depends on the level of help the </a:t>
            </a:r>
            <a:r>
              <a:rPr lang="en-GB" sz="2200" i="1" dirty="0">
                <a:latin typeface="Arial" panose="020B0604020202020204" pitchFamily="34" charset="0"/>
                <a:cs typeface="Arial" panose="020B0604020202020204" pitchFamily="34" charset="0"/>
              </a:rPr>
              <a:t>child</a:t>
            </a:r>
            <a:r>
              <a:rPr lang="en-GB" sz="2200" dirty="0">
                <a:latin typeface="Arial" panose="020B0604020202020204" pitchFamily="34" charset="0"/>
                <a:cs typeface="Arial" panose="020B0604020202020204" pitchFamily="34" charset="0"/>
              </a:rPr>
              <a:t> needs.</a:t>
            </a:r>
          </a:p>
          <a:p>
            <a:r>
              <a:rPr lang="en-GB" sz="2000" dirty="0">
                <a:latin typeface="Arial" panose="020B0604020202020204" pitchFamily="34" charset="0"/>
                <a:cs typeface="Arial" panose="020B0604020202020204" pitchFamily="34" charset="0"/>
                <a:hlinkClick r:id="rId3"/>
              </a:rPr>
              <a:t>https://www.gov.uk/disability-living-allowance-children</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hlinkClick r:id="rId4"/>
              </a:rPr>
              <a:t>https://www.gov.uk/help-for-disabled-child</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hlinkClick r:id="rId5"/>
              </a:rPr>
              <a:t>https://www.gov.uk/carers-allowance</a:t>
            </a:r>
            <a:endParaRPr lang="en-GB" sz="2000" dirty="0">
              <a:latin typeface="Arial" panose="020B0604020202020204" pitchFamily="34" charset="0"/>
              <a:cs typeface="Arial" panose="020B0604020202020204" pitchFamily="34" charset="0"/>
            </a:endParaRPr>
          </a:p>
          <a:p>
            <a:endParaRPr lang="en-GB" sz="1400" dirty="0"/>
          </a:p>
          <a:p>
            <a:endParaRPr lang="en-GB" sz="2000" dirty="0"/>
          </a:p>
        </p:txBody>
      </p:sp>
      <p:pic>
        <p:nvPicPr>
          <p:cNvPr id="3076" name="Picture 4" descr="Disability Living Allowance (DLA) for children – An overview of the benefit  - YouTube">
            <a:extLst>
              <a:ext uri="{FF2B5EF4-FFF2-40B4-BE49-F238E27FC236}">
                <a16:creationId xmlns:a16="http://schemas.microsoft.com/office/drawing/2014/main" id="{03494087-4B86-6082-B0A9-2ED03263DA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9363"/>
          <a:stretch/>
        </p:blipFill>
        <p:spPr bwMode="auto">
          <a:xfrm>
            <a:off x="6919423" y="523982"/>
            <a:ext cx="4135543" cy="5724421"/>
          </a:xfrm>
          <a:prstGeom prst="rect">
            <a:avLst/>
          </a:prstGeom>
          <a:noFill/>
          <a:extLst>
            <a:ext uri="{909E8E84-426E-40DD-AFC4-6F175D3DCCD1}">
              <a14:hiddenFill xmlns:a14="http://schemas.microsoft.com/office/drawing/2010/main">
                <a:solidFill>
                  <a:srgbClr val="FFFFFF"/>
                </a:solidFill>
              </a14:hiddenFill>
            </a:ext>
          </a:extLst>
        </p:spPr>
      </p:pic>
      <p:pic>
        <p:nvPicPr>
          <p:cNvPr id="4" name="Flourish Logo2.png">
            <a:extLst>
              <a:ext uri="{FF2B5EF4-FFF2-40B4-BE49-F238E27FC236}">
                <a16:creationId xmlns:a16="http://schemas.microsoft.com/office/drawing/2014/main" id="{9FE5A5BE-9E95-C145-FAD7-13606E5852D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1149827" y="6130531"/>
            <a:ext cx="936446" cy="629253"/>
          </a:xfrm>
          <a:prstGeom prst="rect">
            <a:avLst/>
          </a:prstGeom>
          <a:ln w="12700">
            <a:miter lim="400000"/>
          </a:ln>
        </p:spPr>
      </p:pic>
    </p:spTree>
    <p:extLst>
      <p:ext uri="{BB962C8B-B14F-4D97-AF65-F5344CB8AC3E}">
        <p14:creationId xmlns:p14="http://schemas.microsoft.com/office/powerpoint/2010/main" val="348425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1107-03E6-4220-BC1E-A274C951B597}"/>
              </a:ext>
            </a:extLst>
          </p:cNvPr>
          <p:cNvSpPr>
            <a:spLocks noGrp="1"/>
          </p:cNvSpPr>
          <p:nvPr>
            <p:ph type="title"/>
          </p:nvPr>
        </p:nvSpPr>
        <p:spPr>
          <a:xfrm>
            <a:off x="911638" y="254897"/>
            <a:ext cx="9392421" cy="1330841"/>
          </a:xfrm>
        </p:spPr>
        <p:txBody>
          <a:bodyPr>
            <a:normAutofit/>
          </a:bodyPr>
          <a:lstStyle/>
          <a:p>
            <a:r>
              <a:rPr lang="en-GB" b="1" dirty="0"/>
              <a:t>Carers and Disabled Child Element on UC</a:t>
            </a:r>
          </a:p>
        </p:txBody>
      </p:sp>
      <p:sp>
        <p:nvSpPr>
          <p:cNvPr id="3" name="Content Placeholder 2">
            <a:extLst>
              <a:ext uri="{FF2B5EF4-FFF2-40B4-BE49-F238E27FC236}">
                <a16:creationId xmlns:a16="http://schemas.microsoft.com/office/drawing/2014/main" id="{E61C1B5B-B071-4A94-B65C-39C721D629DC}"/>
              </a:ext>
            </a:extLst>
          </p:cNvPr>
          <p:cNvSpPr>
            <a:spLocks noGrp="1"/>
          </p:cNvSpPr>
          <p:nvPr>
            <p:ph idx="1"/>
          </p:nvPr>
        </p:nvSpPr>
        <p:spPr>
          <a:xfrm>
            <a:off x="525695" y="1545336"/>
            <a:ext cx="6049765" cy="4849402"/>
          </a:xfrm>
        </p:spPr>
        <p:txBody>
          <a:bodyPr>
            <a:normAutofit lnSpcReduction="10000"/>
          </a:bodyPr>
          <a:lstStyle/>
          <a:p>
            <a:r>
              <a:rPr lang="en-GB" sz="2000" dirty="0">
                <a:latin typeface="Arial" panose="020B0604020202020204" pitchFamily="34" charset="0"/>
                <a:cs typeface="Arial" panose="020B0604020202020204" pitchFamily="34" charset="0"/>
              </a:rPr>
              <a:t>They will also get an extra amount if any of their children are awarded DLA (Mid/High-rate </a:t>
            </a:r>
            <a:r>
              <a:rPr lang="en-GB" sz="2000" b="1" dirty="0">
                <a:latin typeface="Arial" panose="020B0604020202020204" pitchFamily="34" charset="0"/>
                <a:cs typeface="Arial" panose="020B0604020202020204" pitchFamily="34" charset="0"/>
              </a:rPr>
              <a:t>care</a:t>
            </a:r>
            <a:r>
              <a:rPr lang="en-GB" sz="2000" dirty="0">
                <a:latin typeface="Arial" panose="020B0604020202020204" pitchFamily="34" charset="0"/>
                <a:cs typeface="Arial" panose="020B0604020202020204" pitchFamily="34" charset="0"/>
              </a:rPr>
              <a:t>.) They are eligible for this extra amount no matter how many children they have. This is called </a:t>
            </a:r>
            <a:r>
              <a:rPr lang="en-GB" sz="2000" b="1" dirty="0">
                <a:latin typeface="Arial" panose="020B0604020202020204" pitchFamily="34" charset="0"/>
                <a:cs typeface="Arial" panose="020B0604020202020204" pitchFamily="34" charset="0"/>
              </a:rPr>
              <a:t>Disabled Child Element</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£156.11 for mid-rate care DLA award</a:t>
            </a:r>
          </a:p>
          <a:p>
            <a:r>
              <a:rPr lang="en-GB" sz="2000" dirty="0">
                <a:latin typeface="Arial" panose="020B0604020202020204" pitchFamily="34" charset="0"/>
                <a:cs typeface="Arial" panose="020B0604020202020204" pitchFamily="34" charset="0"/>
              </a:rPr>
              <a:t>£487.58 for high-rate care DLA award</a:t>
            </a:r>
          </a:p>
          <a:p>
            <a:r>
              <a:rPr lang="en-GB" sz="2000" dirty="0">
                <a:latin typeface="Arial" panose="020B0604020202020204" pitchFamily="34" charset="0"/>
                <a:cs typeface="Arial" panose="020B0604020202020204" pitchFamily="34" charset="0"/>
              </a:rPr>
              <a:t>If they provide care for at least 35 hours a week for someone who gets a health or disability-related benefit £198.31 This is called </a:t>
            </a:r>
            <a:r>
              <a:rPr lang="en-GB" sz="2000" b="1" dirty="0">
                <a:latin typeface="Arial" panose="020B0604020202020204" pitchFamily="34" charset="0"/>
                <a:cs typeface="Arial" panose="020B0604020202020204" pitchFamily="34" charset="0"/>
              </a:rPr>
              <a:t>Carer Element.</a:t>
            </a:r>
          </a:p>
          <a:p>
            <a:r>
              <a:rPr lang="en-GB" sz="2000" dirty="0">
                <a:latin typeface="Arial" panose="020B0604020202020204" pitchFamily="34" charset="0"/>
                <a:cs typeface="Arial" panose="020B0604020202020204" pitchFamily="34" charset="0"/>
              </a:rPr>
              <a:t>This is on top of any extra amount they get if they have a disabled child.</a:t>
            </a:r>
          </a:p>
          <a:p>
            <a:r>
              <a:rPr lang="en-GB" sz="2000" dirty="0">
                <a:latin typeface="Arial" panose="020B0604020202020204" pitchFamily="34" charset="0"/>
                <a:cs typeface="Arial" panose="020B0604020202020204" pitchFamily="34" charset="0"/>
                <a:hlinkClick r:id="rId3"/>
              </a:rPr>
              <a:t>Universal Credit: What you'll get - GOV.UK (www.gov.uk)</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hlinkClick r:id="rId4"/>
              </a:rPr>
              <a:t>https://www.gov.uk/carers-allowance</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4098" name="Picture 2" descr="Fostering disabled children | Barnardo's">
            <a:extLst>
              <a:ext uri="{FF2B5EF4-FFF2-40B4-BE49-F238E27FC236}">
                <a16:creationId xmlns:a16="http://schemas.microsoft.com/office/drawing/2014/main" id="{7E124D59-577F-DECB-137A-2D3D4EF013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0373" y="2541805"/>
            <a:ext cx="5081689" cy="2856465"/>
          </a:xfrm>
          <a:prstGeom prst="rect">
            <a:avLst/>
          </a:prstGeom>
          <a:noFill/>
          <a:extLst>
            <a:ext uri="{909E8E84-426E-40DD-AFC4-6F175D3DCCD1}">
              <a14:hiddenFill xmlns:a14="http://schemas.microsoft.com/office/drawing/2010/main">
                <a:solidFill>
                  <a:srgbClr val="FFFFFF"/>
                </a:solidFill>
              </a14:hiddenFill>
            </a:ext>
          </a:extLst>
        </p:spPr>
      </p:pic>
      <p:pic>
        <p:nvPicPr>
          <p:cNvPr id="4" name="Flourish Logo2.png">
            <a:extLst>
              <a:ext uri="{FF2B5EF4-FFF2-40B4-BE49-F238E27FC236}">
                <a16:creationId xmlns:a16="http://schemas.microsoft.com/office/drawing/2014/main" id="{819F2688-673B-C60D-6F63-A46DF014272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573331" y="5752707"/>
            <a:ext cx="1376858" cy="925191"/>
          </a:xfrm>
          <a:prstGeom prst="rect">
            <a:avLst/>
          </a:prstGeom>
          <a:ln w="12700">
            <a:miter lim="400000"/>
          </a:ln>
        </p:spPr>
      </p:pic>
    </p:spTree>
    <p:extLst>
      <p:ext uri="{BB962C8B-B14F-4D97-AF65-F5344CB8AC3E}">
        <p14:creationId xmlns:p14="http://schemas.microsoft.com/office/powerpoint/2010/main" val="241642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B1FAC5-C160-28AA-FB9C-7816B3822265}"/>
              </a:ext>
            </a:extLst>
          </p:cNvPr>
          <p:cNvSpPr txBox="1"/>
          <p:nvPr/>
        </p:nvSpPr>
        <p:spPr>
          <a:xfrm>
            <a:off x="264558" y="126243"/>
            <a:ext cx="5355404" cy="4585871"/>
          </a:xfrm>
          <a:prstGeom prst="rect">
            <a:avLst/>
          </a:prstGeom>
          <a:noFill/>
        </p:spPr>
        <p:txBody>
          <a:bodyPr wrap="square">
            <a:spAutoFit/>
          </a:bodyPr>
          <a:lstStyle/>
          <a:p>
            <a:pPr algn="l"/>
            <a:r>
              <a:rPr lang="en-GB" sz="2000" b="1" i="0" dirty="0">
                <a:solidFill>
                  <a:srgbClr val="0B0C0C"/>
                </a:solidFill>
                <a:effectLst/>
                <a:latin typeface="Arial" panose="020B0604020202020204" pitchFamily="34" charset="0"/>
                <a:cs typeface="Arial" panose="020B0604020202020204" pitchFamily="34" charset="0"/>
              </a:rPr>
              <a:t>Additional support overview</a:t>
            </a:r>
          </a:p>
          <a:p>
            <a:pPr algn="l"/>
            <a:endParaRPr lang="en-GB" sz="2000" b="1" i="0" dirty="0">
              <a:solidFill>
                <a:srgbClr val="0B0C0C"/>
              </a:solidFill>
              <a:effectLst/>
              <a:latin typeface="Arial" panose="020B0604020202020204" pitchFamily="34" charset="0"/>
              <a:cs typeface="Arial" panose="020B0604020202020204" pitchFamily="34" charset="0"/>
            </a:endParaRPr>
          </a:p>
          <a:p>
            <a:pPr algn="l"/>
            <a:r>
              <a:rPr lang="en-GB" b="0" i="0" dirty="0">
                <a:solidFill>
                  <a:srgbClr val="0B0C0C"/>
                </a:solidFill>
                <a:effectLst/>
                <a:latin typeface="Arial" panose="020B0604020202020204" pitchFamily="34" charset="0"/>
                <a:cs typeface="Arial" panose="020B0604020202020204" pitchFamily="34" charset="0"/>
              </a:rPr>
              <a:t>Get support from </a:t>
            </a:r>
            <a:r>
              <a:rPr lang="en-GB" b="0" i="0" dirty="0">
                <a:solidFill>
                  <a:srgbClr val="1D70B8"/>
                </a:solidFill>
                <a:effectLst/>
                <a:latin typeface="Arial" panose="020B0604020202020204" pitchFamily="34" charset="0"/>
                <a:cs typeface="Arial" panose="020B0604020202020204" pitchFamily="34" charset="0"/>
                <a:hlinkClick r:id="rId3"/>
              </a:rPr>
              <a:t>Jobcentre Plus</a:t>
            </a:r>
            <a:r>
              <a:rPr lang="en-GB" b="0" i="0" dirty="0">
                <a:solidFill>
                  <a:srgbClr val="0B0C0C"/>
                </a:solidFill>
                <a:effectLst/>
                <a:latin typeface="Arial" panose="020B0604020202020204" pitchFamily="34" charset="0"/>
                <a:cs typeface="Arial" panose="020B0604020202020204" pitchFamily="34" charset="0"/>
              </a:rPr>
              <a:t> to help you prepare for, find and stay in work, including:</a:t>
            </a:r>
          </a:p>
          <a:p>
            <a:pPr algn="l">
              <a:buFont typeface="Arial" panose="020B0604020202020204" pitchFamily="34" charset="0"/>
              <a:buChar char="•"/>
            </a:pPr>
            <a:r>
              <a:rPr lang="en-GB" b="0" i="0" dirty="0">
                <a:solidFill>
                  <a:srgbClr val="1D70B8"/>
                </a:solidFill>
                <a:effectLst/>
                <a:latin typeface="Arial" panose="020B0604020202020204" pitchFamily="34" charset="0"/>
                <a:cs typeface="Arial" panose="020B0604020202020204" pitchFamily="34" charset="0"/>
                <a:hlinkClick r:id="rId4"/>
              </a:rPr>
              <a:t>training, guidance and work placement</a:t>
            </a:r>
            <a:r>
              <a:rPr lang="en-GB" b="0" i="0" dirty="0">
                <a:solidFill>
                  <a:srgbClr val="0B0C0C"/>
                </a:solidFill>
                <a:effectLst/>
                <a:latin typeface="Arial" panose="020B0604020202020204" pitchFamily="34" charset="0"/>
                <a:cs typeface="Arial" panose="020B0604020202020204" pitchFamily="34" charset="0"/>
              </a:rPr>
              <a:t> programmes</a:t>
            </a:r>
          </a:p>
          <a:p>
            <a:pPr algn="l">
              <a:buFont typeface="Arial" panose="020B0604020202020204" pitchFamily="34" charset="0"/>
              <a:buChar char="•"/>
            </a:pPr>
            <a:r>
              <a:rPr lang="en-GB" b="0" i="0" dirty="0">
                <a:solidFill>
                  <a:srgbClr val="1D70B8"/>
                </a:solidFill>
                <a:effectLst/>
                <a:latin typeface="Arial" panose="020B0604020202020204" pitchFamily="34" charset="0"/>
                <a:cs typeface="Arial" panose="020B0604020202020204" pitchFamily="34" charset="0"/>
                <a:hlinkClick r:id="rId5"/>
              </a:rPr>
              <a:t>work experience, volunteering and job trialling</a:t>
            </a:r>
            <a:r>
              <a:rPr lang="en-GB" b="0" i="0" dirty="0">
                <a:solidFill>
                  <a:srgbClr val="0B0C0C"/>
                </a:solidFill>
                <a:effectLst/>
                <a:latin typeface="Arial" panose="020B0604020202020204" pitchFamily="34" charset="0"/>
                <a:cs typeface="Arial" panose="020B0604020202020204" pitchFamily="34" charset="0"/>
              </a:rPr>
              <a:t> schemes</a:t>
            </a:r>
          </a:p>
          <a:p>
            <a:pPr algn="l">
              <a:buFont typeface="Arial" panose="020B0604020202020204" pitchFamily="34" charset="0"/>
              <a:buChar char="•"/>
            </a:pPr>
            <a:r>
              <a:rPr lang="en-GB" b="0" i="0" dirty="0">
                <a:solidFill>
                  <a:srgbClr val="0B0C0C"/>
                </a:solidFill>
                <a:effectLst/>
                <a:latin typeface="Arial" panose="020B0604020202020204" pitchFamily="34" charset="0"/>
                <a:cs typeface="Arial" panose="020B0604020202020204" pitchFamily="34" charset="0"/>
              </a:rPr>
              <a:t>help with </a:t>
            </a:r>
            <a:r>
              <a:rPr lang="en-GB" b="0" i="0" dirty="0">
                <a:solidFill>
                  <a:srgbClr val="1D70B8"/>
                </a:solidFill>
                <a:effectLst/>
                <a:latin typeface="Arial" panose="020B0604020202020204" pitchFamily="34" charset="0"/>
                <a:cs typeface="Arial" panose="020B0604020202020204" pitchFamily="34" charset="0"/>
                <a:hlinkClick r:id="rId6"/>
              </a:rPr>
              <a:t>starting your own business</a:t>
            </a:r>
            <a:endParaRPr lang="en-GB" b="0" i="0" dirty="0">
              <a:solidFill>
                <a:srgbClr val="0B0C0C"/>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b="0" i="0" dirty="0">
                <a:solidFill>
                  <a:srgbClr val="0B0C0C"/>
                </a:solidFill>
                <a:effectLst/>
                <a:latin typeface="Arial" panose="020B0604020202020204" pitchFamily="34" charset="0"/>
                <a:cs typeface="Arial" panose="020B0604020202020204" pitchFamily="34" charset="0"/>
              </a:rPr>
              <a:t>help combining work with </a:t>
            </a:r>
            <a:r>
              <a:rPr lang="en-GB" b="0" i="0" dirty="0">
                <a:solidFill>
                  <a:srgbClr val="1D70B8"/>
                </a:solidFill>
                <a:effectLst/>
                <a:latin typeface="Arial" panose="020B0604020202020204" pitchFamily="34" charset="0"/>
                <a:cs typeface="Arial" panose="020B0604020202020204" pitchFamily="34" charset="0"/>
                <a:hlinkClick r:id="rId7"/>
              </a:rPr>
              <a:t>looking after children or caring responsibilities</a:t>
            </a:r>
            <a:endParaRPr lang="en-GB" b="0" i="0" dirty="0">
              <a:solidFill>
                <a:srgbClr val="0B0C0C"/>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b="0" i="0" dirty="0">
                <a:solidFill>
                  <a:srgbClr val="0B0C0C"/>
                </a:solidFill>
                <a:effectLst/>
                <a:latin typeface="Arial" panose="020B0604020202020204" pitchFamily="34" charset="0"/>
                <a:cs typeface="Arial" panose="020B0604020202020204" pitchFamily="34" charset="0"/>
              </a:rPr>
              <a:t>extra </a:t>
            </a:r>
            <a:r>
              <a:rPr lang="en-GB" b="0" i="0" dirty="0">
                <a:solidFill>
                  <a:srgbClr val="1D70B8"/>
                </a:solidFill>
                <a:effectLst/>
                <a:latin typeface="Arial" panose="020B0604020202020204" pitchFamily="34" charset="0"/>
                <a:cs typeface="Arial" panose="020B0604020202020204" pitchFamily="34" charset="0"/>
                <a:hlinkClick r:id="rId8"/>
              </a:rPr>
              <a:t>help for specific problems</a:t>
            </a:r>
            <a:endParaRPr lang="en-GB" b="0" i="0" dirty="0">
              <a:solidFill>
                <a:srgbClr val="0B0C0C"/>
              </a:solidFill>
              <a:effectLst/>
              <a:latin typeface="Arial" panose="020B0604020202020204" pitchFamily="34" charset="0"/>
              <a:cs typeface="Arial" panose="020B0604020202020204" pitchFamily="34" charset="0"/>
            </a:endParaRPr>
          </a:p>
          <a:p>
            <a:pPr algn="l"/>
            <a:r>
              <a:rPr lang="en-GB" b="0" i="0" dirty="0">
                <a:solidFill>
                  <a:srgbClr val="0B0C0C"/>
                </a:solidFill>
                <a:effectLst/>
                <a:latin typeface="Arial" panose="020B0604020202020204" pitchFamily="34" charset="0"/>
                <a:cs typeface="Arial" panose="020B0604020202020204" pitchFamily="34" charset="0"/>
              </a:rPr>
              <a:t>You may also be able to keep getting some </a:t>
            </a:r>
            <a:r>
              <a:rPr lang="en-GB" b="0" i="0" dirty="0">
                <a:solidFill>
                  <a:srgbClr val="1D70B8"/>
                </a:solidFill>
                <a:effectLst/>
                <a:latin typeface="Arial" panose="020B0604020202020204" pitchFamily="34" charset="0"/>
                <a:cs typeface="Arial" panose="020B0604020202020204" pitchFamily="34" charset="0"/>
                <a:hlinkClick r:id="rId9"/>
              </a:rPr>
              <a:t>benefits once you start working</a:t>
            </a:r>
            <a:r>
              <a:rPr lang="en-GB" b="0" i="0" dirty="0">
                <a:solidFill>
                  <a:srgbClr val="0B0C0C"/>
                </a:solidFill>
                <a:effectLst/>
                <a:latin typeface="Arial" panose="020B0604020202020204" pitchFamily="34" charset="0"/>
                <a:cs typeface="Arial" panose="020B0604020202020204" pitchFamily="34" charset="0"/>
              </a:rPr>
              <a:t>.</a:t>
            </a:r>
          </a:p>
          <a:p>
            <a:pPr algn="l"/>
            <a:endParaRPr lang="en-GB" dirty="0">
              <a:solidFill>
                <a:srgbClr val="0B0C0C"/>
              </a:solidFill>
              <a:latin typeface="Arial" panose="020B0604020202020204" pitchFamily="34" charset="0"/>
              <a:cs typeface="Arial" panose="020B0604020202020204" pitchFamily="34" charset="0"/>
            </a:endParaRPr>
          </a:p>
          <a:p>
            <a:pPr algn="l"/>
            <a:endParaRPr lang="en-GB" b="0" i="0" dirty="0">
              <a:solidFill>
                <a:srgbClr val="0B0C0C"/>
              </a:solidFill>
              <a:effectLst/>
              <a:latin typeface="GDS Transport"/>
            </a:endParaRPr>
          </a:p>
        </p:txBody>
      </p:sp>
      <p:sp>
        <p:nvSpPr>
          <p:cNvPr id="9" name="TextBox 8">
            <a:extLst>
              <a:ext uri="{FF2B5EF4-FFF2-40B4-BE49-F238E27FC236}">
                <a16:creationId xmlns:a16="http://schemas.microsoft.com/office/drawing/2014/main" id="{7B476B59-BB0B-24C4-9821-44CE69BF5982}"/>
              </a:ext>
            </a:extLst>
          </p:cNvPr>
          <p:cNvSpPr txBox="1"/>
          <p:nvPr/>
        </p:nvSpPr>
        <p:spPr>
          <a:xfrm>
            <a:off x="286821" y="5214953"/>
            <a:ext cx="6097712"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10"/>
              </a:rPr>
              <a:t>Further education courses and funding: Financial help - GOV.UK (www.gov.uk)</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038D01D-DCA7-7EB8-57BA-D1407CCC175B}"/>
              </a:ext>
            </a:extLst>
          </p:cNvPr>
          <p:cNvSpPr txBox="1"/>
          <p:nvPr/>
        </p:nvSpPr>
        <p:spPr>
          <a:xfrm>
            <a:off x="7337888" y="135041"/>
            <a:ext cx="4245795" cy="923330"/>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11"/>
              </a:rPr>
              <a:t>Benefits and financial support if you're caring for someone - GOV.UK (www.gov.uk</a:t>
            </a:r>
            <a:r>
              <a:rPr lang="en-GB" dirty="0">
                <a:hlinkClick r:id="rId11"/>
              </a:rPr>
              <a:t>)</a:t>
            </a:r>
            <a:endParaRPr lang="en-GB" dirty="0"/>
          </a:p>
        </p:txBody>
      </p:sp>
      <p:sp>
        <p:nvSpPr>
          <p:cNvPr id="13" name="TextBox 12">
            <a:extLst>
              <a:ext uri="{FF2B5EF4-FFF2-40B4-BE49-F238E27FC236}">
                <a16:creationId xmlns:a16="http://schemas.microsoft.com/office/drawing/2014/main" id="{2D7D0BCE-DA37-4D69-0A54-853D8C99242C}"/>
              </a:ext>
            </a:extLst>
          </p:cNvPr>
          <p:cNvSpPr txBox="1"/>
          <p:nvPr/>
        </p:nvSpPr>
        <p:spPr>
          <a:xfrm>
            <a:off x="7337888" y="1606073"/>
            <a:ext cx="4163602"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12"/>
              </a:rPr>
              <a:t>Benefits and financial support for families - GOV.UK (www.gov.uk)</a:t>
            </a:r>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19F44BD-1DC6-59D8-C50E-28FFAB699ED6}"/>
              </a:ext>
            </a:extLst>
          </p:cNvPr>
          <p:cNvSpPr txBox="1"/>
          <p:nvPr/>
        </p:nvSpPr>
        <p:spPr>
          <a:xfrm>
            <a:off x="7337298" y="994017"/>
            <a:ext cx="5355404"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13"/>
              </a:rPr>
              <a:t>Carer's Allowance: How it works - GOV.UK (www.gov.uk)</a:t>
            </a:r>
            <a:endParaRPr lang="en-GB"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92872A1-ECA7-DA16-BDFC-0A56A2C14A00}"/>
              </a:ext>
            </a:extLst>
          </p:cNvPr>
          <p:cNvSpPr txBox="1"/>
          <p:nvPr/>
        </p:nvSpPr>
        <p:spPr>
          <a:xfrm>
            <a:off x="8856324" y="4978397"/>
            <a:ext cx="2727359" cy="1200329"/>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14"/>
              </a:rPr>
              <a:t>Personal Independence Payment (PIP): What PIP is for - GOV.UK (www.gov.uk)</a:t>
            </a:r>
            <a:endParaRPr lang="en-GB"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BDBC4C9-8212-17C4-93FB-C359567356F4}"/>
              </a:ext>
            </a:extLst>
          </p:cNvPr>
          <p:cNvSpPr txBox="1"/>
          <p:nvPr/>
        </p:nvSpPr>
        <p:spPr>
          <a:xfrm>
            <a:off x="264559" y="5806768"/>
            <a:ext cx="6405936"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15"/>
              </a:rPr>
              <a:t>Free courses for jobs - GOV.UK (www.gov.uk)</a:t>
            </a:r>
            <a:endParaRPr lang="en-GB"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83DD630-A237-8A95-E02A-806DA45BD8CB}"/>
              </a:ext>
            </a:extLst>
          </p:cNvPr>
          <p:cNvSpPr txBox="1"/>
          <p:nvPr/>
        </p:nvSpPr>
        <p:spPr>
          <a:xfrm>
            <a:off x="316787" y="6192799"/>
            <a:ext cx="6406116"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16"/>
              </a:rPr>
              <a:t>Norfolk Library and Information Service | Norfolk Community Directory</a:t>
            </a:r>
            <a:endParaRPr lang="en-GB" dirty="0">
              <a:latin typeface="Arial" panose="020B0604020202020204" pitchFamily="34" charset="0"/>
              <a:cs typeface="Arial" panose="020B0604020202020204" pitchFamily="34" charset="0"/>
            </a:endParaRPr>
          </a:p>
        </p:txBody>
      </p:sp>
      <p:pic>
        <p:nvPicPr>
          <p:cNvPr id="2052" name="Picture 4" descr="Signposting from The Money Charity">
            <a:extLst>
              <a:ext uri="{FF2B5EF4-FFF2-40B4-BE49-F238E27FC236}">
                <a16:creationId xmlns:a16="http://schemas.microsoft.com/office/drawing/2014/main" id="{CF316EE4-C4FF-7B69-48CE-3103A4E76BE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23301" y="339592"/>
            <a:ext cx="1818684" cy="13007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ildcare Options - what's best for my family - Acacia Hill Childcare">
            <a:extLst>
              <a:ext uri="{FF2B5EF4-FFF2-40B4-BE49-F238E27FC236}">
                <a16:creationId xmlns:a16="http://schemas.microsoft.com/office/drawing/2014/main" id="{BAF975C6-5336-9145-B50C-BCCD4E4D435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73013" y="2583283"/>
            <a:ext cx="2515143" cy="16914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signing Effective Training Programs in 8 Simple Steps - The HR Times">
            <a:extLst>
              <a:ext uri="{FF2B5EF4-FFF2-40B4-BE49-F238E27FC236}">
                <a16:creationId xmlns:a16="http://schemas.microsoft.com/office/drawing/2014/main" id="{B416148D-7095-93AC-2148-A7C1BAFAC1F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64226" y="5312355"/>
            <a:ext cx="1914949" cy="14362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415D127-808D-931E-10C2-BDA7077FC9B6}"/>
              </a:ext>
            </a:extLst>
          </p:cNvPr>
          <p:cNvSpPr txBox="1"/>
          <p:nvPr/>
        </p:nvSpPr>
        <p:spPr>
          <a:xfrm>
            <a:off x="7692775" y="3149114"/>
            <a:ext cx="3547153" cy="1200329"/>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20"/>
              </a:rPr>
              <a:t>Childcare Choices | 30 Hours Childcare, Tax-Free Childcare and More | Help with Costs | GOV.UK</a:t>
            </a: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E19C4F3-7E68-7330-C0D2-4091F4B75F4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Additional support overview</a:t>
            </a:r>
          </a:p>
        </p:txBody>
      </p:sp>
    </p:spTree>
    <p:extLst>
      <p:ext uri="{BB962C8B-B14F-4D97-AF65-F5344CB8AC3E}">
        <p14:creationId xmlns:p14="http://schemas.microsoft.com/office/powerpoint/2010/main" val="2377473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4" ma:contentTypeDescription="Create a new document." ma:contentTypeScope="" ma:versionID="dc5c1c57734c6946a3a0cbfe32c9d9fb">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c0a269e039222d6987eab346ff05a20"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202314-371f-4a32-9f59-6af7e294e9cd" xsi:nil="true"/>
    <lcf76f155ced4ddcb4097134ff3c332f xmlns="4d391113-094c-4272-bd59-d7a9a76b2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D3515B-B51B-433A-826B-75BC40CC4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D50F2D-BC10-4B27-9AF7-9845F5FD2616}">
  <ds:schemaRefs>
    <ds:schemaRef ds:uri="http://schemas.microsoft.com/sharepoint/v3/contenttype/forms"/>
  </ds:schemaRefs>
</ds:datastoreItem>
</file>

<file path=customXml/itemProps3.xml><?xml version="1.0" encoding="utf-8"?>
<ds:datastoreItem xmlns:ds="http://schemas.openxmlformats.org/officeDocument/2006/customXml" ds:itemID="{2C134CFF-49AA-44D4-8C5B-0D6B39C5AF51}">
  <ds:schemaRefs>
    <ds:schemaRef ds:uri="http://purl.org/dc/terms/"/>
    <ds:schemaRef ds:uri="94202314-371f-4a32-9f59-6af7e294e9cd"/>
    <ds:schemaRef ds:uri="http://schemas.microsoft.com/office/2006/documentManagement/types"/>
    <ds:schemaRef ds:uri="http://purl.org/dc/elements/1.1/"/>
    <ds:schemaRef ds:uri="http://schemas.openxmlformats.org/package/2006/metadata/core-properties"/>
    <ds:schemaRef ds:uri="4d391113-094c-4272-bd59-d7a9a76b2edd"/>
    <ds:schemaRef ds:uri="http://www.w3.org/XML/1998/namespace"/>
    <ds:schemaRef ds:uri="http://schemas.microsoft.com/office/infopath/2007/PartnerControl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96f1f6e9-1057-4117-ac28-80cdfe86f8c3}" enabled="0" method="" siteId="{96f1f6e9-1057-4117-ac28-80cdfe86f8c3}" removed="1"/>
</clbl:labelList>
</file>

<file path=docProps/app.xml><?xml version="1.0" encoding="utf-8"?>
<Properties xmlns="http://schemas.openxmlformats.org/officeDocument/2006/extended-properties" xmlns:vt="http://schemas.openxmlformats.org/officeDocument/2006/docPropsVTypes">
  <TotalTime>7600</TotalTime>
  <Words>3612</Words>
  <Application>Microsoft Office PowerPoint</Application>
  <PresentationFormat>Widescreen</PresentationFormat>
  <Paragraphs>203</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GDS Transport</vt:lpstr>
      <vt:lpstr>inherit</vt:lpstr>
      <vt:lpstr>Open Sans</vt:lpstr>
      <vt:lpstr>Segoe UI Emoji</vt:lpstr>
      <vt:lpstr>Office Theme</vt:lpstr>
      <vt:lpstr>DWP supporting families  – enabling skills and employment opportunities</vt:lpstr>
      <vt:lpstr>Introducing Phil Beck</vt:lpstr>
      <vt:lpstr>Tracy Tanner</vt:lpstr>
      <vt:lpstr>Norfolk Supporting Families Employment Advisors (SFEAs) </vt:lpstr>
      <vt:lpstr>Supporting families</vt:lpstr>
      <vt:lpstr>Universal Credit Overview</vt:lpstr>
      <vt:lpstr>DLA for Children</vt:lpstr>
      <vt:lpstr>Carers and Disabled Child Element on UC</vt:lpstr>
      <vt:lpstr>Additional support overview</vt:lpstr>
      <vt:lpstr>Migration to UC</vt:lpstr>
      <vt:lpstr>Myth Busting  &amp; Case Studies- </vt:lpstr>
      <vt:lpstr>Case studies</vt:lpstr>
      <vt:lpstr>Norfolk Supporting Families Employment Adviser </vt:lpstr>
      <vt:lpstr>Access support to learning, training and upskilling </vt:lpstr>
      <vt:lpstr>Thanks for letting us share with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Norfolk Supporting Families Employment Advisors (SFEAs)</dc:title>
  <dc:creator>Tanner Tracy DWP SFEA Team Leader for Norfolk  Disability Employment Adviser</dc:creator>
  <cp:lastModifiedBy>Genevieve Bouquet</cp:lastModifiedBy>
  <cp:revision>4</cp:revision>
  <dcterms:created xsi:type="dcterms:W3CDTF">2024-05-01T13:17:00Z</dcterms:created>
  <dcterms:modified xsi:type="dcterms:W3CDTF">2024-05-29T10:21:13Z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y fmtid="{D5CDD505-2E9C-101B-9397-08002B2CF9AE}" pid="3" name="MediaServiceImageTags">
    <vt:lpwstr/>
  </property>
</Properties>
</file>